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3.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4.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5.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2.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3.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theme/themeOverride7.xml" ContentType="application/vnd.openxmlformats-officedocument.themeOverride+xml"/>
  <Override PartName="/ppt/charts/chart13.xml" ContentType="application/vnd.openxmlformats-officedocument.drawingml.chart+xml"/>
  <Override PartName="/ppt/theme/themeOverride8.xml" ContentType="application/vnd.openxmlformats-officedocument.themeOverride+xml"/>
  <Override PartName="/ppt/charts/chart14.xml" ContentType="application/vnd.openxmlformats-officedocument.drawingml.chart+xml"/>
  <Override PartName="/ppt/theme/themeOverride9.xml" ContentType="application/vnd.openxmlformats-officedocument.themeOverride+xml"/>
  <Override PartName="/ppt/charts/chart15.xml" ContentType="application/vnd.openxmlformats-officedocument.drawingml.chart+xml"/>
  <Override PartName="/ppt/theme/themeOverride10.xml" ContentType="application/vnd.openxmlformats-officedocument.themeOverride+xml"/>
  <Override PartName="/ppt/drawings/drawing1.xml" ContentType="application/vnd.openxmlformats-officedocument.drawingml.chartshapes+xml"/>
  <Override PartName="/ppt/charts/chart16.xml" ContentType="application/vnd.openxmlformats-officedocument.drawingml.chart+xml"/>
  <Override PartName="/ppt/theme/themeOverride11.xml" ContentType="application/vnd.openxmlformats-officedocument.themeOverride+xml"/>
  <Override PartName="/ppt/charts/chart17.xml" ContentType="application/vnd.openxmlformats-officedocument.drawingml.chart+xml"/>
  <Override PartName="/ppt/theme/themeOverride12.xml" ContentType="application/vnd.openxmlformats-officedocument.themeOverride+xml"/>
  <Override PartName="/ppt/charts/chart18.xml" ContentType="application/vnd.openxmlformats-officedocument.drawingml.chart+xml"/>
  <Override PartName="/ppt/theme/themeOverride13.xml" ContentType="application/vnd.openxmlformats-officedocument.themeOverride+xml"/>
  <Override PartName="/ppt/charts/chart19.xml" ContentType="application/vnd.openxmlformats-officedocument.drawingml.chart+xml"/>
  <Override PartName="/ppt/theme/themeOverride14.xml" ContentType="application/vnd.openxmlformats-officedocument.themeOverride+xml"/>
  <Override PartName="/ppt/charts/chart20.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50" r:id="rId2"/>
    <p:sldMasterId id="2147483651" r:id="rId3"/>
    <p:sldMasterId id="2147483661" r:id="rId4"/>
    <p:sldMasterId id="2147483662" r:id="rId5"/>
    <p:sldMasterId id="2147483663" r:id="rId6"/>
    <p:sldMasterId id="2147483664" r:id="rId7"/>
    <p:sldMasterId id="2147483665" r:id="rId8"/>
    <p:sldMasterId id="2147483666" r:id="rId9"/>
    <p:sldMasterId id="2147483667" r:id="rId10"/>
    <p:sldMasterId id="2147483668" r:id="rId11"/>
    <p:sldMasterId id="2147483669" r:id="rId12"/>
    <p:sldMasterId id="2147483670" r:id="rId13"/>
    <p:sldMasterId id="2147483671" r:id="rId14"/>
    <p:sldMasterId id="2147483672" r:id="rId15"/>
    <p:sldMasterId id="2147483673" r:id="rId16"/>
    <p:sldMasterId id="2147483674" r:id="rId17"/>
    <p:sldMasterId id="2147483675" r:id="rId18"/>
    <p:sldMasterId id="2147483676" r:id="rId19"/>
    <p:sldMasterId id="2147483677" r:id="rId20"/>
    <p:sldMasterId id="2147483678" r:id="rId21"/>
    <p:sldMasterId id="2147483679" r:id="rId22"/>
    <p:sldMasterId id="2147483680" r:id="rId23"/>
    <p:sldMasterId id="2147483681" r:id="rId24"/>
    <p:sldMasterId id="2147483682" r:id="rId25"/>
    <p:sldMasterId id="2147483683" r:id="rId26"/>
  </p:sldMasterIdLst>
  <p:notesMasterIdLst>
    <p:notesMasterId r:id="rId137"/>
  </p:notesMasterIdLst>
  <p:sldIdLst>
    <p:sldId id="447" r:id="rId27"/>
    <p:sldId id="491" r:id="rId28"/>
    <p:sldId id="453" r:id="rId29"/>
    <p:sldId id="454" r:id="rId30"/>
    <p:sldId id="455" r:id="rId31"/>
    <p:sldId id="456" r:id="rId32"/>
    <p:sldId id="457" r:id="rId33"/>
    <p:sldId id="458" r:id="rId34"/>
    <p:sldId id="459" r:id="rId35"/>
    <p:sldId id="460" r:id="rId36"/>
    <p:sldId id="461" r:id="rId37"/>
    <p:sldId id="462" r:id="rId38"/>
    <p:sldId id="463" r:id="rId39"/>
    <p:sldId id="464" r:id="rId40"/>
    <p:sldId id="465" r:id="rId41"/>
    <p:sldId id="466" r:id="rId42"/>
    <p:sldId id="467" r:id="rId43"/>
    <p:sldId id="468" r:id="rId44"/>
    <p:sldId id="469" r:id="rId45"/>
    <p:sldId id="470" r:id="rId46"/>
    <p:sldId id="471" r:id="rId47"/>
    <p:sldId id="472" r:id="rId48"/>
    <p:sldId id="473" r:id="rId49"/>
    <p:sldId id="474" r:id="rId50"/>
    <p:sldId id="475" r:id="rId51"/>
    <p:sldId id="476" r:id="rId52"/>
    <p:sldId id="477" r:id="rId53"/>
    <p:sldId id="478" r:id="rId54"/>
    <p:sldId id="479" r:id="rId55"/>
    <p:sldId id="480" r:id="rId56"/>
    <p:sldId id="481" r:id="rId57"/>
    <p:sldId id="482" r:id="rId58"/>
    <p:sldId id="483" r:id="rId59"/>
    <p:sldId id="484" r:id="rId60"/>
    <p:sldId id="485" r:id="rId61"/>
    <p:sldId id="486" r:id="rId62"/>
    <p:sldId id="487" r:id="rId63"/>
    <p:sldId id="257" r:id="rId64"/>
    <p:sldId id="500" r:id="rId65"/>
    <p:sldId id="501" r:id="rId66"/>
    <p:sldId id="502" r:id="rId67"/>
    <p:sldId id="504" r:id="rId68"/>
    <p:sldId id="505" r:id="rId69"/>
    <p:sldId id="506" r:id="rId70"/>
    <p:sldId id="507" r:id="rId71"/>
    <p:sldId id="508" r:id="rId72"/>
    <p:sldId id="510" r:id="rId73"/>
    <p:sldId id="512" r:id="rId74"/>
    <p:sldId id="513" r:id="rId75"/>
    <p:sldId id="514" r:id="rId76"/>
    <p:sldId id="515" r:id="rId77"/>
    <p:sldId id="516" r:id="rId78"/>
    <p:sldId id="517" r:id="rId79"/>
    <p:sldId id="518" r:id="rId80"/>
    <p:sldId id="521" r:id="rId81"/>
    <p:sldId id="522" r:id="rId82"/>
    <p:sldId id="523" r:id="rId83"/>
    <p:sldId id="524" r:id="rId84"/>
    <p:sldId id="525" r:id="rId85"/>
    <p:sldId id="526" r:id="rId86"/>
    <p:sldId id="527" r:id="rId87"/>
    <p:sldId id="528" r:id="rId88"/>
    <p:sldId id="529" r:id="rId89"/>
    <p:sldId id="530" r:id="rId90"/>
    <p:sldId id="324" r:id="rId91"/>
    <p:sldId id="347" r:id="rId92"/>
    <p:sldId id="497" r:id="rId93"/>
    <p:sldId id="350" r:id="rId94"/>
    <p:sldId id="349" r:id="rId95"/>
    <p:sldId id="351" r:id="rId96"/>
    <p:sldId id="271" r:id="rId97"/>
    <p:sldId id="408" r:id="rId98"/>
    <p:sldId id="409" r:id="rId99"/>
    <p:sldId id="410" r:id="rId100"/>
    <p:sldId id="411" r:id="rId101"/>
    <p:sldId id="413" r:id="rId102"/>
    <p:sldId id="446" r:id="rId103"/>
    <p:sldId id="414" r:id="rId104"/>
    <p:sldId id="415" r:id="rId105"/>
    <p:sldId id="380" r:id="rId106"/>
    <p:sldId id="532" r:id="rId107"/>
    <p:sldId id="393" r:id="rId108"/>
    <p:sldId id="394" r:id="rId109"/>
    <p:sldId id="448" r:id="rId110"/>
    <p:sldId id="450" r:id="rId111"/>
    <p:sldId id="449" r:id="rId112"/>
    <p:sldId id="451" r:id="rId113"/>
    <p:sldId id="389" r:id="rId114"/>
    <p:sldId id="535" r:id="rId115"/>
    <p:sldId id="534" r:id="rId116"/>
    <p:sldId id="531" r:id="rId117"/>
    <p:sldId id="494" r:id="rId118"/>
    <p:sldId id="260" r:id="rId119"/>
    <p:sldId id="261" r:id="rId120"/>
    <p:sldId id="262" r:id="rId121"/>
    <p:sldId id="263" r:id="rId122"/>
    <p:sldId id="265" r:id="rId123"/>
    <p:sldId id="266" r:id="rId124"/>
    <p:sldId id="344" r:id="rId125"/>
    <p:sldId id="345" r:id="rId126"/>
    <p:sldId id="346" r:id="rId127"/>
    <p:sldId id="495" r:id="rId128"/>
    <p:sldId id="496" r:id="rId129"/>
    <p:sldId id="452" r:id="rId130"/>
    <p:sldId id="490" r:id="rId131"/>
    <p:sldId id="493" r:id="rId132"/>
    <p:sldId id="492" r:id="rId133"/>
    <p:sldId id="536" r:id="rId134"/>
    <p:sldId id="537" r:id="rId135"/>
    <p:sldId id="406" r:id="rId136"/>
  </p:sldIdLst>
  <p:sldSz cx="13004800" cy="9753600"/>
  <p:notesSz cx="7010400" cy="9296400"/>
  <p:defaultTextStyle>
    <a:defPPr>
      <a:defRPr lang="en-US"/>
    </a:defPPr>
    <a:lvl1pPr algn="l" rtl="0" fontAlgn="base">
      <a:spcBef>
        <a:spcPct val="0"/>
      </a:spcBef>
      <a:spcAft>
        <a:spcPct val="0"/>
      </a:spcAft>
      <a:defRPr sz="2600" kern="1200">
        <a:solidFill>
          <a:srgbClr val="343434"/>
        </a:solidFill>
        <a:latin typeface="Helvetica Neue Light" charset="0"/>
        <a:ea typeface="ヒラギノ角ゴ ProN W3" charset="-128"/>
        <a:cs typeface="+mn-cs"/>
        <a:sym typeface="Helvetica Neue Light" charset="0"/>
      </a:defRPr>
    </a:lvl1pPr>
    <a:lvl2pPr marL="457200" algn="l" rtl="0" fontAlgn="base">
      <a:spcBef>
        <a:spcPct val="0"/>
      </a:spcBef>
      <a:spcAft>
        <a:spcPct val="0"/>
      </a:spcAft>
      <a:defRPr sz="2600" kern="1200">
        <a:solidFill>
          <a:srgbClr val="343434"/>
        </a:solidFill>
        <a:latin typeface="Helvetica Neue Light" charset="0"/>
        <a:ea typeface="ヒラギノ角ゴ ProN W3" charset="-128"/>
        <a:cs typeface="+mn-cs"/>
        <a:sym typeface="Helvetica Neue Light" charset="0"/>
      </a:defRPr>
    </a:lvl2pPr>
    <a:lvl3pPr marL="914400" algn="l" rtl="0" fontAlgn="base">
      <a:spcBef>
        <a:spcPct val="0"/>
      </a:spcBef>
      <a:spcAft>
        <a:spcPct val="0"/>
      </a:spcAft>
      <a:defRPr sz="2600" kern="1200">
        <a:solidFill>
          <a:srgbClr val="343434"/>
        </a:solidFill>
        <a:latin typeface="Helvetica Neue Light" charset="0"/>
        <a:ea typeface="ヒラギノ角ゴ ProN W3" charset="-128"/>
        <a:cs typeface="+mn-cs"/>
        <a:sym typeface="Helvetica Neue Light" charset="0"/>
      </a:defRPr>
    </a:lvl3pPr>
    <a:lvl4pPr marL="1371600" algn="l" rtl="0" fontAlgn="base">
      <a:spcBef>
        <a:spcPct val="0"/>
      </a:spcBef>
      <a:spcAft>
        <a:spcPct val="0"/>
      </a:spcAft>
      <a:defRPr sz="2600" kern="1200">
        <a:solidFill>
          <a:srgbClr val="343434"/>
        </a:solidFill>
        <a:latin typeface="Helvetica Neue Light" charset="0"/>
        <a:ea typeface="ヒラギノ角ゴ ProN W3" charset="-128"/>
        <a:cs typeface="+mn-cs"/>
        <a:sym typeface="Helvetica Neue Light" charset="0"/>
      </a:defRPr>
    </a:lvl4pPr>
    <a:lvl5pPr marL="1828800" algn="l" rtl="0" fontAlgn="base">
      <a:spcBef>
        <a:spcPct val="0"/>
      </a:spcBef>
      <a:spcAft>
        <a:spcPct val="0"/>
      </a:spcAft>
      <a:defRPr sz="2600" kern="1200">
        <a:solidFill>
          <a:srgbClr val="343434"/>
        </a:solidFill>
        <a:latin typeface="Helvetica Neue Light" charset="0"/>
        <a:ea typeface="ヒラギノ角ゴ ProN W3" charset="-128"/>
        <a:cs typeface="+mn-cs"/>
        <a:sym typeface="Helvetica Neue Light" charset="0"/>
      </a:defRPr>
    </a:lvl5pPr>
    <a:lvl6pPr marL="2286000" algn="l" defTabSz="914400" rtl="0" eaLnBrk="1" latinLnBrk="0" hangingPunct="1">
      <a:defRPr sz="2600" kern="1200">
        <a:solidFill>
          <a:srgbClr val="343434"/>
        </a:solidFill>
        <a:latin typeface="Helvetica Neue Light" charset="0"/>
        <a:ea typeface="ヒラギノ角ゴ ProN W3" charset="-128"/>
        <a:cs typeface="+mn-cs"/>
        <a:sym typeface="Helvetica Neue Light" charset="0"/>
      </a:defRPr>
    </a:lvl6pPr>
    <a:lvl7pPr marL="2743200" algn="l" defTabSz="914400" rtl="0" eaLnBrk="1" latinLnBrk="0" hangingPunct="1">
      <a:defRPr sz="2600" kern="1200">
        <a:solidFill>
          <a:srgbClr val="343434"/>
        </a:solidFill>
        <a:latin typeface="Helvetica Neue Light" charset="0"/>
        <a:ea typeface="ヒラギノ角ゴ ProN W3" charset="-128"/>
        <a:cs typeface="+mn-cs"/>
        <a:sym typeface="Helvetica Neue Light" charset="0"/>
      </a:defRPr>
    </a:lvl7pPr>
    <a:lvl8pPr marL="3200400" algn="l" defTabSz="914400" rtl="0" eaLnBrk="1" latinLnBrk="0" hangingPunct="1">
      <a:defRPr sz="2600" kern="1200">
        <a:solidFill>
          <a:srgbClr val="343434"/>
        </a:solidFill>
        <a:latin typeface="Helvetica Neue Light" charset="0"/>
        <a:ea typeface="ヒラギノ角ゴ ProN W3" charset="-128"/>
        <a:cs typeface="+mn-cs"/>
        <a:sym typeface="Helvetica Neue Light" charset="0"/>
      </a:defRPr>
    </a:lvl8pPr>
    <a:lvl9pPr marL="3657600" algn="l" defTabSz="914400" rtl="0" eaLnBrk="1" latinLnBrk="0" hangingPunct="1">
      <a:defRPr sz="2600" kern="1200">
        <a:solidFill>
          <a:srgbClr val="343434"/>
        </a:solidFill>
        <a:latin typeface="Helvetica Neue Light" charset="0"/>
        <a:ea typeface="ヒラギノ角ゴ ProN W3" charset="-128"/>
        <a:cs typeface="+mn-cs"/>
        <a:sym typeface="Helvetica Neue Light"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9820"/>
    <a:srgbClr val="004627"/>
    <a:srgbClr val="0050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4" autoAdjust="0"/>
    <p:restoredTop sz="94660"/>
  </p:normalViewPr>
  <p:slideViewPr>
    <p:cSldViewPr>
      <p:cViewPr varScale="1">
        <p:scale>
          <a:sx n="59" d="100"/>
          <a:sy n="59" d="100"/>
        </p:scale>
        <p:origin x="-1397" y="-72"/>
      </p:cViewPr>
      <p:guideLst>
        <p:guide orient="horz" pos="3072"/>
        <p:guide pos="4096"/>
      </p:guideLst>
    </p:cSldViewPr>
  </p:slideViewPr>
  <p:notesTextViewPr>
    <p:cViewPr>
      <p:scale>
        <a:sx n="1" d="1"/>
        <a:sy n="1" d="1"/>
      </p:scale>
      <p:origin x="0" y="0"/>
    </p:cViewPr>
  </p:notesTextViewPr>
  <p:sorterViewPr>
    <p:cViewPr>
      <p:scale>
        <a:sx n="64" d="100"/>
        <a:sy n="64" d="100"/>
      </p:scale>
      <p:origin x="0" y="164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91.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112" Type="http://schemas.openxmlformats.org/officeDocument/2006/relationships/slide" Target="slides/slide86.xml"/><Relationship Id="rId133" Type="http://schemas.openxmlformats.org/officeDocument/2006/relationships/slide" Target="slides/slide107.xml"/><Relationship Id="rId138"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81.xml"/><Relationship Id="rId11" Type="http://schemas.openxmlformats.org/officeDocument/2006/relationships/slideMaster" Target="slideMasters/slideMaster11.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slide" Target="slides/slide53.xml"/><Relationship Id="rId102" Type="http://schemas.openxmlformats.org/officeDocument/2006/relationships/slide" Target="slides/slide76.xml"/><Relationship Id="rId123" Type="http://schemas.openxmlformats.org/officeDocument/2006/relationships/slide" Target="slides/slide97.xml"/><Relationship Id="rId128" Type="http://schemas.openxmlformats.org/officeDocument/2006/relationships/slide" Target="slides/slide102.xml"/><Relationship Id="rId5" Type="http://schemas.openxmlformats.org/officeDocument/2006/relationships/slideMaster" Target="slideMasters/slideMaster5.xml"/><Relationship Id="rId90" Type="http://schemas.openxmlformats.org/officeDocument/2006/relationships/slide" Target="slides/slide64.xml"/><Relationship Id="rId95" Type="http://schemas.openxmlformats.org/officeDocument/2006/relationships/slide" Target="slides/slide69.xml"/><Relationship Id="rId22" Type="http://schemas.openxmlformats.org/officeDocument/2006/relationships/slideMaster" Target="slideMasters/slideMaster22.xml"/><Relationship Id="rId27" Type="http://schemas.openxmlformats.org/officeDocument/2006/relationships/slide" Target="slides/slide1.xml"/><Relationship Id="rId43" Type="http://schemas.openxmlformats.org/officeDocument/2006/relationships/slide" Target="slides/slide17.xml"/><Relationship Id="rId48" Type="http://schemas.openxmlformats.org/officeDocument/2006/relationships/slide" Target="slides/slide22.xml"/><Relationship Id="rId64" Type="http://schemas.openxmlformats.org/officeDocument/2006/relationships/slide" Target="slides/slide38.xml"/><Relationship Id="rId69" Type="http://schemas.openxmlformats.org/officeDocument/2006/relationships/slide" Target="slides/slide43.xml"/><Relationship Id="rId113" Type="http://schemas.openxmlformats.org/officeDocument/2006/relationships/slide" Target="slides/slide87.xml"/><Relationship Id="rId118" Type="http://schemas.openxmlformats.org/officeDocument/2006/relationships/slide" Target="slides/slide92.xml"/><Relationship Id="rId134" Type="http://schemas.openxmlformats.org/officeDocument/2006/relationships/slide" Target="slides/slide108.xml"/><Relationship Id="rId13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80" Type="http://schemas.openxmlformats.org/officeDocument/2006/relationships/slide" Target="slides/slide54.xml"/><Relationship Id="rId85" Type="http://schemas.openxmlformats.org/officeDocument/2006/relationships/slide" Target="slides/slide59.xml"/><Relationship Id="rId93" Type="http://schemas.openxmlformats.org/officeDocument/2006/relationships/slide" Target="slides/slide67.xml"/><Relationship Id="rId98" Type="http://schemas.openxmlformats.org/officeDocument/2006/relationships/slide" Target="slides/slide72.xml"/><Relationship Id="rId121"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103" Type="http://schemas.openxmlformats.org/officeDocument/2006/relationships/slide" Target="slides/slide77.xml"/><Relationship Id="rId108" Type="http://schemas.openxmlformats.org/officeDocument/2006/relationships/slide" Target="slides/slide82.xml"/><Relationship Id="rId116" Type="http://schemas.openxmlformats.org/officeDocument/2006/relationships/slide" Target="slides/slide90.xml"/><Relationship Id="rId124" Type="http://schemas.openxmlformats.org/officeDocument/2006/relationships/slide" Target="slides/slide98.xml"/><Relationship Id="rId129" Type="http://schemas.openxmlformats.org/officeDocument/2006/relationships/slide" Target="slides/slide103.xml"/><Relationship Id="rId137"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83" Type="http://schemas.openxmlformats.org/officeDocument/2006/relationships/slide" Target="slides/slide57.xml"/><Relationship Id="rId88" Type="http://schemas.openxmlformats.org/officeDocument/2006/relationships/slide" Target="slides/slide62.xml"/><Relationship Id="rId91" Type="http://schemas.openxmlformats.org/officeDocument/2006/relationships/slide" Target="slides/slide65.xml"/><Relationship Id="rId96" Type="http://schemas.openxmlformats.org/officeDocument/2006/relationships/slide" Target="slides/slide70.xml"/><Relationship Id="rId111" Type="http://schemas.openxmlformats.org/officeDocument/2006/relationships/slide" Target="slides/slide85.xml"/><Relationship Id="rId132" Type="http://schemas.openxmlformats.org/officeDocument/2006/relationships/slide" Target="slides/slide106.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6" Type="http://schemas.openxmlformats.org/officeDocument/2006/relationships/slide" Target="slides/slide80.xml"/><Relationship Id="rId114" Type="http://schemas.openxmlformats.org/officeDocument/2006/relationships/slide" Target="slides/slide88.xml"/><Relationship Id="rId119" Type="http://schemas.openxmlformats.org/officeDocument/2006/relationships/slide" Target="slides/slide93.xml"/><Relationship Id="rId127" Type="http://schemas.openxmlformats.org/officeDocument/2006/relationships/slide" Target="slides/slide101.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122" Type="http://schemas.openxmlformats.org/officeDocument/2006/relationships/slide" Target="slides/slide96.xml"/><Relationship Id="rId130" Type="http://schemas.openxmlformats.org/officeDocument/2006/relationships/slide" Target="slides/slide104.xml"/><Relationship Id="rId135" Type="http://schemas.openxmlformats.org/officeDocument/2006/relationships/slide" Target="slides/slide10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slide" Target="slides/slide8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120" Type="http://schemas.openxmlformats.org/officeDocument/2006/relationships/slide" Target="slides/slide94.xml"/><Relationship Id="rId125" Type="http://schemas.openxmlformats.org/officeDocument/2006/relationships/slide" Target="slides/slide99.xml"/><Relationship Id="rId141"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slide" Target="slides/slide84.xml"/><Relationship Id="rId115" Type="http://schemas.openxmlformats.org/officeDocument/2006/relationships/slide" Target="slides/slide89.xml"/><Relationship Id="rId131" Type="http://schemas.openxmlformats.org/officeDocument/2006/relationships/slide" Target="slides/slide105.xml"/><Relationship Id="rId136" Type="http://schemas.openxmlformats.org/officeDocument/2006/relationships/slide" Target="slides/slide110.xml"/><Relationship Id="rId61" Type="http://schemas.openxmlformats.org/officeDocument/2006/relationships/slide" Target="slides/slide35.xml"/><Relationship Id="rId82" Type="http://schemas.openxmlformats.org/officeDocument/2006/relationships/slide" Target="slides/slide5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126" Type="http://schemas.openxmlformats.org/officeDocument/2006/relationships/slide" Target="slides/slide100.xml"/></Relationships>
</file>

<file path=ppt/charts/_rels/chart1.xml.rels><?xml version="1.0" encoding="UTF-8" standalone="yes"?>
<Relationships xmlns="http://schemas.openxmlformats.org/package/2006/relationships"><Relationship Id="rId2" Type="http://schemas.openxmlformats.org/officeDocument/2006/relationships/oleObject" Target="file:///\\aishv01\userdata\Section%20Bilingue%20Fran&#231;aise\Stats\effectifs%20au%2010%20aout%202012.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13.xml.rels><?xml version="1.0" encoding="UTF-8" standalone="yes"?>
<Relationships xmlns="http://schemas.openxmlformats.org/package/2006/relationships"><Relationship Id="rId2" Type="http://schemas.openxmlformats.org/officeDocument/2006/relationships/oleObject" Target="../embeddings/oleObject9.bin"/><Relationship Id="rId1" Type="http://schemas.openxmlformats.org/officeDocument/2006/relationships/themeOverride" Target="../theme/themeOverride8.xml"/></Relationships>
</file>

<file path=ppt/charts/_rels/chart14.xml.rels><?xml version="1.0" encoding="UTF-8" standalone="yes"?>
<Relationships xmlns="http://schemas.openxmlformats.org/package/2006/relationships"><Relationship Id="rId2" Type="http://schemas.openxmlformats.org/officeDocument/2006/relationships/oleObject" Target="../embeddings/oleObject10.bin"/><Relationship Id="rId1" Type="http://schemas.openxmlformats.org/officeDocument/2006/relationships/themeOverride" Target="../theme/themeOverride9.xml"/></Relationships>
</file>

<file path=ppt/charts/_rels/chart15.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11.bin"/><Relationship Id="rId1" Type="http://schemas.openxmlformats.org/officeDocument/2006/relationships/themeOverride" Target="../theme/themeOverride10.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11.xml"/></Relationships>
</file>

<file path=ppt/charts/_rels/chart17.xml.rels><?xml version="1.0" encoding="UTF-8" standalone="yes"?>
<Relationships xmlns="http://schemas.openxmlformats.org/package/2006/relationships"><Relationship Id="rId2" Type="http://schemas.openxmlformats.org/officeDocument/2006/relationships/oleObject" Target="Chart%20in%20Microsoft%20PowerPoint" TargetMode="External"/><Relationship Id="rId1" Type="http://schemas.openxmlformats.org/officeDocument/2006/relationships/themeOverride" Target="../theme/themeOverride12.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13.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4.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1" Type="http://schemas.openxmlformats.org/officeDocument/2006/relationships/oleObject" Target="file:///C:\Users\bmaizia\Documents\orientation%202009-12%20graph.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bmaizia\Documents\orientation%202009-12%20graph.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7995910020449899E-2"/>
          <c:y val="1.825014190563096E-2"/>
          <c:w val="0.96809308729046906"/>
          <c:h val="0.94018656426381841"/>
        </c:manualLayout>
      </c:layout>
      <c:barChart>
        <c:barDir val="bar"/>
        <c:grouping val="stacked"/>
        <c:varyColors val="0"/>
        <c:ser>
          <c:idx val="0"/>
          <c:order val="0"/>
          <c:tx>
            <c:strRef>
              <c:f>Sheet1!$B$3</c:f>
              <c:strCache>
                <c:ptCount val="1"/>
                <c:pt idx="0">
                  <c:v>Section Française</c:v>
                </c:pt>
              </c:strCache>
            </c:strRef>
          </c:tx>
          <c:invertIfNegative val="0"/>
          <c:cat>
            <c:strRef>
              <c:f>Sheet1!$A$4:$A$18</c:f>
              <c:strCache>
                <c:ptCount val="15"/>
                <c:pt idx="0">
                  <c:v>Pre 3 / PS</c:v>
                </c:pt>
                <c:pt idx="1">
                  <c:v>Pre 4 / MS</c:v>
                </c:pt>
                <c:pt idx="2">
                  <c:v>K / GS</c:v>
                </c:pt>
                <c:pt idx="3">
                  <c:v>1 / CP</c:v>
                </c:pt>
                <c:pt idx="4">
                  <c:v>2 / CE1</c:v>
                </c:pt>
                <c:pt idx="5">
                  <c:v>3 / CE2</c:v>
                </c:pt>
                <c:pt idx="6">
                  <c:v>4 / CM1</c:v>
                </c:pt>
                <c:pt idx="7">
                  <c:v>5 / CM2</c:v>
                </c:pt>
                <c:pt idx="8">
                  <c:v>6 / 6eme</c:v>
                </c:pt>
                <c:pt idx="9">
                  <c:v>7 / 5eme</c:v>
                </c:pt>
                <c:pt idx="10">
                  <c:v>8 / 4eme</c:v>
                </c:pt>
                <c:pt idx="11">
                  <c:v>9 / 3eme</c:v>
                </c:pt>
                <c:pt idx="12">
                  <c:v>10 / 2eme</c:v>
                </c:pt>
                <c:pt idx="13">
                  <c:v>11 / 1ere</c:v>
                </c:pt>
                <c:pt idx="14">
                  <c:v>12 / Tle</c:v>
                </c:pt>
              </c:strCache>
            </c:strRef>
          </c:cat>
          <c:val>
            <c:numRef>
              <c:f>Sheet1!$B$4:$B$18</c:f>
              <c:numCache>
                <c:formatCode>0</c:formatCode>
                <c:ptCount val="15"/>
                <c:pt idx="0">
                  <c:v>-21</c:v>
                </c:pt>
                <c:pt idx="1">
                  <c:v>-33</c:v>
                </c:pt>
                <c:pt idx="2">
                  <c:v>-42</c:v>
                </c:pt>
                <c:pt idx="3">
                  <c:v>-60</c:v>
                </c:pt>
                <c:pt idx="4">
                  <c:v>-57</c:v>
                </c:pt>
                <c:pt idx="5">
                  <c:v>-55</c:v>
                </c:pt>
                <c:pt idx="6">
                  <c:v>-52</c:v>
                </c:pt>
                <c:pt idx="7">
                  <c:v>-59</c:v>
                </c:pt>
                <c:pt idx="8">
                  <c:v>-36</c:v>
                </c:pt>
                <c:pt idx="9">
                  <c:v>-41</c:v>
                </c:pt>
                <c:pt idx="10">
                  <c:v>-43</c:v>
                </c:pt>
                <c:pt idx="11">
                  <c:v>-38</c:v>
                </c:pt>
                <c:pt idx="12">
                  <c:v>-27</c:v>
                </c:pt>
                <c:pt idx="13">
                  <c:v>-28</c:v>
                </c:pt>
                <c:pt idx="14">
                  <c:v>-27</c:v>
                </c:pt>
              </c:numCache>
            </c:numRef>
          </c:val>
        </c:ser>
        <c:ser>
          <c:idx val="1"/>
          <c:order val="1"/>
          <c:tx>
            <c:strRef>
              <c:f>Sheet1!$C$3</c:f>
              <c:strCache>
                <c:ptCount val="1"/>
                <c:pt idx="0">
                  <c:v>Section Internationale</c:v>
                </c:pt>
              </c:strCache>
            </c:strRef>
          </c:tx>
          <c:invertIfNegative val="0"/>
          <c:cat>
            <c:strRef>
              <c:f>Sheet1!$A$4:$A$18</c:f>
              <c:strCache>
                <c:ptCount val="15"/>
                <c:pt idx="0">
                  <c:v>Pre 3 / PS</c:v>
                </c:pt>
                <c:pt idx="1">
                  <c:v>Pre 4 / MS</c:v>
                </c:pt>
                <c:pt idx="2">
                  <c:v>K / GS</c:v>
                </c:pt>
                <c:pt idx="3">
                  <c:v>1 / CP</c:v>
                </c:pt>
                <c:pt idx="4">
                  <c:v>2 / CE1</c:v>
                </c:pt>
                <c:pt idx="5">
                  <c:v>3 / CE2</c:v>
                </c:pt>
                <c:pt idx="6">
                  <c:v>4 / CM1</c:v>
                </c:pt>
                <c:pt idx="7">
                  <c:v>5 / CM2</c:v>
                </c:pt>
                <c:pt idx="8">
                  <c:v>6 / 6eme</c:v>
                </c:pt>
                <c:pt idx="9">
                  <c:v>7 / 5eme</c:v>
                </c:pt>
                <c:pt idx="10">
                  <c:v>8 / 4eme</c:v>
                </c:pt>
                <c:pt idx="11">
                  <c:v>9 / 3eme</c:v>
                </c:pt>
                <c:pt idx="12">
                  <c:v>10 / 2eme</c:v>
                </c:pt>
                <c:pt idx="13">
                  <c:v>11 / 1ere</c:v>
                </c:pt>
                <c:pt idx="14">
                  <c:v>12 / Tle</c:v>
                </c:pt>
              </c:strCache>
            </c:strRef>
          </c:cat>
          <c:val>
            <c:numRef>
              <c:f>Sheet1!$C$4:$C$18</c:f>
              <c:numCache>
                <c:formatCode>General</c:formatCode>
                <c:ptCount val="15"/>
                <c:pt idx="0">
                  <c:v>46</c:v>
                </c:pt>
                <c:pt idx="1">
                  <c:v>46</c:v>
                </c:pt>
                <c:pt idx="2">
                  <c:v>49</c:v>
                </c:pt>
                <c:pt idx="3">
                  <c:v>54</c:v>
                </c:pt>
                <c:pt idx="4">
                  <c:v>52</c:v>
                </c:pt>
                <c:pt idx="5">
                  <c:v>55</c:v>
                </c:pt>
                <c:pt idx="6">
                  <c:v>52</c:v>
                </c:pt>
                <c:pt idx="7">
                  <c:v>54</c:v>
                </c:pt>
                <c:pt idx="8">
                  <c:v>72</c:v>
                </c:pt>
                <c:pt idx="9">
                  <c:v>54</c:v>
                </c:pt>
                <c:pt idx="10">
                  <c:v>54</c:v>
                </c:pt>
                <c:pt idx="11">
                  <c:v>87</c:v>
                </c:pt>
                <c:pt idx="12">
                  <c:v>68</c:v>
                </c:pt>
                <c:pt idx="13">
                  <c:v>78</c:v>
                </c:pt>
                <c:pt idx="14">
                  <c:v>64</c:v>
                </c:pt>
              </c:numCache>
            </c:numRef>
          </c:val>
        </c:ser>
        <c:dLbls>
          <c:showLegendKey val="0"/>
          <c:showVal val="0"/>
          <c:showCatName val="0"/>
          <c:showSerName val="0"/>
          <c:showPercent val="0"/>
          <c:showBubbleSize val="0"/>
        </c:dLbls>
        <c:gapWidth val="55"/>
        <c:overlap val="100"/>
        <c:axId val="169801216"/>
        <c:axId val="169802752"/>
      </c:barChart>
      <c:catAx>
        <c:axId val="169801216"/>
        <c:scaling>
          <c:orientation val="minMax"/>
        </c:scaling>
        <c:delete val="0"/>
        <c:axPos val="l"/>
        <c:majorTickMark val="none"/>
        <c:minorTickMark val="none"/>
        <c:tickLblPos val="nextTo"/>
        <c:txPr>
          <a:bodyPr/>
          <a:lstStyle/>
          <a:p>
            <a:pPr>
              <a:defRPr sz="2000">
                <a:solidFill>
                  <a:schemeClr val="bg1"/>
                </a:solidFill>
              </a:defRPr>
            </a:pPr>
            <a:endParaRPr lang="en-US"/>
          </a:p>
        </c:txPr>
        <c:crossAx val="169802752"/>
        <c:crosses val="autoZero"/>
        <c:auto val="1"/>
        <c:lblAlgn val="ctr"/>
        <c:lblOffset val="100"/>
        <c:noMultiLvlLbl val="0"/>
      </c:catAx>
      <c:valAx>
        <c:axId val="169802752"/>
        <c:scaling>
          <c:orientation val="minMax"/>
        </c:scaling>
        <c:delete val="0"/>
        <c:axPos val="b"/>
        <c:majorGridlines/>
        <c:numFmt formatCode="0" sourceLinked="1"/>
        <c:majorTickMark val="none"/>
        <c:minorTickMark val="none"/>
        <c:tickLblPos val="nextTo"/>
        <c:crossAx val="169801216"/>
        <c:crosses val="autoZero"/>
        <c:crossBetween val="between"/>
      </c:valAx>
    </c:plotArea>
    <c:plotVisOnly val="1"/>
    <c:dispBlanksAs val="gap"/>
    <c:showDLblsOverMax val="0"/>
  </c:chart>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4000" b="1"/>
            </a:pPr>
            <a:r>
              <a:rPr lang="en-US" sz="4000" b="1" i="0" baseline="0" dirty="0">
                <a:effectLst/>
              </a:rPr>
              <a:t>13/14 Net Revenue by Category</a:t>
            </a:r>
            <a:endParaRPr lang="en-US" sz="4000" b="1" dirty="0">
              <a:effectLst/>
            </a:endParaRPr>
          </a:p>
        </c:rich>
      </c:tx>
      <c:layout>
        <c:manualLayout>
          <c:xMode val="edge"/>
          <c:yMode val="edge"/>
          <c:x val="0.16291508414389377"/>
          <c:y val="9.1891257495252121E-3"/>
        </c:manualLayout>
      </c:layout>
      <c:overlay val="0"/>
    </c:title>
    <c:autoTitleDeleted val="0"/>
    <c:plotArea>
      <c:layout/>
      <c:pieChart>
        <c:varyColors val="1"/>
        <c:ser>
          <c:idx val="0"/>
          <c:order val="0"/>
          <c:spPr>
            <a:ln>
              <a:solidFill>
                <a:schemeClr val="tx1"/>
              </a:solidFill>
            </a:ln>
          </c:spPr>
          <c:dLbls>
            <c:dLbl>
              <c:idx val="0"/>
              <c:layout>
                <c:manualLayout>
                  <c:x val="1.4244712058051567E-2"/>
                  <c:y val="1.3911828094658899E-3"/>
                </c:manualLayout>
              </c:layout>
              <c:showLegendKey val="0"/>
              <c:showVal val="0"/>
              <c:showCatName val="0"/>
              <c:showSerName val="0"/>
              <c:showPercent val="1"/>
              <c:showBubbleSize val="0"/>
            </c:dLbl>
            <c:dLbl>
              <c:idx val="1"/>
              <c:layout>
                <c:manualLayout>
                  <c:x val="3.9939786938397405E-3"/>
                  <c:y val="-6.4141220152359006E-3"/>
                </c:manualLayout>
              </c:layout>
              <c:showLegendKey val="0"/>
              <c:showVal val="0"/>
              <c:showCatName val="0"/>
              <c:showSerName val="0"/>
              <c:showPercent val="1"/>
              <c:showBubbleSize val="0"/>
            </c:dLbl>
            <c:dLbl>
              <c:idx val="2"/>
              <c:layout>
                <c:manualLayout>
                  <c:x val="1.2100895476300756E-2"/>
                  <c:y val="-8.9908883340801913E-3"/>
                </c:manualLayout>
              </c:layout>
              <c:showLegendKey val="0"/>
              <c:showVal val="0"/>
              <c:showCatName val="0"/>
              <c:showSerName val="0"/>
              <c:showPercent val="1"/>
              <c:showBubbleSize val="0"/>
            </c:dLbl>
            <c:txPr>
              <a:bodyPr/>
              <a:lstStyle/>
              <a:p>
                <a:pPr>
                  <a:defRPr sz="2000"/>
                </a:pPr>
                <a:endParaRPr lang="en-US"/>
              </a:p>
            </c:txPr>
            <c:showLegendKey val="0"/>
            <c:showVal val="0"/>
            <c:showCatName val="0"/>
            <c:showSerName val="0"/>
            <c:showPercent val="1"/>
            <c:showBubbleSize val="0"/>
            <c:showLeaderLines val="1"/>
          </c:dLbls>
          <c:cat>
            <c:strRef>
              <c:f>'[Chart in Microsoft PowerPoint]Sheet1'!$A$2:$A$4</c:f>
              <c:strCache>
                <c:ptCount val="3"/>
                <c:pt idx="0">
                  <c:v>Tuition and Fees</c:v>
                </c:pt>
                <c:pt idx="1">
                  <c:v>Fund Raising</c:v>
                </c:pt>
                <c:pt idx="2">
                  <c:v>School Store &amp; Awty Plus</c:v>
                </c:pt>
              </c:strCache>
            </c:strRef>
          </c:cat>
          <c:val>
            <c:numRef>
              <c:f>'[Chart in Microsoft PowerPoint]Sheet1'!$B$2:$B$4</c:f>
              <c:numCache>
                <c:formatCode>0.0%</c:formatCode>
                <c:ptCount val="3"/>
                <c:pt idx="0">
                  <c:v>0.95330899353169229</c:v>
                </c:pt>
                <c:pt idx="1">
                  <c:v>3.3204524129694483E-2</c:v>
                </c:pt>
                <c:pt idx="2">
                  <c:v>1.4E-2</c:v>
                </c:pt>
              </c:numCache>
            </c:numRef>
          </c:val>
        </c:ser>
        <c:dLbls>
          <c:showLegendKey val="0"/>
          <c:showVal val="0"/>
          <c:showCatName val="0"/>
          <c:showSerName val="0"/>
          <c:showPercent val="1"/>
          <c:showBubbleSize val="0"/>
          <c:showLeaderLines val="1"/>
        </c:dLbls>
        <c:firstSliceAng val="0"/>
      </c:pieChart>
    </c:plotArea>
    <c:legend>
      <c:legendPos val="t"/>
      <c:layout/>
      <c:overlay val="0"/>
      <c:txPr>
        <a:bodyPr/>
        <a:lstStyle/>
        <a:p>
          <a:pPr>
            <a:defRPr sz="2000"/>
          </a:pPr>
          <a:endParaRPr lang="en-US"/>
        </a:p>
      </c:txPr>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9"/>
    </mc:Choice>
    <mc:Fallback>
      <c:style val="29"/>
    </mc:Fallback>
  </mc:AlternateContent>
  <c:chart>
    <c:title>
      <c:tx>
        <c:rich>
          <a:bodyPr/>
          <a:lstStyle/>
          <a:p>
            <a:pPr>
              <a:defRPr sz="4000"/>
            </a:pPr>
            <a:r>
              <a:rPr lang="en-US" sz="4000" dirty="0"/>
              <a:t>Average Annual Tuition % </a:t>
            </a:r>
            <a:r>
              <a:rPr lang="en-US" sz="4000" dirty="0" smtClean="0"/>
              <a:t>Increase</a:t>
            </a:r>
          </a:p>
          <a:p>
            <a:pPr>
              <a:defRPr sz="4000"/>
            </a:pPr>
            <a:r>
              <a:rPr lang="en-US" sz="4000" dirty="0" smtClean="0"/>
              <a:t>Last </a:t>
            </a:r>
            <a:r>
              <a:rPr lang="en-US" sz="4000" dirty="0"/>
              <a:t>3 Years</a:t>
            </a:r>
          </a:p>
        </c:rich>
      </c:tx>
      <c:layout>
        <c:manualLayout>
          <c:xMode val="edge"/>
          <c:yMode val="edge"/>
          <c:x val="0.19349977978054872"/>
          <c:y val="9.5949635552521877E-3"/>
        </c:manualLayout>
      </c:layout>
      <c:overlay val="0"/>
    </c:title>
    <c:autoTitleDeleted val="0"/>
    <c:plotArea>
      <c:layout/>
      <c:barChart>
        <c:barDir val="col"/>
        <c:grouping val="clustered"/>
        <c:varyColors val="0"/>
        <c:ser>
          <c:idx val="0"/>
          <c:order val="0"/>
          <c:spPr>
            <a:solidFill>
              <a:schemeClr val="accent5">
                <a:lumMod val="50000"/>
              </a:schemeClr>
            </a:solidFill>
            <a:scene3d>
              <a:camera prst="orthographicFront"/>
              <a:lightRig rig="glow" dir="t">
                <a:rot lat="0" lon="0" rev="13200000"/>
              </a:lightRig>
            </a:scene3d>
            <a:sp3d prstMaterial="dkEdge">
              <a:bevelT w="63500" h="50800"/>
            </a:sp3d>
          </c:spPr>
          <c:invertIfNegative val="0"/>
          <c:dLbls>
            <c:txPr>
              <a:bodyPr/>
              <a:lstStyle/>
              <a:p>
                <a:pPr>
                  <a:defRPr sz="2000"/>
                </a:pPr>
                <a:endParaRPr lang="en-US"/>
              </a:p>
            </c:txPr>
            <c:showLegendKey val="0"/>
            <c:showVal val="1"/>
            <c:showCatName val="0"/>
            <c:showSerName val="0"/>
            <c:showPercent val="0"/>
            <c:showBubbleSize val="0"/>
            <c:showLeaderLines val="0"/>
          </c:dLbls>
          <c:cat>
            <c:strRef>
              <c:f>Sheet1!$B$1:$I$1</c:f>
              <c:strCache>
                <c:ptCount val="8"/>
                <c:pt idx="0">
                  <c:v>PK - 8                                              839 Students</c:v>
                </c:pt>
                <c:pt idx="1">
                  <c:v>PK - 12                                                1,031 Students</c:v>
                </c:pt>
                <c:pt idx="2">
                  <c:v>PK - 12                                                1,387 Students</c:v>
                </c:pt>
                <c:pt idx="3">
                  <c:v>K - 12                                                1,274 Students</c:v>
                </c:pt>
                <c:pt idx="4">
                  <c:v>PK - 8                                                695 Students</c:v>
                </c:pt>
                <c:pt idx="5">
                  <c:v>Awty International                       PK - 12                                                1,500 Students</c:v>
                </c:pt>
                <c:pt idx="6">
                  <c:v>9 - 12                                                673 Students</c:v>
                </c:pt>
                <c:pt idx="7">
                  <c:v>PK - 8                                                 848 Students</c:v>
                </c:pt>
              </c:strCache>
            </c:strRef>
          </c:cat>
          <c:val>
            <c:numRef>
              <c:f>Sheet1!$B$2:$I$2</c:f>
              <c:numCache>
                <c:formatCode>0.0%</c:formatCode>
                <c:ptCount val="8"/>
                <c:pt idx="0">
                  <c:v>5.3666666666666668E-2</c:v>
                </c:pt>
                <c:pt idx="1">
                  <c:v>5.2999999999999999E-2</c:v>
                </c:pt>
                <c:pt idx="2">
                  <c:v>5.2333333333333336E-2</c:v>
                </c:pt>
                <c:pt idx="3">
                  <c:v>5.0333333333333334E-2</c:v>
                </c:pt>
                <c:pt idx="4">
                  <c:v>4.7E-2</c:v>
                </c:pt>
                <c:pt idx="5">
                  <c:v>0.04</c:v>
                </c:pt>
                <c:pt idx="6">
                  <c:v>3.4666666666666665E-2</c:v>
                </c:pt>
                <c:pt idx="7">
                  <c:v>2.5000000000000001E-2</c:v>
                </c:pt>
              </c:numCache>
            </c:numRef>
          </c:val>
        </c:ser>
        <c:dLbls>
          <c:showLegendKey val="0"/>
          <c:showVal val="0"/>
          <c:showCatName val="0"/>
          <c:showSerName val="0"/>
          <c:showPercent val="0"/>
          <c:showBubbleSize val="0"/>
        </c:dLbls>
        <c:gapWidth val="150"/>
        <c:axId val="165730176"/>
        <c:axId val="165731712"/>
      </c:barChart>
      <c:catAx>
        <c:axId val="165730176"/>
        <c:scaling>
          <c:orientation val="minMax"/>
        </c:scaling>
        <c:delete val="0"/>
        <c:axPos val="b"/>
        <c:numFmt formatCode="General" sourceLinked="1"/>
        <c:majorTickMark val="out"/>
        <c:minorTickMark val="none"/>
        <c:tickLblPos val="nextTo"/>
        <c:txPr>
          <a:bodyPr rot="0" vert="horz"/>
          <a:lstStyle/>
          <a:p>
            <a:pPr>
              <a:defRPr sz="2000"/>
            </a:pPr>
            <a:endParaRPr lang="en-US"/>
          </a:p>
        </c:txPr>
        <c:crossAx val="165731712"/>
        <c:crosses val="autoZero"/>
        <c:auto val="1"/>
        <c:lblAlgn val="ctr"/>
        <c:lblOffset val="100"/>
        <c:noMultiLvlLbl val="0"/>
      </c:catAx>
      <c:valAx>
        <c:axId val="165731712"/>
        <c:scaling>
          <c:orientation val="minMax"/>
        </c:scaling>
        <c:delete val="0"/>
        <c:axPos val="l"/>
        <c:majorGridlines/>
        <c:numFmt formatCode="0.0%" sourceLinked="1"/>
        <c:majorTickMark val="out"/>
        <c:minorTickMark val="none"/>
        <c:tickLblPos val="nextTo"/>
        <c:txPr>
          <a:bodyPr rot="0" vert="horz"/>
          <a:lstStyle/>
          <a:p>
            <a:pPr>
              <a:defRPr sz="2000"/>
            </a:pPr>
            <a:endParaRPr lang="en-US"/>
          </a:p>
        </c:txPr>
        <c:crossAx val="165730176"/>
        <c:crosses val="autoZero"/>
        <c:crossBetween val="between"/>
      </c:valAx>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9"/>
    </mc:Choice>
    <mc:Fallback>
      <c:style val="29"/>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1468470287367931E-2"/>
          <c:y val="7.0740311872780612E-2"/>
          <c:w val="0.90853152971263207"/>
          <c:h val="0.84444264319901186"/>
        </c:manualLayout>
      </c:layout>
      <c:barChart>
        <c:barDir val="col"/>
        <c:grouping val="clustered"/>
        <c:varyColors val="0"/>
        <c:ser>
          <c:idx val="0"/>
          <c:order val="0"/>
          <c:tx>
            <c:strRef>
              <c:f>Sheet1!$A$2</c:f>
              <c:strCache>
                <c:ptCount val="1"/>
                <c:pt idx="0">
                  <c:v>1213 Tuition Comparison</c:v>
                </c:pt>
              </c:strCache>
            </c:strRef>
          </c:tx>
          <c:spPr>
            <a:solidFill>
              <a:schemeClr val="accent3">
                <a:lumMod val="75000"/>
              </a:schemeClr>
            </a:solidFill>
            <a:scene3d>
              <a:camera prst="orthographicFront"/>
              <a:lightRig rig="glow" dir="t">
                <a:rot lat="0" lon="0" rev="13200000"/>
              </a:lightRig>
            </a:scene3d>
            <a:sp3d prstMaterial="dkEdge">
              <a:bevelT w="63500" h="50800"/>
            </a:sp3d>
          </c:spPr>
          <c:invertIfNegative val="0"/>
          <c:dLbls>
            <c:txPr>
              <a:bodyPr/>
              <a:lstStyle/>
              <a:p>
                <a:pPr>
                  <a:defRPr sz="2000"/>
                </a:pPr>
                <a:endParaRPr lang="en-US"/>
              </a:p>
            </c:txPr>
            <c:showLegendKey val="0"/>
            <c:showVal val="1"/>
            <c:showCatName val="0"/>
            <c:showSerName val="0"/>
            <c:showPercent val="0"/>
            <c:showBubbleSize val="0"/>
            <c:showLeaderLines val="0"/>
          </c:dLbls>
          <c:cat>
            <c:strRef>
              <c:f>Sheet1!$B$1:$I$1</c:f>
              <c:strCache>
                <c:ptCount val="8"/>
                <c:pt idx="0">
                  <c:v>9 - 12                                                673 Students</c:v>
                </c:pt>
                <c:pt idx="1">
                  <c:v>K - 12                                                1,274 Students</c:v>
                </c:pt>
                <c:pt idx="2">
                  <c:v>PK - 12                                                1,031 Students</c:v>
                </c:pt>
                <c:pt idx="3">
                  <c:v>PK - 12                                                1,387 Students</c:v>
                </c:pt>
                <c:pt idx="4">
                  <c:v>Awty International                       PK - 12                                                1,500 Students</c:v>
                </c:pt>
                <c:pt idx="5">
                  <c:v>PK - 8                                              839 Students</c:v>
                </c:pt>
                <c:pt idx="6">
                  <c:v> PK - 8                                                 848 Students</c:v>
                </c:pt>
                <c:pt idx="7">
                  <c:v>PK - 8                                                695 Students</c:v>
                </c:pt>
              </c:strCache>
            </c:strRef>
          </c:cat>
          <c:val>
            <c:numRef>
              <c:f>Sheet1!$B$2:$I$2</c:f>
              <c:numCache>
                <c:formatCode>_("$"* #,##0_);_("$"* \(#,##0\);_("$"* "-"??_);_(@_)</c:formatCode>
                <c:ptCount val="8"/>
                <c:pt idx="0">
                  <c:v>23530</c:v>
                </c:pt>
                <c:pt idx="1">
                  <c:v>19901</c:v>
                </c:pt>
                <c:pt idx="2">
                  <c:v>18585</c:v>
                </c:pt>
                <c:pt idx="3">
                  <c:v>18053</c:v>
                </c:pt>
                <c:pt idx="4">
                  <c:v>18012</c:v>
                </c:pt>
                <c:pt idx="5">
                  <c:v>17820</c:v>
                </c:pt>
                <c:pt idx="6">
                  <c:v>17600</c:v>
                </c:pt>
                <c:pt idx="7">
                  <c:v>17123</c:v>
                </c:pt>
              </c:numCache>
            </c:numRef>
          </c:val>
        </c:ser>
        <c:dLbls>
          <c:showLegendKey val="0"/>
          <c:showVal val="0"/>
          <c:showCatName val="0"/>
          <c:showSerName val="0"/>
          <c:showPercent val="0"/>
          <c:showBubbleSize val="0"/>
        </c:dLbls>
        <c:gapWidth val="150"/>
        <c:axId val="165789696"/>
        <c:axId val="165791232"/>
      </c:barChart>
      <c:catAx>
        <c:axId val="165789696"/>
        <c:scaling>
          <c:orientation val="minMax"/>
        </c:scaling>
        <c:delete val="0"/>
        <c:axPos val="b"/>
        <c:numFmt formatCode="General" sourceLinked="1"/>
        <c:majorTickMark val="out"/>
        <c:minorTickMark val="none"/>
        <c:tickLblPos val="nextTo"/>
        <c:txPr>
          <a:bodyPr rot="0" vert="horz"/>
          <a:lstStyle/>
          <a:p>
            <a:pPr>
              <a:defRPr sz="2000"/>
            </a:pPr>
            <a:endParaRPr lang="en-US"/>
          </a:p>
        </c:txPr>
        <c:crossAx val="165791232"/>
        <c:crosses val="autoZero"/>
        <c:auto val="1"/>
        <c:lblAlgn val="ctr"/>
        <c:lblOffset val="100"/>
        <c:noMultiLvlLbl val="0"/>
      </c:catAx>
      <c:valAx>
        <c:axId val="165791232"/>
        <c:scaling>
          <c:orientation val="minMax"/>
        </c:scaling>
        <c:delete val="0"/>
        <c:axPos val="l"/>
        <c:majorGridlines/>
        <c:numFmt formatCode="_(&quot;$&quot;* #,##0_);_(&quot;$&quot;* \(#,##0\);_(&quot;$&quot;* &quot;-&quot;??_);_(@_)" sourceLinked="1"/>
        <c:majorTickMark val="out"/>
        <c:minorTickMark val="none"/>
        <c:tickLblPos val="nextTo"/>
        <c:txPr>
          <a:bodyPr rot="0" vert="horz"/>
          <a:lstStyle/>
          <a:p>
            <a:pPr>
              <a:defRPr sz="2000"/>
            </a:pPr>
            <a:endParaRPr lang="en-US"/>
          </a:p>
        </c:txPr>
        <c:crossAx val="165789696"/>
        <c:crosses val="autoZero"/>
        <c:crossBetween val="between"/>
      </c:valAx>
    </c:plotArea>
    <c:plotVisOnly val="1"/>
    <c:dispBlanksAs val="gap"/>
    <c:showDLblsOverMax val="0"/>
  </c:chart>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9"/>
    </mc:Choice>
    <mc:Fallback>
      <c:style val="29"/>
    </mc:Fallback>
  </mc:AlternateContent>
  <c:clrMapOvr bg1="lt1" tx1="dk1" bg2="lt2" tx2="dk2" accent1="accent1" accent2="accent2" accent3="accent3" accent4="accent4" accent5="accent5" accent6="accent6" hlink="hlink" folHlink="folHlink"/>
  <c:chart>
    <c:title>
      <c:tx>
        <c:rich>
          <a:bodyPr/>
          <a:lstStyle/>
          <a:p>
            <a:pPr>
              <a:defRPr sz="4000"/>
            </a:pPr>
            <a:r>
              <a:rPr lang="en-US" sz="4000"/>
              <a:t>Average Salary of 11-20 Year Teachers (13/14)</a:t>
            </a:r>
          </a:p>
        </c:rich>
      </c:tx>
      <c:layout/>
      <c:overlay val="0"/>
    </c:title>
    <c:autoTitleDeleted val="0"/>
    <c:plotArea>
      <c:layout>
        <c:manualLayout>
          <c:layoutTarget val="inner"/>
          <c:xMode val="edge"/>
          <c:yMode val="edge"/>
          <c:x val="8.3631166866853512E-2"/>
          <c:y val="8.6317490016718207E-2"/>
          <c:w val="0.90930668624049116"/>
          <c:h val="0.8321611819974648"/>
        </c:manualLayout>
      </c:layout>
      <c:barChart>
        <c:barDir val="col"/>
        <c:grouping val="clustered"/>
        <c:varyColors val="0"/>
        <c:ser>
          <c:idx val="0"/>
          <c:order val="0"/>
          <c:spPr>
            <a:solidFill>
              <a:schemeClr val="accent3">
                <a:lumMod val="75000"/>
              </a:schemeClr>
            </a:solidFill>
            <a:scene3d>
              <a:camera prst="orthographicFront"/>
              <a:lightRig rig="glow" dir="t">
                <a:rot lat="0" lon="0" rev="13200000"/>
              </a:lightRig>
            </a:scene3d>
            <a:sp3d prstMaterial="dkEdge">
              <a:bevelT w="63500" h="50800"/>
            </a:sp3d>
          </c:spPr>
          <c:invertIfNegative val="0"/>
          <c:dLbls>
            <c:dLbl>
              <c:idx val="4"/>
              <c:layout>
                <c:manualLayout>
                  <c:x val="0"/>
                  <c:y val="-6.1842918985776131E-3"/>
                </c:manualLayout>
              </c:layout>
              <c:dLblPos val="outEnd"/>
              <c:showLegendKey val="0"/>
              <c:showVal val="1"/>
              <c:showCatName val="0"/>
              <c:showSerName val="0"/>
              <c:showPercent val="0"/>
              <c:showBubbleSize val="0"/>
            </c:dLbl>
            <c:txPr>
              <a:bodyPr/>
              <a:lstStyle/>
              <a:p>
                <a:pPr>
                  <a:defRPr sz="2000"/>
                </a:pPr>
                <a:endParaRPr lang="en-US"/>
              </a:p>
            </c:txPr>
            <c:showLegendKey val="0"/>
            <c:showVal val="1"/>
            <c:showCatName val="0"/>
            <c:showSerName val="0"/>
            <c:showPercent val="0"/>
            <c:showBubbleSize val="0"/>
            <c:showLeaderLines val="0"/>
          </c:dLbls>
          <c:cat>
            <c:strRef>
              <c:f>Sheet1!$B$1:$I$1</c:f>
              <c:strCache>
                <c:ptCount val="8"/>
                <c:pt idx="0">
                  <c:v>PK - 12                                                1,387 Students</c:v>
                </c:pt>
                <c:pt idx="1">
                  <c:v>K - 12                                                1,274 Students</c:v>
                </c:pt>
                <c:pt idx="2">
                  <c:v>9 - 12                                                673 Students</c:v>
                </c:pt>
                <c:pt idx="3">
                  <c:v>PK - 8                                                 848 Students</c:v>
                </c:pt>
                <c:pt idx="4">
                  <c:v>PK - 8                                              839 Students</c:v>
                </c:pt>
                <c:pt idx="5">
                  <c:v>Awty International                       PK - 12                                                1,500 Students</c:v>
                </c:pt>
                <c:pt idx="6">
                  <c:v>PK - 12                                                1,031 Students</c:v>
                </c:pt>
                <c:pt idx="7">
                  <c:v>PK - 8                                                695 Students</c:v>
                </c:pt>
              </c:strCache>
            </c:strRef>
          </c:cat>
          <c:val>
            <c:numRef>
              <c:f>Sheet1!$B$2:$I$2</c:f>
              <c:numCache>
                <c:formatCode>_("$"* #,##0_);_("$"* \(#,##0\);_("$"* "-"??_);_(@_)</c:formatCode>
                <c:ptCount val="8"/>
                <c:pt idx="0">
                  <c:v>70014.25</c:v>
                </c:pt>
                <c:pt idx="1">
                  <c:v>62990.165000000001</c:v>
                </c:pt>
                <c:pt idx="2">
                  <c:v>62078.615000000005</c:v>
                </c:pt>
                <c:pt idx="3">
                  <c:v>61631.08</c:v>
                </c:pt>
                <c:pt idx="4">
                  <c:v>61510.57</c:v>
                </c:pt>
                <c:pt idx="5">
                  <c:v>61227</c:v>
                </c:pt>
                <c:pt idx="6">
                  <c:v>57467.82</c:v>
                </c:pt>
                <c:pt idx="7">
                  <c:v>55347.565000000002</c:v>
                </c:pt>
              </c:numCache>
            </c:numRef>
          </c:val>
        </c:ser>
        <c:dLbls>
          <c:showLegendKey val="0"/>
          <c:showVal val="0"/>
          <c:showCatName val="0"/>
          <c:showSerName val="0"/>
          <c:showPercent val="0"/>
          <c:showBubbleSize val="0"/>
        </c:dLbls>
        <c:gapWidth val="150"/>
        <c:axId val="221575040"/>
        <c:axId val="221576576"/>
      </c:barChart>
      <c:catAx>
        <c:axId val="221575040"/>
        <c:scaling>
          <c:orientation val="minMax"/>
        </c:scaling>
        <c:delete val="0"/>
        <c:axPos val="b"/>
        <c:numFmt formatCode="General" sourceLinked="1"/>
        <c:majorTickMark val="out"/>
        <c:minorTickMark val="none"/>
        <c:tickLblPos val="nextTo"/>
        <c:txPr>
          <a:bodyPr/>
          <a:lstStyle/>
          <a:p>
            <a:pPr>
              <a:defRPr sz="2000"/>
            </a:pPr>
            <a:endParaRPr lang="en-US"/>
          </a:p>
        </c:txPr>
        <c:crossAx val="221576576"/>
        <c:crosses val="autoZero"/>
        <c:auto val="1"/>
        <c:lblAlgn val="ctr"/>
        <c:lblOffset val="100"/>
        <c:noMultiLvlLbl val="0"/>
      </c:catAx>
      <c:valAx>
        <c:axId val="221576576"/>
        <c:scaling>
          <c:orientation val="minMax"/>
        </c:scaling>
        <c:delete val="0"/>
        <c:axPos val="l"/>
        <c:majorGridlines/>
        <c:numFmt formatCode="_(&quot;$&quot;* #,##0_);_(&quot;$&quot;* \(#,##0\);_(&quot;$&quot;* &quot;-&quot;??_);_(@_)" sourceLinked="1"/>
        <c:majorTickMark val="out"/>
        <c:minorTickMark val="none"/>
        <c:tickLblPos val="nextTo"/>
        <c:txPr>
          <a:bodyPr/>
          <a:lstStyle/>
          <a:p>
            <a:pPr>
              <a:defRPr sz="2000"/>
            </a:pPr>
            <a:endParaRPr lang="en-US"/>
          </a:p>
        </c:txPr>
        <c:crossAx val="221575040"/>
        <c:crosses val="autoZero"/>
        <c:crossBetween val="between"/>
      </c:valAx>
    </c:plotArea>
    <c:plotVisOnly val="1"/>
    <c:dispBlanksAs val="gap"/>
    <c:showDLblsOverMax val="0"/>
  </c:chart>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9"/>
    </mc:Choice>
    <mc:Fallback>
      <c:style val="29"/>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9376127788713909E-2"/>
          <c:y val="6.5054976894121999E-2"/>
          <c:w val="0.9097905388779528"/>
          <c:h val="0.89621333859241625"/>
        </c:manualLayout>
      </c:layout>
      <c:barChart>
        <c:barDir val="col"/>
        <c:grouping val="stacked"/>
        <c:varyColors val="0"/>
        <c:ser>
          <c:idx val="1"/>
          <c:order val="0"/>
          <c:tx>
            <c:strRef>
              <c:f>Sheet1!$A$3</c:f>
              <c:strCache>
                <c:ptCount val="1"/>
                <c:pt idx="0">
                  <c:v>Technology</c:v>
                </c:pt>
              </c:strCache>
            </c:strRef>
          </c:tx>
          <c:spPr>
            <a:scene3d>
              <a:camera prst="orthographicFront"/>
              <a:lightRig rig="glow" dir="t">
                <a:rot lat="0" lon="0" rev="13200000"/>
              </a:lightRig>
            </a:scene3d>
            <a:sp3d prstMaterial="dkEdge">
              <a:bevelT w="63500" h="50800"/>
            </a:sp3d>
          </c:spPr>
          <c:invertIfNegative val="0"/>
          <c:dLbls>
            <c:txPr>
              <a:bodyPr/>
              <a:lstStyle/>
              <a:p>
                <a:pPr>
                  <a:defRPr sz="2000"/>
                </a:pPr>
                <a:endParaRPr lang="en-US"/>
              </a:p>
            </c:txPr>
            <c:showLegendKey val="0"/>
            <c:showVal val="1"/>
            <c:showCatName val="0"/>
            <c:showSerName val="1"/>
            <c:showPercent val="0"/>
            <c:showBubbleSize val="0"/>
            <c:separator>
</c:separator>
            <c:showLeaderLines val="0"/>
          </c:dLbls>
          <c:cat>
            <c:strRef>
              <c:f>Sheet1!$B$1:$F$1</c:f>
              <c:strCache>
                <c:ptCount val="5"/>
                <c:pt idx="0">
                  <c:v>07/08</c:v>
                </c:pt>
                <c:pt idx="1">
                  <c:v>08/09</c:v>
                </c:pt>
                <c:pt idx="2">
                  <c:v>09/10</c:v>
                </c:pt>
                <c:pt idx="3">
                  <c:v>10/11</c:v>
                </c:pt>
                <c:pt idx="4">
                  <c:v>11/12</c:v>
                </c:pt>
              </c:strCache>
            </c:strRef>
          </c:cat>
          <c:val>
            <c:numRef>
              <c:f>Sheet1!$B$3:$F$3</c:f>
              <c:numCache>
                <c:formatCode>_("$"* #,##0_);_("$"* \(#,##0\);_("$"* "-"??_);_(@_)</c:formatCode>
                <c:ptCount val="5"/>
                <c:pt idx="0">
                  <c:v>202151</c:v>
                </c:pt>
                <c:pt idx="1">
                  <c:v>282366</c:v>
                </c:pt>
                <c:pt idx="2">
                  <c:v>317273</c:v>
                </c:pt>
                <c:pt idx="3">
                  <c:v>287013</c:v>
                </c:pt>
                <c:pt idx="4">
                  <c:v>388417</c:v>
                </c:pt>
              </c:numCache>
            </c:numRef>
          </c:val>
        </c:ser>
        <c:ser>
          <c:idx val="0"/>
          <c:order val="1"/>
          <c:tx>
            <c:strRef>
              <c:f>Sheet1!$A$2</c:f>
              <c:strCache>
                <c:ptCount val="1"/>
                <c:pt idx="0">
                  <c:v>Facilities</c:v>
                </c:pt>
              </c:strCache>
            </c:strRef>
          </c:tx>
          <c:spPr>
            <a:scene3d>
              <a:camera prst="orthographicFront"/>
              <a:lightRig rig="glow" dir="t">
                <a:rot lat="0" lon="0" rev="13200000"/>
              </a:lightRig>
            </a:scene3d>
            <a:sp3d prstMaterial="dkEdge">
              <a:bevelT w="63500" h="50800"/>
            </a:sp3d>
          </c:spPr>
          <c:invertIfNegative val="0"/>
          <c:dLbls>
            <c:dLbl>
              <c:idx val="1"/>
              <c:layout/>
              <c:spPr/>
              <c:txPr>
                <a:bodyPr anchor="t" anchorCtr="1"/>
                <a:lstStyle/>
                <a:p>
                  <a:pPr>
                    <a:defRPr sz="2000"/>
                  </a:pPr>
                  <a:endParaRPr lang="en-US"/>
                </a:p>
              </c:txPr>
              <c:dLblPos val="ctr"/>
              <c:showLegendKey val="0"/>
              <c:showVal val="1"/>
              <c:showCatName val="0"/>
              <c:showSerName val="1"/>
              <c:showPercent val="0"/>
              <c:showBubbleSize val="0"/>
            </c:dLbl>
            <c:txPr>
              <a:bodyPr/>
              <a:lstStyle/>
              <a:p>
                <a:pPr>
                  <a:defRPr sz="2000"/>
                </a:pPr>
                <a:endParaRPr lang="en-US"/>
              </a:p>
            </c:txPr>
            <c:dLblPos val="ctr"/>
            <c:showLegendKey val="0"/>
            <c:showVal val="1"/>
            <c:showCatName val="0"/>
            <c:showSerName val="1"/>
            <c:showPercent val="0"/>
            <c:showBubbleSize val="0"/>
            <c:separator>
</c:separator>
            <c:showLeaderLines val="0"/>
          </c:dLbls>
          <c:cat>
            <c:strRef>
              <c:f>Sheet1!$B$1:$F$1</c:f>
              <c:strCache>
                <c:ptCount val="5"/>
                <c:pt idx="0">
                  <c:v>07/08</c:v>
                </c:pt>
                <c:pt idx="1">
                  <c:v>08/09</c:v>
                </c:pt>
                <c:pt idx="2">
                  <c:v>09/10</c:v>
                </c:pt>
                <c:pt idx="3">
                  <c:v>10/11</c:v>
                </c:pt>
                <c:pt idx="4">
                  <c:v>11/12</c:v>
                </c:pt>
              </c:strCache>
            </c:strRef>
          </c:cat>
          <c:val>
            <c:numRef>
              <c:f>Sheet1!$B$2:$F$2</c:f>
              <c:numCache>
                <c:formatCode>_("$"* #,##0_);_("$"* \(#,##0\);_("$"* "-"??_);_(@_)</c:formatCode>
                <c:ptCount val="5"/>
                <c:pt idx="0">
                  <c:v>276202</c:v>
                </c:pt>
                <c:pt idx="1">
                  <c:v>427372</c:v>
                </c:pt>
                <c:pt idx="2">
                  <c:v>135108</c:v>
                </c:pt>
                <c:pt idx="3">
                  <c:v>334036</c:v>
                </c:pt>
                <c:pt idx="4">
                  <c:v>185346</c:v>
                </c:pt>
              </c:numCache>
            </c:numRef>
          </c:val>
        </c:ser>
        <c:dLbls>
          <c:showLegendKey val="0"/>
          <c:showVal val="0"/>
          <c:showCatName val="0"/>
          <c:showSerName val="0"/>
          <c:showPercent val="0"/>
          <c:showBubbleSize val="0"/>
        </c:dLbls>
        <c:gapWidth val="150"/>
        <c:overlap val="100"/>
        <c:axId val="120915456"/>
        <c:axId val="120916992"/>
      </c:barChart>
      <c:catAx>
        <c:axId val="120915456"/>
        <c:scaling>
          <c:orientation val="minMax"/>
        </c:scaling>
        <c:delete val="0"/>
        <c:axPos val="b"/>
        <c:numFmt formatCode="General" sourceLinked="1"/>
        <c:majorTickMark val="out"/>
        <c:minorTickMark val="none"/>
        <c:tickLblPos val="nextTo"/>
        <c:txPr>
          <a:bodyPr/>
          <a:lstStyle/>
          <a:p>
            <a:pPr>
              <a:defRPr sz="2000"/>
            </a:pPr>
            <a:endParaRPr lang="en-US"/>
          </a:p>
        </c:txPr>
        <c:crossAx val="120916992"/>
        <c:crosses val="autoZero"/>
        <c:auto val="1"/>
        <c:lblAlgn val="ctr"/>
        <c:lblOffset val="100"/>
        <c:noMultiLvlLbl val="0"/>
      </c:catAx>
      <c:valAx>
        <c:axId val="120916992"/>
        <c:scaling>
          <c:orientation val="minMax"/>
        </c:scaling>
        <c:delete val="0"/>
        <c:axPos val="l"/>
        <c:majorGridlines/>
        <c:numFmt formatCode="_(&quot;$&quot;* #,##0_);_(&quot;$&quot;* \(#,##0\);_(&quot;$&quot;* &quot;-&quot;??_);_(@_)" sourceLinked="1"/>
        <c:majorTickMark val="out"/>
        <c:minorTickMark val="none"/>
        <c:tickLblPos val="nextTo"/>
        <c:txPr>
          <a:bodyPr/>
          <a:lstStyle/>
          <a:p>
            <a:pPr>
              <a:defRPr sz="2000"/>
            </a:pPr>
            <a:endParaRPr lang="en-US"/>
          </a:p>
        </c:txPr>
        <c:crossAx val="120915456"/>
        <c:crosses val="autoZero"/>
        <c:crossBetween val="between"/>
      </c:valAx>
    </c:plotArea>
    <c:plotVisOnly val="1"/>
    <c:dispBlanksAs val="gap"/>
    <c:showDLblsOverMax val="0"/>
  </c:chart>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9"/>
    </mc:Choice>
    <mc:Fallback>
      <c:style val="29"/>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8939981135170607E-2"/>
          <c:y val="6.0416757970188792E-2"/>
          <c:w val="0.88673710219816271"/>
          <c:h val="0.87734345706786654"/>
        </c:manualLayout>
      </c:layout>
      <c:barChart>
        <c:barDir val="col"/>
        <c:grouping val="clustered"/>
        <c:varyColors val="0"/>
        <c:ser>
          <c:idx val="0"/>
          <c:order val="0"/>
          <c:spPr>
            <a:solidFill>
              <a:schemeClr val="accent3">
                <a:lumMod val="75000"/>
              </a:schemeClr>
            </a:solidFill>
            <a:scene3d>
              <a:camera prst="orthographicFront"/>
              <a:lightRig rig="glow" dir="t">
                <a:rot lat="0" lon="0" rev="13200000"/>
              </a:lightRig>
            </a:scene3d>
            <a:sp3d prstMaterial="dkEdge">
              <a:bevelT w="63500" h="50800"/>
            </a:sp3d>
          </c:spPr>
          <c:invertIfNegative val="0"/>
          <c:dLbls>
            <c:dLbl>
              <c:idx val="0"/>
              <c:layout>
                <c:manualLayout>
                  <c:x val="9.1145833333333339E-3"/>
                  <c:y val="-1.5461947126739028E-3"/>
                </c:manualLayout>
              </c:layout>
              <c:dLblPos val="outEnd"/>
              <c:showLegendKey val="0"/>
              <c:showVal val="1"/>
              <c:showCatName val="0"/>
              <c:showSerName val="0"/>
              <c:showPercent val="0"/>
              <c:showBubbleSize val="0"/>
            </c:dLbl>
            <c:dLbl>
              <c:idx val="1"/>
              <c:layout>
                <c:manualLayout>
                  <c:x val="1.3020833333333333E-3"/>
                  <c:y val="-2.3191094619665991E-2"/>
                </c:manualLayout>
              </c:layout>
              <c:dLblPos val="outEnd"/>
              <c:showLegendKey val="0"/>
              <c:showVal val="1"/>
              <c:showCatName val="0"/>
              <c:showSerName val="0"/>
              <c:showPercent val="0"/>
              <c:showBubbleSize val="0"/>
            </c:dLbl>
            <c:txPr>
              <a:bodyPr/>
              <a:lstStyle/>
              <a:p>
                <a:pPr>
                  <a:defRPr sz="2000"/>
                </a:pPr>
                <a:endParaRPr lang="en-US"/>
              </a:p>
            </c:txPr>
            <c:showLegendKey val="0"/>
            <c:showVal val="1"/>
            <c:showCatName val="0"/>
            <c:showSerName val="0"/>
            <c:showPercent val="0"/>
            <c:showBubbleSize val="0"/>
            <c:showLeaderLines val="0"/>
          </c:dLbls>
          <c:cat>
            <c:strRef>
              <c:f>Sheet1!$B$1:$I$1</c:f>
              <c:strCache>
                <c:ptCount val="8"/>
                <c:pt idx="0">
                  <c:v>PK - 12                                                1,387 Students</c:v>
                </c:pt>
                <c:pt idx="1">
                  <c:v>K - 12                                                1,274 Students</c:v>
                </c:pt>
                <c:pt idx="2">
                  <c:v>9 - 12                                                673 Students</c:v>
                </c:pt>
                <c:pt idx="3">
                  <c:v>PK - 8                                                 848 Students</c:v>
                </c:pt>
                <c:pt idx="4">
                  <c:v>PK - 8                                              839 Students</c:v>
                </c:pt>
                <c:pt idx="5">
                  <c:v>Awty International                       PK - 12                                                1,500 Students</c:v>
                </c:pt>
                <c:pt idx="6">
                  <c:v>PK - 12                                                1,031 Students</c:v>
                </c:pt>
                <c:pt idx="7">
                  <c:v>PK - 8                                                695 Students</c:v>
                </c:pt>
              </c:strCache>
            </c:strRef>
          </c:cat>
          <c:val>
            <c:numRef>
              <c:f>Sheet1!$B$2:$I$2</c:f>
              <c:numCache>
                <c:formatCode>_("$"* #,##0_);_("$"* \(#,##0\);_("$"* "-"??_);_(@_)</c:formatCode>
                <c:ptCount val="8"/>
                <c:pt idx="0">
                  <c:v>86500000</c:v>
                </c:pt>
                <c:pt idx="1">
                  <c:v>56757791</c:v>
                </c:pt>
                <c:pt idx="2">
                  <c:v>24151261</c:v>
                </c:pt>
                <c:pt idx="3">
                  <c:v>20649700</c:v>
                </c:pt>
                <c:pt idx="4">
                  <c:v>5997696</c:v>
                </c:pt>
                <c:pt idx="5">
                  <c:v>4174444</c:v>
                </c:pt>
                <c:pt idx="6">
                  <c:v>2738847</c:v>
                </c:pt>
                <c:pt idx="7">
                  <c:v>2588626</c:v>
                </c:pt>
              </c:numCache>
            </c:numRef>
          </c:val>
        </c:ser>
        <c:dLbls>
          <c:showLegendKey val="0"/>
          <c:showVal val="0"/>
          <c:showCatName val="0"/>
          <c:showSerName val="0"/>
          <c:showPercent val="0"/>
          <c:showBubbleSize val="0"/>
        </c:dLbls>
        <c:gapWidth val="150"/>
        <c:axId val="120941952"/>
        <c:axId val="120951936"/>
      </c:barChart>
      <c:catAx>
        <c:axId val="120941952"/>
        <c:scaling>
          <c:orientation val="minMax"/>
        </c:scaling>
        <c:delete val="0"/>
        <c:axPos val="b"/>
        <c:numFmt formatCode="General" sourceLinked="1"/>
        <c:majorTickMark val="out"/>
        <c:minorTickMark val="none"/>
        <c:tickLblPos val="nextTo"/>
        <c:txPr>
          <a:bodyPr rot="0" vert="horz"/>
          <a:lstStyle/>
          <a:p>
            <a:pPr>
              <a:defRPr sz="1400"/>
            </a:pPr>
            <a:endParaRPr lang="en-US"/>
          </a:p>
        </c:txPr>
        <c:crossAx val="120951936"/>
        <c:crosses val="autoZero"/>
        <c:auto val="1"/>
        <c:lblAlgn val="ctr"/>
        <c:lblOffset val="100"/>
        <c:noMultiLvlLbl val="0"/>
      </c:catAx>
      <c:valAx>
        <c:axId val="120951936"/>
        <c:scaling>
          <c:orientation val="minMax"/>
        </c:scaling>
        <c:delete val="0"/>
        <c:axPos val="l"/>
        <c:majorGridlines/>
        <c:numFmt formatCode="_(&quot;$&quot;* #,##0_);_(&quot;$&quot;* \(#,##0\);_(&quot;$&quot;* &quot;-&quot;??_);_(@_)" sourceLinked="1"/>
        <c:majorTickMark val="out"/>
        <c:minorTickMark val="none"/>
        <c:tickLblPos val="nextTo"/>
        <c:txPr>
          <a:bodyPr rot="0" vert="horz"/>
          <a:lstStyle/>
          <a:p>
            <a:pPr>
              <a:defRPr sz="2000"/>
            </a:pPr>
            <a:endParaRPr lang="en-US"/>
          </a:p>
        </c:txPr>
        <c:crossAx val="120941952"/>
        <c:crosses val="autoZero"/>
        <c:crossBetween val="between"/>
      </c:valAx>
    </c:plotArea>
    <c:plotVisOnly val="1"/>
    <c:dispBlanksAs val="gap"/>
    <c:showDLblsOverMax val="0"/>
  </c:chart>
  <c:externalData r:id="rId2">
    <c:autoUpdate val="0"/>
  </c:externalData>
  <c:userShapes r:id="rId3"/>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bar3DChart>
        <c:barDir val="bar"/>
        <c:grouping val="clustered"/>
        <c:varyColors val="1"/>
        <c:ser>
          <c:idx val="0"/>
          <c:order val="0"/>
          <c:invertIfNegative val="0"/>
          <c:dLbls>
            <c:dLbl>
              <c:idx val="0"/>
              <c:layout>
                <c:manualLayout>
                  <c:x val="3.8631346578366449E-2"/>
                  <c:y val="-1.1627906976744186E-2"/>
                </c:manualLayout>
              </c:layout>
              <c:showLegendKey val="0"/>
              <c:showVal val="1"/>
              <c:showCatName val="0"/>
              <c:showSerName val="0"/>
              <c:showPercent val="0"/>
              <c:showBubbleSize val="0"/>
            </c:dLbl>
            <c:dLbl>
              <c:idx val="1"/>
              <c:layout>
                <c:manualLayout>
                  <c:x val="3.3112582781456956E-2"/>
                  <c:y val="0"/>
                </c:manualLayout>
              </c:layout>
              <c:showLegendKey val="0"/>
              <c:showVal val="1"/>
              <c:showCatName val="0"/>
              <c:showSerName val="0"/>
              <c:showPercent val="0"/>
              <c:showBubbleSize val="0"/>
            </c:dLbl>
            <c:dLbl>
              <c:idx val="2"/>
              <c:layout>
                <c:manualLayout>
                  <c:x val="-3.3112582781456954E-3"/>
                  <c:y val="9.3023255813953487E-2"/>
                </c:manualLayout>
              </c:layout>
              <c:showLegendKey val="0"/>
              <c:showVal val="1"/>
              <c:showCatName val="0"/>
              <c:showSerName val="0"/>
              <c:showPercent val="0"/>
              <c:showBubbleSize val="0"/>
            </c:dLbl>
            <c:dLbl>
              <c:idx val="3"/>
              <c:layout>
                <c:manualLayout>
                  <c:x val="4.0838852097130243E-2"/>
                  <c:y val="1.937984496124031E-3"/>
                </c:manualLayout>
              </c:layout>
              <c:showLegendKey val="0"/>
              <c:showVal val="1"/>
              <c:showCatName val="0"/>
              <c:showSerName val="0"/>
              <c:showPercent val="0"/>
              <c:showBubbleSize val="0"/>
            </c:dLbl>
            <c:txPr>
              <a:bodyPr/>
              <a:lstStyle/>
              <a:p>
                <a:pPr>
                  <a:defRPr sz="2000"/>
                </a:pPr>
                <a:endParaRPr lang="en-US"/>
              </a:p>
            </c:txPr>
            <c:showLegendKey val="0"/>
            <c:showVal val="1"/>
            <c:showCatName val="0"/>
            <c:showSerName val="0"/>
            <c:showPercent val="0"/>
            <c:showBubbleSize val="0"/>
            <c:showLeaderLines val="0"/>
          </c:dLbls>
          <c:cat>
            <c:strRef>
              <c:f>Sheet1!$E$7:$E$10</c:f>
              <c:strCache>
                <c:ptCount val="4"/>
                <c:pt idx="0">
                  <c:v>2009-2010</c:v>
                </c:pt>
                <c:pt idx="1">
                  <c:v>2010-2011</c:v>
                </c:pt>
                <c:pt idx="2">
                  <c:v>2011-2012</c:v>
                </c:pt>
                <c:pt idx="3">
                  <c:v>2012-2013 Year to Date</c:v>
                </c:pt>
              </c:strCache>
            </c:strRef>
          </c:cat>
          <c:val>
            <c:numRef>
              <c:f>Sheet1!$F$7:$F$10</c:f>
              <c:numCache>
                <c:formatCode>"$"#,##0</c:formatCode>
                <c:ptCount val="4"/>
                <c:pt idx="0">
                  <c:v>881087</c:v>
                </c:pt>
                <c:pt idx="1">
                  <c:v>941381</c:v>
                </c:pt>
                <c:pt idx="2">
                  <c:v>1034243</c:v>
                </c:pt>
                <c:pt idx="3">
                  <c:v>1017049</c:v>
                </c:pt>
              </c:numCache>
            </c:numRef>
          </c:val>
        </c:ser>
        <c:dLbls>
          <c:showLegendKey val="0"/>
          <c:showVal val="0"/>
          <c:showCatName val="0"/>
          <c:showSerName val="0"/>
          <c:showPercent val="0"/>
          <c:showBubbleSize val="0"/>
        </c:dLbls>
        <c:gapWidth val="75"/>
        <c:shape val="box"/>
        <c:axId val="222271744"/>
        <c:axId val="222277632"/>
        <c:axId val="0"/>
      </c:bar3DChart>
      <c:catAx>
        <c:axId val="222271744"/>
        <c:scaling>
          <c:orientation val="minMax"/>
        </c:scaling>
        <c:delete val="0"/>
        <c:axPos val="l"/>
        <c:majorTickMark val="none"/>
        <c:minorTickMark val="none"/>
        <c:tickLblPos val="nextTo"/>
        <c:txPr>
          <a:bodyPr/>
          <a:lstStyle/>
          <a:p>
            <a:pPr>
              <a:defRPr sz="2000"/>
            </a:pPr>
            <a:endParaRPr lang="en-US"/>
          </a:p>
        </c:txPr>
        <c:crossAx val="222277632"/>
        <c:crosses val="autoZero"/>
        <c:auto val="1"/>
        <c:lblAlgn val="ctr"/>
        <c:lblOffset val="100"/>
        <c:noMultiLvlLbl val="0"/>
      </c:catAx>
      <c:valAx>
        <c:axId val="222277632"/>
        <c:scaling>
          <c:orientation val="minMax"/>
        </c:scaling>
        <c:delete val="0"/>
        <c:axPos val="b"/>
        <c:majorGridlines/>
        <c:numFmt formatCode="&quot;$&quot;#,##0" sourceLinked="1"/>
        <c:majorTickMark val="none"/>
        <c:minorTickMark val="none"/>
        <c:tickLblPos val="nextTo"/>
        <c:spPr>
          <a:ln w="9525">
            <a:noFill/>
          </a:ln>
        </c:spPr>
        <c:txPr>
          <a:bodyPr/>
          <a:lstStyle/>
          <a:p>
            <a:pPr>
              <a:defRPr sz="2000"/>
            </a:pPr>
            <a:endParaRPr lang="en-US"/>
          </a:p>
        </c:txPr>
        <c:crossAx val="222271744"/>
        <c:crosses val="autoZero"/>
        <c:crossBetween val="between"/>
      </c:valAx>
    </c:plotArea>
    <c:plotVisOnly val="1"/>
    <c:dispBlanksAs val="gap"/>
    <c:showDLblsOverMax val="0"/>
  </c:chart>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bar3DChart>
        <c:barDir val="col"/>
        <c:grouping val="clustered"/>
        <c:varyColors val="1"/>
        <c:ser>
          <c:idx val="0"/>
          <c:order val="0"/>
          <c:tx>
            <c:strRef>
              <c:f>'[Chart in Microsoft PowerPoint]Sheet1'!$B$18</c:f>
              <c:strCache>
                <c:ptCount val="1"/>
                <c:pt idx="0">
                  <c:v>Dollars Raised</c:v>
                </c:pt>
              </c:strCache>
            </c:strRef>
          </c:tx>
          <c:invertIfNegative val="0"/>
          <c:dLbls>
            <c:dLbl>
              <c:idx val="0"/>
              <c:layout>
                <c:manualLayout>
                  <c:x val="3.4037558685446008E-2"/>
                  <c:y val="-5.6224899598393538E-2"/>
                </c:manualLayout>
              </c:layout>
              <c:showLegendKey val="0"/>
              <c:showVal val="1"/>
              <c:showCatName val="0"/>
              <c:showSerName val="0"/>
              <c:showPercent val="0"/>
              <c:showBubbleSize val="0"/>
            </c:dLbl>
            <c:dLbl>
              <c:idx val="1"/>
              <c:layout>
                <c:manualLayout>
                  <c:x val="2.8169014084507043E-2"/>
                  <c:y val="-5.2208835341365459E-2"/>
                </c:manualLayout>
              </c:layout>
              <c:showLegendKey val="0"/>
              <c:showVal val="1"/>
              <c:showCatName val="0"/>
              <c:showSerName val="0"/>
              <c:showPercent val="0"/>
              <c:showBubbleSize val="0"/>
            </c:dLbl>
            <c:dLbl>
              <c:idx val="2"/>
              <c:layout>
                <c:manualLayout>
                  <c:x val="2.2300469483568074E-2"/>
                  <c:y val="-5.0200803212851405E-2"/>
                </c:manualLayout>
              </c:layout>
              <c:showLegendKey val="0"/>
              <c:showVal val="1"/>
              <c:showCatName val="0"/>
              <c:showSerName val="0"/>
              <c:showPercent val="0"/>
              <c:showBubbleSize val="0"/>
            </c:dLbl>
            <c:dLbl>
              <c:idx val="3"/>
              <c:layout>
                <c:manualLayout>
                  <c:x val="3.7558685446009391E-2"/>
                  <c:y val="-5.0200803212851405E-2"/>
                </c:manualLayout>
              </c:layout>
              <c:showLegendKey val="0"/>
              <c:showVal val="1"/>
              <c:showCatName val="0"/>
              <c:showSerName val="0"/>
              <c:showPercent val="0"/>
              <c:showBubbleSize val="0"/>
            </c:dLbl>
            <c:txPr>
              <a:bodyPr/>
              <a:lstStyle/>
              <a:p>
                <a:pPr>
                  <a:defRPr sz="2000"/>
                </a:pPr>
                <a:endParaRPr lang="en-US"/>
              </a:p>
            </c:txPr>
            <c:showLegendKey val="0"/>
            <c:showVal val="1"/>
            <c:showCatName val="0"/>
            <c:showSerName val="0"/>
            <c:showPercent val="0"/>
            <c:showBubbleSize val="0"/>
            <c:showLeaderLines val="0"/>
          </c:dLbls>
          <c:cat>
            <c:strRef>
              <c:f>'[Chart in Microsoft PowerPoint]Sheet1'!$A$20:$A$23</c:f>
              <c:strCache>
                <c:ptCount val="4"/>
                <c:pt idx="0">
                  <c:v>2009-2010</c:v>
                </c:pt>
                <c:pt idx="1">
                  <c:v>2010-2011</c:v>
                </c:pt>
                <c:pt idx="2">
                  <c:v>2011-2013</c:v>
                </c:pt>
                <c:pt idx="3">
                  <c:v>2012-2013</c:v>
                </c:pt>
              </c:strCache>
            </c:strRef>
          </c:cat>
          <c:val>
            <c:numRef>
              <c:f>'[Chart in Microsoft PowerPoint]Sheet1'!$B$20:$B$23</c:f>
              <c:numCache>
                <c:formatCode>"$"#,##0</c:formatCode>
                <c:ptCount val="4"/>
                <c:pt idx="0">
                  <c:v>352945</c:v>
                </c:pt>
                <c:pt idx="1">
                  <c:v>386855</c:v>
                </c:pt>
                <c:pt idx="2">
                  <c:v>445614</c:v>
                </c:pt>
                <c:pt idx="3">
                  <c:v>493389</c:v>
                </c:pt>
              </c:numCache>
            </c:numRef>
          </c:val>
        </c:ser>
        <c:dLbls>
          <c:showLegendKey val="0"/>
          <c:showVal val="0"/>
          <c:showCatName val="0"/>
          <c:showSerName val="0"/>
          <c:showPercent val="0"/>
          <c:showBubbleSize val="0"/>
        </c:dLbls>
        <c:gapWidth val="75"/>
        <c:shape val="box"/>
        <c:axId val="222618368"/>
        <c:axId val="222619904"/>
        <c:axId val="0"/>
      </c:bar3DChart>
      <c:catAx>
        <c:axId val="222618368"/>
        <c:scaling>
          <c:orientation val="minMax"/>
        </c:scaling>
        <c:delete val="0"/>
        <c:axPos val="b"/>
        <c:majorTickMark val="none"/>
        <c:minorTickMark val="none"/>
        <c:tickLblPos val="nextTo"/>
        <c:txPr>
          <a:bodyPr/>
          <a:lstStyle/>
          <a:p>
            <a:pPr>
              <a:defRPr sz="2000"/>
            </a:pPr>
            <a:endParaRPr lang="en-US"/>
          </a:p>
        </c:txPr>
        <c:crossAx val="222619904"/>
        <c:crosses val="autoZero"/>
        <c:auto val="1"/>
        <c:lblAlgn val="ctr"/>
        <c:lblOffset val="100"/>
        <c:noMultiLvlLbl val="0"/>
      </c:catAx>
      <c:valAx>
        <c:axId val="222619904"/>
        <c:scaling>
          <c:orientation val="minMax"/>
        </c:scaling>
        <c:delete val="0"/>
        <c:axPos val="l"/>
        <c:majorGridlines/>
        <c:numFmt formatCode="&quot;$&quot;#,##0" sourceLinked="1"/>
        <c:majorTickMark val="none"/>
        <c:minorTickMark val="none"/>
        <c:tickLblPos val="nextTo"/>
        <c:spPr>
          <a:ln w="9525">
            <a:noFill/>
          </a:ln>
        </c:spPr>
        <c:txPr>
          <a:bodyPr/>
          <a:lstStyle/>
          <a:p>
            <a:pPr>
              <a:defRPr sz="2000"/>
            </a:pPr>
            <a:endParaRPr lang="en-US"/>
          </a:p>
        </c:txPr>
        <c:crossAx val="222618368"/>
        <c:crosses val="autoZero"/>
        <c:crossBetween val="between"/>
      </c:valAx>
    </c:plotArea>
    <c:plotVisOnly val="1"/>
    <c:dispBlanksAs val="gap"/>
    <c:showDLblsOverMax val="0"/>
  </c:chart>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7"/>
    </mc:Choice>
    <mc:Fallback>
      <c:style val="37"/>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pPr>
        <a:noFill/>
      </c:spPr>
    </c:sideWall>
    <c:backWall>
      <c:thickness val="0"/>
      <c:spPr>
        <a:noFill/>
      </c:spPr>
    </c:backWall>
    <c:plotArea>
      <c:layout/>
      <c:bar3DChart>
        <c:barDir val="col"/>
        <c:grouping val="clustered"/>
        <c:varyColors val="1"/>
        <c:ser>
          <c:idx val="0"/>
          <c:order val="0"/>
          <c:tx>
            <c:strRef>
              <c:f>Sheet1!$B$26</c:f>
              <c:strCache>
                <c:ptCount val="1"/>
                <c:pt idx="0">
                  <c:v>Dollars Raised</c:v>
                </c:pt>
              </c:strCache>
            </c:strRef>
          </c:tx>
          <c:spPr>
            <a:solidFill>
              <a:schemeClr val="accent1"/>
            </a:solidFill>
          </c:spPr>
          <c:invertIfNegative val="0"/>
          <c:dPt>
            <c:idx val="0"/>
            <c:invertIfNegative val="0"/>
            <c:bubble3D val="0"/>
            <c:spPr>
              <a:solidFill>
                <a:schemeClr val="accent2"/>
              </a:solidFill>
            </c:spPr>
          </c:dPt>
          <c:dPt>
            <c:idx val="1"/>
            <c:invertIfNegative val="0"/>
            <c:bubble3D val="0"/>
            <c:spPr>
              <a:solidFill>
                <a:schemeClr val="accent3"/>
              </a:solidFill>
            </c:spPr>
          </c:dPt>
          <c:dPt>
            <c:idx val="2"/>
            <c:invertIfNegative val="0"/>
            <c:bubble3D val="0"/>
            <c:spPr>
              <a:solidFill>
                <a:schemeClr val="accent4"/>
              </a:solidFill>
            </c:spPr>
          </c:dPt>
          <c:dPt>
            <c:idx val="3"/>
            <c:invertIfNegative val="0"/>
            <c:bubble3D val="0"/>
            <c:spPr>
              <a:solidFill>
                <a:schemeClr val="accent5"/>
              </a:solidFill>
            </c:spPr>
          </c:dPt>
          <c:dPt>
            <c:idx val="4"/>
            <c:invertIfNegative val="0"/>
            <c:bubble3D val="0"/>
            <c:spPr>
              <a:solidFill>
                <a:schemeClr val="accent6"/>
              </a:solidFill>
            </c:spPr>
          </c:dPt>
          <c:dLbls>
            <c:dLbl>
              <c:idx val="0"/>
              <c:layout>
                <c:manualLayout>
                  <c:x val="3.3557046979865772E-2"/>
                  <c:y val="-5.8139534883720936E-2"/>
                </c:manualLayout>
              </c:layout>
              <c:showLegendKey val="0"/>
              <c:showVal val="1"/>
              <c:showCatName val="0"/>
              <c:showSerName val="0"/>
              <c:showPercent val="0"/>
              <c:showBubbleSize val="0"/>
            </c:dLbl>
            <c:dLbl>
              <c:idx val="1"/>
              <c:layout>
                <c:manualLayout>
                  <c:x val="4.0268456375838924E-2"/>
                  <c:y val="-4.6511627906976709E-2"/>
                </c:manualLayout>
              </c:layout>
              <c:showLegendKey val="0"/>
              <c:showVal val="1"/>
              <c:showCatName val="0"/>
              <c:showSerName val="0"/>
              <c:showPercent val="0"/>
              <c:showBubbleSize val="0"/>
            </c:dLbl>
            <c:dLbl>
              <c:idx val="2"/>
              <c:layout>
                <c:manualLayout>
                  <c:x val="3.3557046979865689E-2"/>
                  <c:y val="-5.6201550387596895E-2"/>
                </c:manualLayout>
              </c:layout>
              <c:showLegendKey val="0"/>
              <c:showVal val="1"/>
              <c:showCatName val="0"/>
              <c:showSerName val="0"/>
              <c:showPercent val="0"/>
              <c:showBubbleSize val="0"/>
            </c:dLbl>
            <c:dLbl>
              <c:idx val="3"/>
              <c:layout>
                <c:manualLayout>
                  <c:x val="3.6912751677852351E-2"/>
                  <c:y val="-5.8139534883720929E-2"/>
                </c:manualLayout>
              </c:layout>
              <c:showLegendKey val="0"/>
              <c:showVal val="1"/>
              <c:showCatName val="0"/>
              <c:showSerName val="0"/>
              <c:showPercent val="0"/>
              <c:showBubbleSize val="0"/>
            </c:dLbl>
            <c:txPr>
              <a:bodyPr/>
              <a:lstStyle/>
              <a:p>
                <a:pPr>
                  <a:defRPr sz="2000"/>
                </a:pPr>
                <a:endParaRPr lang="en-US"/>
              </a:p>
            </c:txPr>
            <c:showLegendKey val="0"/>
            <c:showVal val="1"/>
            <c:showCatName val="0"/>
            <c:showSerName val="0"/>
            <c:showPercent val="0"/>
            <c:showBubbleSize val="0"/>
            <c:showLeaderLines val="0"/>
          </c:dLbls>
          <c:cat>
            <c:strRef>
              <c:f>Sheet1!$A$27:$A$30</c:f>
              <c:strCache>
                <c:ptCount val="4"/>
                <c:pt idx="0">
                  <c:v>2009-2010</c:v>
                </c:pt>
                <c:pt idx="1">
                  <c:v>2010-2011</c:v>
                </c:pt>
                <c:pt idx="2">
                  <c:v>2011-2013</c:v>
                </c:pt>
                <c:pt idx="3">
                  <c:v>2012-2013 Year to Date</c:v>
                </c:pt>
              </c:strCache>
            </c:strRef>
          </c:cat>
          <c:val>
            <c:numRef>
              <c:f>Sheet1!$B$27:$B$30</c:f>
              <c:numCache>
                <c:formatCode>"$"#,##0</c:formatCode>
                <c:ptCount val="4"/>
                <c:pt idx="0">
                  <c:v>582369</c:v>
                </c:pt>
                <c:pt idx="1">
                  <c:v>554526</c:v>
                </c:pt>
                <c:pt idx="2">
                  <c:v>588629</c:v>
                </c:pt>
                <c:pt idx="3">
                  <c:v>528142</c:v>
                </c:pt>
              </c:numCache>
            </c:numRef>
          </c:val>
        </c:ser>
        <c:dLbls>
          <c:showLegendKey val="0"/>
          <c:showVal val="0"/>
          <c:showCatName val="0"/>
          <c:showSerName val="0"/>
          <c:showPercent val="0"/>
          <c:showBubbleSize val="0"/>
        </c:dLbls>
        <c:gapWidth val="75"/>
        <c:shape val="box"/>
        <c:axId val="130335872"/>
        <c:axId val="130337408"/>
        <c:axId val="0"/>
      </c:bar3DChart>
      <c:catAx>
        <c:axId val="130335872"/>
        <c:scaling>
          <c:orientation val="minMax"/>
        </c:scaling>
        <c:delete val="0"/>
        <c:axPos val="b"/>
        <c:majorTickMark val="none"/>
        <c:minorTickMark val="none"/>
        <c:tickLblPos val="nextTo"/>
        <c:txPr>
          <a:bodyPr/>
          <a:lstStyle/>
          <a:p>
            <a:pPr>
              <a:defRPr sz="2000"/>
            </a:pPr>
            <a:endParaRPr lang="en-US"/>
          </a:p>
        </c:txPr>
        <c:crossAx val="130337408"/>
        <c:crosses val="autoZero"/>
        <c:auto val="1"/>
        <c:lblAlgn val="ctr"/>
        <c:lblOffset val="100"/>
        <c:noMultiLvlLbl val="0"/>
      </c:catAx>
      <c:valAx>
        <c:axId val="130337408"/>
        <c:scaling>
          <c:orientation val="minMax"/>
        </c:scaling>
        <c:delete val="0"/>
        <c:axPos val="l"/>
        <c:majorGridlines/>
        <c:numFmt formatCode="&quot;$&quot;#,##0" sourceLinked="1"/>
        <c:majorTickMark val="none"/>
        <c:minorTickMark val="none"/>
        <c:tickLblPos val="nextTo"/>
        <c:spPr>
          <a:noFill/>
          <a:ln w="9525">
            <a:noFill/>
          </a:ln>
        </c:spPr>
        <c:txPr>
          <a:bodyPr/>
          <a:lstStyle/>
          <a:p>
            <a:pPr>
              <a:defRPr sz="2000"/>
            </a:pPr>
            <a:endParaRPr lang="en-US"/>
          </a:p>
        </c:txPr>
        <c:crossAx val="130335872"/>
        <c:crosses val="autoZero"/>
        <c:crossBetween val="between"/>
      </c:valAx>
    </c:plotArea>
    <c:plotVisOnly val="1"/>
    <c:dispBlanksAs val="gap"/>
    <c:showDLblsOverMax val="0"/>
  </c:chart>
  <c:spPr>
    <a:ln>
      <a:noFill/>
    </a:ln>
  </c:sp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bar3DChart>
        <c:barDir val="bar"/>
        <c:grouping val="clustered"/>
        <c:varyColors val="1"/>
        <c:ser>
          <c:idx val="0"/>
          <c:order val="0"/>
          <c:invertIfNegative val="0"/>
          <c:dLbls>
            <c:dLbl>
              <c:idx val="0"/>
              <c:layout>
                <c:manualLayout>
                  <c:x val="2.3648648648648567E-2"/>
                  <c:y val="3.9215686274509803E-3"/>
                </c:manualLayout>
              </c:layout>
              <c:showLegendKey val="0"/>
              <c:showVal val="1"/>
              <c:showCatName val="0"/>
              <c:showSerName val="0"/>
              <c:showPercent val="0"/>
              <c:showBubbleSize val="0"/>
            </c:dLbl>
            <c:dLbl>
              <c:idx val="1"/>
              <c:layout>
                <c:manualLayout>
                  <c:x val="1.8018018018018018E-2"/>
                  <c:y val="-5.8823529411763985E-3"/>
                </c:manualLayout>
              </c:layout>
              <c:showLegendKey val="0"/>
              <c:showVal val="1"/>
              <c:showCatName val="0"/>
              <c:showSerName val="0"/>
              <c:showPercent val="0"/>
              <c:showBubbleSize val="0"/>
            </c:dLbl>
            <c:dLbl>
              <c:idx val="2"/>
              <c:layout>
                <c:manualLayout>
                  <c:x val="3.3783783783783786E-2"/>
                  <c:y val="-5.8823529411764705E-3"/>
                </c:manualLayout>
              </c:layout>
              <c:showLegendKey val="0"/>
              <c:showVal val="1"/>
              <c:showCatName val="0"/>
              <c:showSerName val="0"/>
              <c:showPercent val="0"/>
              <c:showBubbleSize val="0"/>
            </c:dLbl>
            <c:dLbl>
              <c:idx val="3"/>
              <c:layout>
                <c:manualLayout>
                  <c:x val="3.7162162162162164E-2"/>
                  <c:y val="-1.7647213215995061E-2"/>
                </c:manualLayout>
              </c:layout>
              <c:showLegendKey val="0"/>
              <c:showVal val="1"/>
              <c:showCatName val="0"/>
              <c:showSerName val="0"/>
              <c:showPercent val="0"/>
              <c:showBubbleSize val="0"/>
            </c:dLbl>
            <c:dLbl>
              <c:idx val="4"/>
              <c:layout>
                <c:manualLayout>
                  <c:x val="4.0540540540540543E-2"/>
                  <c:y val="1.9607843137254902E-3"/>
                </c:manualLayout>
              </c:layout>
              <c:showLegendKey val="0"/>
              <c:showVal val="1"/>
              <c:showCatName val="0"/>
              <c:showSerName val="0"/>
              <c:showPercent val="0"/>
              <c:showBubbleSize val="0"/>
            </c:dLbl>
            <c:txPr>
              <a:bodyPr/>
              <a:lstStyle/>
              <a:p>
                <a:pPr>
                  <a:defRPr sz="2000"/>
                </a:pPr>
                <a:endParaRPr lang="en-US"/>
              </a:p>
            </c:txPr>
            <c:showLegendKey val="0"/>
            <c:showVal val="1"/>
            <c:showCatName val="0"/>
            <c:showSerName val="0"/>
            <c:showPercent val="0"/>
            <c:showBubbleSize val="0"/>
            <c:showLeaderLines val="0"/>
          </c:dLbls>
          <c:cat>
            <c:strRef>
              <c:f>Sheet1!$B$34:$F$34</c:f>
              <c:strCache>
                <c:ptCount val="5"/>
                <c:pt idx="0">
                  <c:v>2008-2009</c:v>
                </c:pt>
                <c:pt idx="1">
                  <c:v>2009-2010</c:v>
                </c:pt>
                <c:pt idx="2">
                  <c:v>2010-2011</c:v>
                </c:pt>
                <c:pt idx="3">
                  <c:v>2011-2012</c:v>
                </c:pt>
                <c:pt idx="4">
                  <c:v>2012-2013 Year to Date</c:v>
                </c:pt>
              </c:strCache>
            </c:strRef>
          </c:cat>
          <c:val>
            <c:numRef>
              <c:f>Sheet1!$B$35:$F$35</c:f>
              <c:numCache>
                <c:formatCode>0%</c:formatCode>
                <c:ptCount val="5"/>
                <c:pt idx="0">
                  <c:v>0.46</c:v>
                </c:pt>
                <c:pt idx="1">
                  <c:v>0.54</c:v>
                </c:pt>
                <c:pt idx="2">
                  <c:v>0.67</c:v>
                </c:pt>
                <c:pt idx="3">
                  <c:v>0.91</c:v>
                </c:pt>
                <c:pt idx="4">
                  <c:v>0.7</c:v>
                </c:pt>
              </c:numCache>
            </c:numRef>
          </c:val>
        </c:ser>
        <c:dLbls>
          <c:showLegendKey val="0"/>
          <c:showVal val="0"/>
          <c:showCatName val="0"/>
          <c:showSerName val="0"/>
          <c:showPercent val="0"/>
          <c:showBubbleSize val="0"/>
        </c:dLbls>
        <c:gapWidth val="75"/>
        <c:shape val="box"/>
        <c:axId val="222760320"/>
        <c:axId val="222766208"/>
        <c:axId val="0"/>
      </c:bar3DChart>
      <c:catAx>
        <c:axId val="222760320"/>
        <c:scaling>
          <c:orientation val="minMax"/>
        </c:scaling>
        <c:delete val="0"/>
        <c:axPos val="l"/>
        <c:majorTickMark val="none"/>
        <c:minorTickMark val="none"/>
        <c:tickLblPos val="nextTo"/>
        <c:txPr>
          <a:bodyPr/>
          <a:lstStyle/>
          <a:p>
            <a:pPr>
              <a:defRPr sz="2000"/>
            </a:pPr>
            <a:endParaRPr lang="en-US"/>
          </a:p>
        </c:txPr>
        <c:crossAx val="222766208"/>
        <c:crosses val="autoZero"/>
        <c:auto val="1"/>
        <c:lblAlgn val="ctr"/>
        <c:lblOffset val="100"/>
        <c:noMultiLvlLbl val="0"/>
      </c:catAx>
      <c:valAx>
        <c:axId val="222766208"/>
        <c:scaling>
          <c:orientation val="minMax"/>
        </c:scaling>
        <c:delete val="0"/>
        <c:axPos val="b"/>
        <c:majorGridlines/>
        <c:numFmt formatCode="0%" sourceLinked="1"/>
        <c:majorTickMark val="none"/>
        <c:minorTickMark val="none"/>
        <c:tickLblPos val="nextTo"/>
        <c:spPr>
          <a:ln w="9525">
            <a:noFill/>
          </a:ln>
        </c:spPr>
        <c:txPr>
          <a:bodyPr/>
          <a:lstStyle/>
          <a:p>
            <a:pPr>
              <a:defRPr sz="2000"/>
            </a:pPr>
            <a:endParaRPr lang="en-US"/>
          </a:p>
        </c:txPr>
        <c:crossAx val="22276032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Sheet2!$C$2:$C$3</c:f>
              <c:strCache>
                <c:ptCount val="1"/>
                <c:pt idx="0">
                  <c:v>French Section</c:v>
                </c:pt>
              </c:strCache>
            </c:strRef>
          </c:tx>
          <c:marker>
            <c:symbol val="none"/>
          </c:marker>
          <c:cat>
            <c:strRef>
              <c:f>Sheet2!$B$4:$B$17</c:f>
              <c:strCache>
                <c:ptCount val="14"/>
                <c:pt idx="0">
                  <c:v>1999-00</c:v>
                </c:pt>
                <c:pt idx="1">
                  <c:v>2000-01</c:v>
                </c:pt>
                <c:pt idx="2">
                  <c:v>2001-02</c:v>
                </c:pt>
                <c:pt idx="3">
                  <c:v>2002-03</c:v>
                </c:pt>
                <c:pt idx="4">
                  <c:v>2003-04</c:v>
                </c:pt>
                <c:pt idx="5">
                  <c:v>2004-05</c:v>
                </c:pt>
                <c:pt idx="6">
                  <c:v>2005-06</c:v>
                </c:pt>
                <c:pt idx="7">
                  <c:v>2006-07</c:v>
                </c:pt>
                <c:pt idx="8">
                  <c:v>2007-08</c:v>
                </c:pt>
                <c:pt idx="9">
                  <c:v>2008-09</c:v>
                </c:pt>
                <c:pt idx="10">
                  <c:v>2009-10</c:v>
                </c:pt>
                <c:pt idx="11">
                  <c:v>2010-11</c:v>
                </c:pt>
                <c:pt idx="12">
                  <c:v>2011-12</c:v>
                </c:pt>
                <c:pt idx="13">
                  <c:v>2012-13</c:v>
                </c:pt>
              </c:strCache>
            </c:strRef>
          </c:cat>
          <c:val>
            <c:numRef>
              <c:f>Sheet2!$C$4:$C$17</c:f>
              <c:numCache>
                <c:formatCode>0.00%</c:formatCode>
                <c:ptCount val="14"/>
                <c:pt idx="0">
                  <c:v>0.40210526315789474</c:v>
                </c:pt>
                <c:pt idx="1">
                  <c:v>0.44074436826640551</c:v>
                </c:pt>
                <c:pt idx="2">
                  <c:v>0.43005671077504726</c:v>
                </c:pt>
                <c:pt idx="3">
                  <c:v>0.44954954954954957</c:v>
                </c:pt>
                <c:pt idx="4">
                  <c:v>0.41397849462365593</c:v>
                </c:pt>
                <c:pt idx="5">
                  <c:v>0.38903394255874674</c:v>
                </c:pt>
                <c:pt idx="6">
                  <c:v>0.37833190025795355</c:v>
                </c:pt>
                <c:pt idx="7">
                  <c:v>0.37771975630983462</c:v>
                </c:pt>
                <c:pt idx="8">
                  <c:v>0.39123102866779091</c:v>
                </c:pt>
                <c:pt idx="9">
                  <c:v>0.37962962962962965</c:v>
                </c:pt>
                <c:pt idx="10">
                  <c:v>0.38448844884488448</c:v>
                </c:pt>
                <c:pt idx="11">
                  <c:v>0.39672131147540984</c:v>
                </c:pt>
                <c:pt idx="12">
                  <c:v>0.41408668730650156</c:v>
                </c:pt>
                <c:pt idx="13">
                  <c:v>0.40835579514824799</c:v>
                </c:pt>
              </c:numCache>
            </c:numRef>
          </c:val>
          <c:smooth val="0"/>
        </c:ser>
        <c:ser>
          <c:idx val="1"/>
          <c:order val="1"/>
          <c:tx>
            <c:strRef>
              <c:f>Sheet2!$D$2:$D$3</c:f>
              <c:strCache>
                <c:ptCount val="1"/>
                <c:pt idx="0">
                  <c:v>International Section</c:v>
                </c:pt>
              </c:strCache>
            </c:strRef>
          </c:tx>
          <c:marker>
            <c:symbol val="none"/>
          </c:marker>
          <c:cat>
            <c:strRef>
              <c:f>Sheet2!$B$4:$B$17</c:f>
              <c:strCache>
                <c:ptCount val="14"/>
                <c:pt idx="0">
                  <c:v>1999-00</c:v>
                </c:pt>
                <c:pt idx="1">
                  <c:v>2000-01</c:v>
                </c:pt>
                <c:pt idx="2">
                  <c:v>2001-02</c:v>
                </c:pt>
                <c:pt idx="3">
                  <c:v>2002-03</c:v>
                </c:pt>
                <c:pt idx="4">
                  <c:v>2003-04</c:v>
                </c:pt>
                <c:pt idx="5">
                  <c:v>2004-05</c:v>
                </c:pt>
                <c:pt idx="6">
                  <c:v>2005-06</c:v>
                </c:pt>
                <c:pt idx="7">
                  <c:v>2006-07</c:v>
                </c:pt>
                <c:pt idx="8">
                  <c:v>2007-08</c:v>
                </c:pt>
                <c:pt idx="9">
                  <c:v>2008-09</c:v>
                </c:pt>
                <c:pt idx="10">
                  <c:v>2009-10</c:v>
                </c:pt>
                <c:pt idx="11">
                  <c:v>2010-11</c:v>
                </c:pt>
                <c:pt idx="12">
                  <c:v>2011-12</c:v>
                </c:pt>
                <c:pt idx="13">
                  <c:v>2012-13</c:v>
                </c:pt>
              </c:strCache>
            </c:strRef>
          </c:cat>
          <c:val>
            <c:numRef>
              <c:f>Sheet2!$D$4:$D$17</c:f>
              <c:numCache>
                <c:formatCode>0.00%</c:formatCode>
                <c:ptCount val="14"/>
                <c:pt idx="0">
                  <c:v>0.59789473684210526</c:v>
                </c:pt>
                <c:pt idx="1">
                  <c:v>0.55925563173359449</c:v>
                </c:pt>
                <c:pt idx="2">
                  <c:v>0.56994328922495274</c:v>
                </c:pt>
                <c:pt idx="3">
                  <c:v>0.55045045045045049</c:v>
                </c:pt>
                <c:pt idx="4">
                  <c:v>0.58602150537634412</c:v>
                </c:pt>
                <c:pt idx="5">
                  <c:v>0.61096605744125332</c:v>
                </c:pt>
                <c:pt idx="6">
                  <c:v>0.6216680997420464</c:v>
                </c:pt>
                <c:pt idx="7">
                  <c:v>0.62228024369016532</c:v>
                </c:pt>
                <c:pt idx="8">
                  <c:v>0.60876897133220909</c:v>
                </c:pt>
                <c:pt idx="9">
                  <c:v>0.62037037037037035</c:v>
                </c:pt>
                <c:pt idx="10">
                  <c:v>0.61551155115511547</c:v>
                </c:pt>
                <c:pt idx="11">
                  <c:v>0.60327868852459021</c:v>
                </c:pt>
                <c:pt idx="12">
                  <c:v>0.58591331269349844</c:v>
                </c:pt>
                <c:pt idx="13">
                  <c:v>0.59164420485175206</c:v>
                </c:pt>
              </c:numCache>
            </c:numRef>
          </c:val>
          <c:smooth val="0"/>
        </c:ser>
        <c:dLbls>
          <c:showLegendKey val="0"/>
          <c:showVal val="0"/>
          <c:showCatName val="0"/>
          <c:showSerName val="0"/>
          <c:showPercent val="0"/>
          <c:showBubbleSize val="0"/>
        </c:dLbls>
        <c:marker val="1"/>
        <c:smooth val="0"/>
        <c:axId val="170132224"/>
        <c:axId val="170133760"/>
      </c:lineChart>
      <c:catAx>
        <c:axId val="170132224"/>
        <c:scaling>
          <c:orientation val="minMax"/>
        </c:scaling>
        <c:delete val="0"/>
        <c:axPos val="b"/>
        <c:majorTickMark val="out"/>
        <c:minorTickMark val="out"/>
        <c:tickLblPos val="nextTo"/>
        <c:spPr>
          <a:effectLst>
            <a:outerShdw blurRad="50800" dist="50800" dir="21540000" sx="83000" sy="83000" algn="ctr" rotWithShape="0">
              <a:srgbClr val="000000">
                <a:alpha val="34000"/>
              </a:srgbClr>
            </a:outerShdw>
          </a:effectLst>
        </c:spPr>
        <c:txPr>
          <a:bodyPr/>
          <a:lstStyle/>
          <a:p>
            <a:pPr>
              <a:defRPr sz="2000"/>
            </a:pPr>
            <a:endParaRPr lang="en-US"/>
          </a:p>
        </c:txPr>
        <c:crossAx val="170133760"/>
        <c:crossesAt val="0"/>
        <c:auto val="1"/>
        <c:lblAlgn val="ctr"/>
        <c:lblOffset val="100"/>
        <c:noMultiLvlLbl val="0"/>
      </c:catAx>
      <c:valAx>
        <c:axId val="170133760"/>
        <c:scaling>
          <c:orientation val="minMax"/>
          <c:min val="0.2"/>
        </c:scaling>
        <c:delete val="0"/>
        <c:axPos val="l"/>
        <c:majorGridlines/>
        <c:numFmt formatCode="0.00%" sourceLinked="1"/>
        <c:majorTickMark val="out"/>
        <c:minorTickMark val="none"/>
        <c:tickLblPos val="nextTo"/>
        <c:txPr>
          <a:bodyPr/>
          <a:lstStyle/>
          <a:p>
            <a:pPr>
              <a:defRPr sz="2000"/>
            </a:pPr>
            <a:endParaRPr lang="en-US"/>
          </a:p>
        </c:txPr>
        <c:crossAx val="170132224"/>
        <c:crosses val="autoZero"/>
        <c:crossBetween val="between"/>
      </c:valAx>
    </c:plotArea>
    <c:plotVisOnly val="1"/>
    <c:dispBlanksAs val="gap"/>
    <c:showDLblsOverMax val="0"/>
  </c:chart>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Lbls>
            <c:dLbl>
              <c:idx val="0"/>
              <c:layout>
                <c:manualLayout>
                  <c:x val="6.0457516339869281E-2"/>
                  <c:y val="-7.9601990049751256E-2"/>
                </c:manualLayout>
              </c:layout>
              <c:showLegendKey val="0"/>
              <c:showVal val="1"/>
              <c:showCatName val="0"/>
              <c:showSerName val="0"/>
              <c:showPercent val="0"/>
              <c:showBubbleSize val="0"/>
            </c:dLbl>
            <c:dLbl>
              <c:idx val="1"/>
              <c:layout>
                <c:manualLayout>
                  <c:x val="4.7385620915032678E-2"/>
                  <c:y val="-8.45771144278607E-2"/>
                </c:manualLayout>
              </c:layout>
              <c:showLegendKey val="0"/>
              <c:showVal val="1"/>
              <c:showCatName val="0"/>
              <c:showSerName val="0"/>
              <c:showPercent val="0"/>
              <c:showBubbleSize val="0"/>
            </c:dLbl>
            <c:txPr>
              <a:bodyPr/>
              <a:lstStyle/>
              <a:p>
                <a:pPr>
                  <a:defRPr sz="2000"/>
                </a:pPr>
                <a:endParaRPr lang="en-US"/>
              </a:p>
            </c:txPr>
            <c:showLegendKey val="0"/>
            <c:showVal val="1"/>
            <c:showCatName val="0"/>
            <c:showSerName val="0"/>
            <c:showPercent val="0"/>
            <c:showBubbleSize val="0"/>
            <c:showLeaderLines val="0"/>
          </c:dLbls>
          <c:cat>
            <c:strRef>
              <c:f>Sheet1!$A$15:$A$16</c:f>
              <c:strCache>
                <c:ptCount val="2"/>
                <c:pt idx="0">
                  <c:v>Goal</c:v>
                </c:pt>
                <c:pt idx="1">
                  <c:v>Dollars Raised</c:v>
                </c:pt>
              </c:strCache>
            </c:strRef>
          </c:cat>
          <c:val>
            <c:numRef>
              <c:f>Sheet1!$B$15:$B$16</c:f>
              <c:numCache>
                <c:formatCode>"$"#,##0</c:formatCode>
                <c:ptCount val="2"/>
                <c:pt idx="0">
                  <c:v>1100000</c:v>
                </c:pt>
                <c:pt idx="1">
                  <c:v>1017048</c:v>
                </c:pt>
              </c:numCache>
            </c:numRef>
          </c:val>
        </c:ser>
        <c:dLbls>
          <c:showLegendKey val="0"/>
          <c:showVal val="0"/>
          <c:showCatName val="0"/>
          <c:showSerName val="0"/>
          <c:showPercent val="0"/>
          <c:showBubbleSize val="0"/>
        </c:dLbls>
        <c:gapWidth val="75"/>
        <c:shape val="box"/>
        <c:axId val="222836608"/>
        <c:axId val="222838144"/>
        <c:axId val="0"/>
      </c:bar3DChart>
      <c:catAx>
        <c:axId val="222836608"/>
        <c:scaling>
          <c:orientation val="minMax"/>
        </c:scaling>
        <c:delete val="0"/>
        <c:axPos val="b"/>
        <c:majorTickMark val="none"/>
        <c:minorTickMark val="none"/>
        <c:tickLblPos val="nextTo"/>
        <c:txPr>
          <a:bodyPr/>
          <a:lstStyle/>
          <a:p>
            <a:pPr>
              <a:defRPr sz="2000"/>
            </a:pPr>
            <a:endParaRPr lang="en-US"/>
          </a:p>
        </c:txPr>
        <c:crossAx val="222838144"/>
        <c:crosses val="autoZero"/>
        <c:auto val="1"/>
        <c:lblAlgn val="ctr"/>
        <c:lblOffset val="100"/>
        <c:noMultiLvlLbl val="0"/>
      </c:catAx>
      <c:valAx>
        <c:axId val="222838144"/>
        <c:scaling>
          <c:orientation val="minMax"/>
          <c:max val="1100000"/>
          <c:min val="0"/>
        </c:scaling>
        <c:delete val="0"/>
        <c:axPos val="l"/>
        <c:majorGridlines/>
        <c:numFmt formatCode="&quot;$&quot;#,##0" sourceLinked="1"/>
        <c:majorTickMark val="none"/>
        <c:minorTickMark val="none"/>
        <c:tickLblPos val="nextTo"/>
        <c:spPr>
          <a:ln w="9525">
            <a:noFill/>
          </a:ln>
        </c:spPr>
        <c:txPr>
          <a:bodyPr/>
          <a:lstStyle/>
          <a:p>
            <a:pPr>
              <a:defRPr sz="2000"/>
            </a:pPr>
            <a:endParaRPr lang="en-US"/>
          </a:p>
        </c:txPr>
        <c:crossAx val="222836608"/>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invertIfNegative val="0"/>
          <c:cat>
            <c:strRef>
              <c:f>Sheet3!$B$49:$B$53</c:f>
              <c:strCache>
                <c:ptCount val="5"/>
                <c:pt idx="0">
                  <c:v>Francais et bi-nationaux</c:v>
                </c:pt>
                <c:pt idx="1">
                  <c:v>Francais</c:v>
                </c:pt>
                <c:pt idx="2">
                  <c:v>Francais/US</c:v>
                </c:pt>
                <c:pt idx="3">
                  <c:v>US </c:v>
                </c:pt>
                <c:pt idx="4">
                  <c:v>Autres </c:v>
                </c:pt>
              </c:strCache>
            </c:strRef>
          </c:cat>
          <c:val>
            <c:numRef>
              <c:f>Sheet3!$C$49:$C$53</c:f>
              <c:numCache>
                <c:formatCode>0.0%</c:formatCode>
                <c:ptCount val="5"/>
                <c:pt idx="0">
                  <c:v>0.749</c:v>
                </c:pt>
                <c:pt idx="1">
                  <c:v>0.53500000000000003</c:v>
                </c:pt>
                <c:pt idx="2">
                  <c:v>0.15</c:v>
                </c:pt>
                <c:pt idx="3">
                  <c:v>0.14299999999999999</c:v>
                </c:pt>
                <c:pt idx="4">
                  <c:v>0.106</c:v>
                </c:pt>
              </c:numCache>
            </c:numRef>
          </c:val>
        </c:ser>
        <c:dLbls>
          <c:showLegendKey val="0"/>
          <c:showVal val="0"/>
          <c:showCatName val="0"/>
          <c:showSerName val="0"/>
          <c:showPercent val="0"/>
          <c:showBubbleSize val="0"/>
        </c:dLbls>
        <c:gapWidth val="150"/>
        <c:overlap val="100"/>
        <c:axId val="175070592"/>
        <c:axId val="175101056"/>
      </c:barChart>
      <c:catAx>
        <c:axId val="175070592"/>
        <c:scaling>
          <c:orientation val="minMax"/>
        </c:scaling>
        <c:delete val="0"/>
        <c:axPos val="b"/>
        <c:majorTickMark val="out"/>
        <c:minorTickMark val="none"/>
        <c:tickLblPos val="nextTo"/>
        <c:txPr>
          <a:bodyPr/>
          <a:lstStyle/>
          <a:p>
            <a:pPr>
              <a:defRPr sz="2000"/>
            </a:pPr>
            <a:endParaRPr lang="en-US"/>
          </a:p>
        </c:txPr>
        <c:crossAx val="175101056"/>
        <c:crosses val="autoZero"/>
        <c:auto val="1"/>
        <c:lblAlgn val="ctr"/>
        <c:lblOffset val="100"/>
        <c:noMultiLvlLbl val="0"/>
      </c:catAx>
      <c:valAx>
        <c:axId val="175101056"/>
        <c:scaling>
          <c:orientation val="minMax"/>
        </c:scaling>
        <c:delete val="0"/>
        <c:axPos val="l"/>
        <c:majorGridlines/>
        <c:numFmt formatCode="0.0%" sourceLinked="1"/>
        <c:majorTickMark val="out"/>
        <c:minorTickMark val="none"/>
        <c:tickLblPos val="nextTo"/>
        <c:txPr>
          <a:bodyPr/>
          <a:lstStyle/>
          <a:p>
            <a:pPr>
              <a:defRPr sz="2000"/>
            </a:pPr>
            <a:endParaRPr lang="en-US"/>
          </a:p>
        </c:txPr>
        <c:crossAx val="175070592"/>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0987654320987655E-2"/>
          <c:y val="3.840486543968654E-2"/>
          <c:w val="0.84415577221974192"/>
          <c:h val="0.90532952978335335"/>
        </c:manualLayout>
      </c:layout>
      <c:barChart>
        <c:barDir val="bar"/>
        <c:grouping val="stacked"/>
        <c:varyColors val="0"/>
        <c:ser>
          <c:idx val="0"/>
          <c:order val="0"/>
          <c:tx>
            <c:strRef>
              <c:f>Sheet4!$C$1</c:f>
              <c:strCache>
                <c:ptCount val="1"/>
                <c:pt idx="0">
                  <c:v>Transfert I S</c:v>
                </c:pt>
              </c:strCache>
            </c:strRef>
          </c:tx>
          <c:invertIfNegative val="0"/>
          <c:cat>
            <c:strRef>
              <c:f>Sheet4!$A$2:$B$16</c:f>
              <c:strCache>
                <c:ptCount val="15"/>
                <c:pt idx="0">
                  <c:v>PK3</c:v>
                </c:pt>
                <c:pt idx="1">
                  <c:v>PK4</c:v>
                </c:pt>
                <c:pt idx="2">
                  <c:v>K</c:v>
                </c:pt>
                <c:pt idx="3">
                  <c:v>1st</c:v>
                </c:pt>
                <c:pt idx="4">
                  <c:v>2nd</c:v>
                </c:pt>
                <c:pt idx="5">
                  <c:v>3rd</c:v>
                </c:pt>
                <c:pt idx="6">
                  <c:v>4th</c:v>
                </c:pt>
                <c:pt idx="7">
                  <c:v>5th</c:v>
                </c:pt>
                <c:pt idx="8">
                  <c:v>6th</c:v>
                </c:pt>
                <c:pt idx="9">
                  <c:v>7th</c:v>
                </c:pt>
                <c:pt idx="10">
                  <c:v>8th</c:v>
                </c:pt>
                <c:pt idx="11">
                  <c:v>9th</c:v>
                </c:pt>
                <c:pt idx="12">
                  <c:v>10th</c:v>
                </c:pt>
                <c:pt idx="13">
                  <c:v>11th</c:v>
                </c:pt>
                <c:pt idx="14">
                  <c:v>12th</c:v>
                </c:pt>
              </c:strCache>
            </c:strRef>
          </c:cat>
          <c:val>
            <c:numRef>
              <c:f>Sheet4!$C$2:$C$16</c:f>
              <c:numCache>
                <c:formatCode>General</c:formatCode>
                <c:ptCount val="15"/>
                <c:pt idx="3">
                  <c:v>-2</c:v>
                </c:pt>
                <c:pt idx="5">
                  <c:v>-1</c:v>
                </c:pt>
                <c:pt idx="7">
                  <c:v>-2</c:v>
                </c:pt>
                <c:pt idx="8">
                  <c:v>-3</c:v>
                </c:pt>
              </c:numCache>
            </c:numRef>
          </c:val>
        </c:ser>
        <c:ser>
          <c:idx val="1"/>
          <c:order val="1"/>
          <c:tx>
            <c:strRef>
              <c:f>Sheet4!$D$1</c:f>
              <c:strCache>
                <c:ptCount val="1"/>
                <c:pt idx="0">
                  <c:v>Departs</c:v>
                </c:pt>
              </c:strCache>
            </c:strRef>
          </c:tx>
          <c:invertIfNegative val="0"/>
          <c:cat>
            <c:strRef>
              <c:f>Sheet4!$A$2:$B$16</c:f>
              <c:strCache>
                <c:ptCount val="15"/>
                <c:pt idx="0">
                  <c:v>PK3</c:v>
                </c:pt>
                <c:pt idx="1">
                  <c:v>PK4</c:v>
                </c:pt>
                <c:pt idx="2">
                  <c:v>K</c:v>
                </c:pt>
                <c:pt idx="3">
                  <c:v>1st</c:v>
                </c:pt>
                <c:pt idx="4">
                  <c:v>2nd</c:v>
                </c:pt>
                <c:pt idx="5">
                  <c:v>3rd</c:v>
                </c:pt>
                <c:pt idx="6">
                  <c:v>4th</c:v>
                </c:pt>
                <c:pt idx="7">
                  <c:v>5th</c:v>
                </c:pt>
                <c:pt idx="8">
                  <c:v>6th</c:v>
                </c:pt>
                <c:pt idx="9">
                  <c:v>7th</c:v>
                </c:pt>
                <c:pt idx="10">
                  <c:v>8th</c:v>
                </c:pt>
                <c:pt idx="11">
                  <c:v>9th</c:v>
                </c:pt>
                <c:pt idx="12">
                  <c:v>10th</c:v>
                </c:pt>
                <c:pt idx="13">
                  <c:v>11th</c:v>
                </c:pt>
                <c:pt idx="14">
                  <c:v>12th</c:v>
                </c:pt>
              </c:strCache>
            </c:strRef>
          </c:cat>
          <c:val>
            <c:numRef>
              <c:f>Sheet4!$D$2:$D$16</c:f>
              <c:numCache>
                <c:formatCode>0</c:formatCode>
                <c:ptCount val="15"/>
                <c:pt idx="1">
                  <c:v>0</c:v>
                </c:pt>
                <c:pt idx="2">
                  <c:v>-2</c:v>
                </c:pt>
                <c:pt idx="3">
                  <c:v>-4</c:v>
                </c:pt>
                <c:pt idx="4">
                  <c:v>-6</c:v>
                </c:pt>
                <c:pt idx="5">
                  <c:v>-6</c:v>
                </c:pt>
                <c:pt idx="6">
                  <c:v>-5</c:v>
                </c:pt>
                <c:pt idx="7">
                  <c:v>-4</c:v>
                </c:pt>
                <c:pt idx="8">
                  <c:v>-7</c:v>
                </c:pt>
                <c:pt idx="9">
                  <c:v>-3</c:v>
                </c:pt>
                <c:pt idx="10">
                  <c:v>-3</c:v>
                </c:pt>
                <c:pt idx="11">
                  <c:v>-4</c:v>
                </c:pt>
                <c:pt idx="12">
                  <c:v>-5</c:v>
                </c:pt>
                <c:pt idx="13">
                  <c:v>-5</c:v>
                </c:pt>
                <c:pt idx="14" formatCode="General">
                  <c:v>-4</c:v>
                </c:pt>
              </c:numCache>
            </c:numRef>
          </c:val>
        </c:ser>
        <c:ser>
          <c:idx val="2"/>
          <c:order val="2"/>
          <c:tx>
            <c:strRef>
              <c:f>Sheet4!$E$1</c:f>
              <c:strCache>
                <c:ptCount val="1"/>
                <c:pt idx="0">
                  <c:v>Renrollment
/Pending</c:v>
                </c:pt>
              </c:strCache>
            </c:strRef>
          </c:tx>
          <c:invertIfNegative val="0"/>
          <c:cat>
            <c:strRef>
              <c:f>Sheet4!$A$2:$B$16</c:f>
              <c:strCache>
                <c:ptCount val="15"/>
                <c:pt idx="0">
                  <c:v>PK3</c:v>
                </c:pt>
                <c:pt idx="1">
                  <c:v>PK4</c:v>
                </c:pt>
                <c:pt idx="2">
                  <c:v>K</c:v>
                </c:pt>
                <c:pt idx="3">
                  <c:v>1st</c:v>
                </c:pt>
                <c:pt idx="4">
                  <c:v>2nd</c:v>
                </c:pt>
                <c:pt idx="5">
                  <c:v>3rd</c:v>
                </c:pt>
                <c:pt idx="6">
                  <c:v>4th</c:v>
                </c:pt>
                <c:pt idx="7">
                  <c:v>5th</c:v>
                </c:pt>
                <c:pt idx="8">
                  <c:v>6th</c:v>
                </c:pt>
                <c:pt idx="9">
                  <c:v>7th</c:v>
                </c:pt>
                <c:pt idx="10">
                  <c:v>8th</c:v>
                </c:pt>
                <c:pt idx="11">
                  <c:v>9th</c:v>
                </c:pt>
                <c:pt idx="12">
                  <c:v>10th</c:v>
                </c:pt>
                <c:pt idx="13">
                  <c:v>11th</c:v>
                </c:pt>
                <c:pt idx="14">
                  <c:v>12th</c:v>
                </c:pt>
              </c:strCache>
            </c:strRef>
          </c:cat>
          <c:val>
            <c:numRef>
              <c:f>Sheet4!$E$2:$E$16</c:f>
              <c:numCache>
                <c:formatCode>General</c:formatCode>
                <c:ptCount val="15"/>
                <c:pt idx="1">
                  <c:v>21</c:v>
                </c:pt>
                <c:pt idx="2">
                  <c:v>32</c:v>
                </c:pt>
                <c:pt idx="3">
                  <c:v>38</c:v>
                </c:pt>
                <c:pt idx="4">
                  <c:v>51</c:v>
                </c:pt>
                <c:pt idx="5">
                  <c:v>51</c:v>
                </c:pt>
                <c:pt idx="6">
                  <c:v>50</c:v>
                </c:pt>
                <c:pt idx="7">
                  <c:v>48</c:v>
                </c:pt>
                <c:pt idx="8">
                  <c:v>52</c:v>
                </c:pt>
                <c:pt idx="9">
                  <c:v>33</c:v>
                </c:pt>
                <c:pt idx="10">
                  <c:v>38</c:v>
                </c:pt>
                <c:pt idx="11">
                  <c:v>39</c:v>
                </c:pt>
                <c:pt idx="12">
                  <c:v>33</c:v>
                </c:pt>
                <c:pt idx="13">
                  <c:v>21</c:v>
                </c:pt>
                <c:pt idx="14">
                  <c:v>24</c:v>
                </c:pt>
              </c:numCache>
            </c:numRef>
          </c:val>
        </c:ser>
        <c:ser>
          <c:idx val="3"/>
          <c:order val="3"/>
          <c:tx>
            <c:strRef>
              <c:f>Sheet4!$F$1</c:f>
              <c:strCache>
                <c:ptCount val="1"/>
                <c:pt idx="0">
                  <c:v>New</c:v>
                </c:pt>
              </c:strCache>
            </c:strRef>
          </c:tx>
          <c:invertIfNegative val="0"/>
          <c:cat>
            <c:strRef>
              <c:f>Sheet4!$A$2:$B$16</c:f>
              <c:strCache>
                <c:ptCount val="15"/>
                <c:pt idx="0">
                  <c:v>PK3</c:v>
                </c:pt>
                <c:pt idx="1">
                  <c:v>PK4</c:v>
                </c:pt>
                <c:pt idx="2">
                  <c:v>K</c:v>
                </c:pt>
                <c:pt idx="3">
                  <c:v>1st</c:v>
                </c:pt>
                <c:pt idx="4">
                  <c:v>2nd</c:v>
                </c:pt>
                <c:pt idx="5">
                  <c:v>3rd</c:v>
                </c:pt>
                <c:pt idx="6">
                  <c:v>4th</c:v>
                </c:pt>
                <c:pt idx="7">
                  <c:v>5th</c:v>
                </c:pt>
                <c:pt idx="8">
                  <c:v>6th</c:v>
                </c:pt>
                <c:pt idx="9">
                  <c:v>7th</c:v>
                </c:pt>
                <c:pt idx="10">
                  <c:v>8th</c:v>
                </c:pt>
                <c:pt idx="11">
                  <c:v>9th</c:v>
                </c:pt>
                <c:pt idx="12">
                  <c:v>10th</c:v>
                </c:pt>
                <c:pt idx="13">
                  <c:v>11th</c:v>
                </c:pt>
                <c:pt idx="14">
                  <c:v>12th</c:v>
                </c:pt>
              </c:strCache>
            </c:strRef>
          </c:cat>
          <c:val>
            <c:numRef>
              <c:f>Sheet4!$F$2:$F$16</c:f>
              <c:numCache>
                <c:formatCode>General</c:formatCode>
                <c:ptCount val="15"/>
                <c:pt idx="0">
                  <c:v>16</c:v>
                </c:pt>
                <c:pt idx="1">
                  <c:v>6</c:v>
                </c:pt>
                <c:pt idx="2">
                  <c:v>12</c:v>
                </c:pt>
                <c:pt idx="3">
                  <c:v>10</c:v>
                </c:pt>
                <c:pt idx="4">
                  <c:v>2</c:v>
                </c:pt>
                <c:pt idx="5">
                  <c:v>6</c:v>
                </c:pt>
                <c:pt idx="6">
                  <c:v>3</c:v>
                </c:pt>
                <c:pt idx="7">
                  <c:v>3</c:v>
                </c:pt>
                <c:pt idx="8">
                  <c:v>7</c:v>
                </c:pt>
                <c:pt idx="9">
                  <c:v>5</c:v>
                </c:pt>
                <c:pt idx="10">
                  <c:v>1</c:v>
                </c:pt>
                <c:pt idx="11">
                  <c:v>4</c:v>
                </c:pt>
                <c:pt idx="12">
                  <c:v>3</c:v>
                </c:pt>
                <c:pt idx="13">
                  <c:v>3</c:v>
                </c:pt>
                <c:pt idx="14">
                  <c:v>1</c:v>
                </c:pt>
              </c:numCache>
            </c:numRef>
          </c:val>
        </c:ser>
        <c:ser>
          <c:idx val="4"/>
          <c:order val="4"/>
          <c:tx>
            <c:strRef>
              <c:f>Sheet4!$G$1</c:f>
              <c:strCache>
                <c:ptCount val="1"/>
                <c:pt idx="0">
                  <c:v>Transfert  FS</c:v>
                </c:pt>
              </c:strCache>
            </c:strRef>
          </c:tx>
          <c:invertIfNegative val="0"/>
          <c:cat>
            <c:strRef>
              <c:f>Sheet4!$A$2:$B$16</c:f>
              <c:strCache>
                <c:ptCount val="15"/>
                <c:pt idx="0">
                  <c:v>PK3</c:v>
                </c:pt>
                <c:pt idx="1">
                  <c:v>PK4</c:v>
                </c:pt>
                <c:pt idx="2">
                  <c:v>K</c:v>
                </c:pt>
                <c:pt idx="3">
                  <c:v>1st</c:v>
                </c:pt>
                <c:pt idx="4">
                  <c:v>2nd</c:v>
                </c:pt>
                <c:pt idx="5">
                  <c:v>3rd</c:v>
                </c:pt>
                <c:pt idx="6">
                  <c:v>4th</c:v>
                </c:pt>
                <c:pt idx="7">
                  <c:v>5th</c:v>
                </c:pt>
                <c:pt idx="8">
                  <c:v>6th</c:v>
                </c:pt>
                <c:pt idx="9">
                  <c:v>7th</c:v>
                </c:pt>
                <c:pt idx="10">
                  <c:v>8th</c:v>
                </c:pt>
                <c:pt idx="11">
                  <c:v>9th</c:v>
                </c:pt>
                <c:pt idx="12">
                  <c:v>10th</c:v>
                </c:pt>
                <c:pt idx="13">
                  <c:v>11th</c:v>
                </c:pt>
                <c:pt idx="14">
                  <c:v>12th</c:v>
                </c:pt>
              </c:strCache>
            </c:strRef>
          </c:cat>
          <c:val>
            <c:numRef>
              <c:f>Sheet4!$G$2:$G$16</c:f>
              <c:numCache>
                <c:formatCode>General</c:formatCode>
                <c:ptCount val="15"/>
                <c:pt idx="3">
                  <c:v>1</c:v>
                </c:pt>
                <c:pt idx="7">
                  <c:v>2</c:v>
                </c:pt>
              </c:numCache>
            </c:numRef>
          </c:val>
        </c:ser>
        <c:dLbls>
          <c:showLegendKey val="0"/>
          <c:showVal val="0"/>
          <c:showCatName val="0"/>
          <c:showSerName val="0"/>
          <c:showPercent val="0"/>
          <c:showBubbleSize val="0"/>
        </c:dLbls>
        <c:gapWidth val="150"/>
        <c:overlap val="100"/>
        <c:axId val="221039232"/>
        <c:axId val="221045120"/>
      </c:barChart>
      <c:catAx>
        <c:axId val="221039232"/>
        <c:scaling>
          <c:orientation val="minMax"/>
        </c:scaling>
        <c:delete val="0"/>
        <c:axPos val="l"/>
        <c:numFmt formatCode="General" sourceLinked="1"/>
        <c:majorTickMark val="none"/>
        <c:minorTickMark val="none"/>
        <c:tickLblPos val="nextTo"/>
        <c:txPr>
          <a:bodyPr/>
          <a:lstStyle/>
          <a:p>
            <a:pPr>
              <a:defRPr sz="2800"/>
            </a:pPr>
            <a:endParaRPr lang="en-US"/>
          </a:p>
        </c:txPr>
        <c:crossAx val="221045120"/>
        <c:crosses val="autoZero"/>
        <c:auto val="1"/>
        <c:lblAlgn val="ctr"/>
        <c:lblOffset val="100"/>
        <c:noMultiLvlLbl val="0"/>
      </c:catAx>
      <c:valAx>
        <c:axId val="221045120"/>
        <c:scaling>
          <c:orientation val="minMax"/>
        </c:scaling>
        <c:delete val="0"/>
        <c:axPos val="b"/>
        <c:majorGridlines/>
        <c:numFmt formatCode="General" sourceLinked="1"/>
        <c:majorTickMark val="none"/>
        <c:minorTickMark val="none"/>
        <c:tickLblPos val="nextTo"/>
        <c:txPr>
          <a:bodyPr/>
          <a:lstStyle/>
          <a:p>
            <a:pPr>
              <a:defRPr sz="2400"/>
            </a:pPr>
            <a:endParaRPr lang="en-US"/>
          </a:p>
        </c:txPr>
        <c:crossAx val="221039232"/>
        <c:crosses val="autoZero"/>
        <c:crossBetween val="between"/>
      </c:valAx>
    </c:plotArea>
    <c:legend>
      <c:legendPos val="r"/>
      <c:layout/>
      <c:overlay val="0"/>
      <c:txPr>
        <a:bodyPr/>
        <a:lstStyle/>
        <a:p>
          <a:pPr>
            <a:defRPr sz="2000"/>
          </a:pPr>
          <a:endParaRPr lang="en-US"/>
        </a:p>
      </c:txPr>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Sheet5!$A$4</c:f>
              <c:strCache>
                <c:ptCount val="1"/>
                <c:pt idx="0">
                  <c:v>Passing</c:v>
                </c:pt>
              </c:strCache>
            </c:strRef>
          </c:tx>
          <c:invertIfNegative val="0"/>
          <c:cat>
            <c:numRef>
              <c:f>Sheet5!$B$3:$L$3</c:f>
              <c:numCache>
                <c:formatCode>General</c:formatCode>
                <c:ptCount val="11"/>
                <c:pt idx="0">
                  <c:v>2002</c:v>
                </c:pt>
                <c:pt idx="1">
                  <c:v>2003</c:v>
                </c:pt>
                <c:pt idx="2">
                  <c:v>2004</c:v>
                </c:pt>
                <c:pt idx="3">
                  <c:v>2005</c:v>
                </c:pt>
                <c:pt idx="4">
                  <c:v>2006</c:v>
                </c:pt>
                <c:pt idx="5">
                  <c:v>2007</c:v>
                </c:pt>
                <c:pt idx="6">
                  <c:v>2008</c:v>
                </c:pt>
                <c:pt idx="7">
                  <c:v>2009</c:v>
                </c:pt>
                <c:pt idx="8">
                  <c:v>2010</c:v>
                </c:pt>
                <c:pt idx="9">
                  <c:v>2011</c:v>
                </c:pt>
                <c:pt idx="10">
                  <c:v>2012</c:v>
                </c:pt>
              </c:numCache>
            </c:numRef>
          </c:cat>
          <c:val>
            <c:numRef>
              <c:f>Sheet5!$B$4:$L$4</c:f>
              <c:numCache>
                <c:formatCode>General</c:formatCode>
                <c:ptCount val="11"/>
                <c:pt idx="0">
                  <c:v>2</c:v>
                </c:pt>
                <c:pt idx="1">
                  <c:v>7</c:v>
                </c:pt>
                <c:pt idx="2">
                  <c:v>4</c:v>
                </c:pt>
                <c:pt idx="3">
                  <c:v>6</c:v>
                </c:pt>
                <c:pt idx="4">
                  <c:v>7</c:v>
                </c:pt>
                <c:pt idx="5">
                  <c:v>3</c:v>
                </c:pt>
                <c:pt idx="6">
                  <c:v>3</c:v>
                </c:pt>
                <c:pt idx="7">
                  <c:v>4</c:v>
                </c:pt>
                <c:pt idx="8">
                  <c:v>4</c:v>
                </c:pt>
                <c:pt idx="9">
                  <c:v>1</c:v>
                </c:pt>
                <c:pt idx="10">
                  <c:v>5</c:v>
                </c:pt>
              </c:numCache>
            </c:numRef>
          </c:val>
        </c:ser>
        <c:ser>
          <c:idx val="1"/>
          <c:order val="1"/>
          <c:tx>
            <c:strRef>
              <c:f>Sheet5!$A$5</c:f>
              <c:strCache>
                <c:ptCount val="1"/>
                <c:pt idx="0">
                  <c:v>Fairly Good</c:v>
                </c:pt>
              </c:strCache>
            </c:strRef>
          </c:tx>
          <c:invertIfNegative val="0"/>
          <c:cat>
            <c:numRef>
              <c:f>Sheet5!$B$3:$L$3</c:f>
              <c:numCache>
                <c:formatCode>General</c:formatCode>
                <c:ptCount val="11"/>
                <c:pt idx="0">
                  <c:v>2002</c:v>
                </c:pt>
                <c:pt idx="1">
                  <c:v>2003</c:v>
                </c:pt>
                <c:pt idx="2">
                  <c:v>2004</c:v>
                </c:pt>
                <c:pt idx="3">
                  <c:v>2005</c:v>
                </c:pt>
                <c:pt idx="4">
                  <c:v>2006</c:v>
                </c:pt>
                <c:pt idx="5">
                  <c:v>2007</c:v>
                </c:pt>
                <c:pt idx="6">
                  <c:v>2008</c:v>
                </c:pt>
                <c:pt idx="7">
                  <c:v>2009</c:v>
                </c:pt>
                <c:pt idx="8">
                  <c:v>2010</c:v>
                </c:pt>
                <c:pt idx="9">
                  <c:v>2011</c:v>
                </c:pt>
                <c:pt idx="10">
                  <c:v>2012</c:v>
                </c:pt>
              </c:numCache>
            </c:numRef>
          </c:cat>
          <c:val>
            <c:numRef>
              <c:f>Sheet5!$B$5:$L$5</c:f>
              <c:numCache>
                <c:formatCode>General</c:formatCode>
                <c:ptCount val="11"/>
                <c:pt idx="0">
                  <c:v>4</c:v>
                </c:pt>
                <c:pt idx="1">
                  <c:v>4</c:v>
                </c:pt>
                <c:pt idx="2">
                  <c:v>8</c:v>
                </c:pt>
                <c:pt idx="3">
                  <c:v>4</c:v>
                </c:pt>
                <c:pt idx="4">
                  <c:v>5</c:v>
                </c:pt>
                <c:pt idx="5">
                  <c:v>5</c:v>
                </c:pt>
                <c:pt idx="6">
                  <c:v>9</c:v>
                </c:pt>
                <c:pt idx="7">
                  <c:v>3</c:v>
                </c:pt>
                <c:pt idx="8">
                  <c:v>6</c:v>
                </c:pt>
                <c:pt idx="9">
                  <c:v>7</c:v>
                </c:pt>
                <c:pt idx="10">
                  <c:v>2</c:v>
                </c:pt>
              </c:numCache>
            </c:numRef>
          </c:val>
        </c:ser>
        <c:ser>
          <c:idx val="2"/>
          <c:order val="2"/>
          <c:tx>
            <c:strRef>
              <c:f>Sheet5!$A$6</c:f>
              <c:strCache>
                <c:ptCount val="1"/>
                <c:pt idx="0">
                  <c:v>Good</c:v>
                </c:pt>
              </c:strCache>
            </c:strRef>
          </c:tx>
          <c:invertIfNegative val="0"/>
          <c:cat>
            <c:numRef>
              <c:f>Sheet5!$B$3:$L$3</c:f>
              <c:numCache>
                <c:formatCode>General</c:formatCode>
                <c:ptCount val="11"/>
                <c:pt idx="0">
                  <c:v>2002</c:v>
                </c:pt>
                <c:pt idx="1">
                  <c:v>2003</c:v>
                </c:pt>
                <c:pt idx="2">
                  <c:v>2004</c:v>
                </c:pt>
                <c:pt idx="3">
                  <c:v>2005</c:v>
                </c:pt>
                <c:pt idx="4">
                  <c:v>2006</c:v>
                </c:pt>
                <c:pt idx="5">
                  <c:v>2007</c:v>
                </c:pt>
                <c:pt idx="6">
                  <c:v>2008</c:v>
                </c:pt>
                <c:pt idx="7">
                  <c:v>2009</c:v>
                </c:pt>
                <c:pt idx="8">
                  <c:v>2010</c:v>
                </c:pt>
                <c:pt idx="9">
                  <c:v>2011</c:v>
                </c:pt>
                <c:pt idx="10">
                  <c:v>2012</c:v>
                </c:pt>
              </c:numCache>
            </c:numRef>
          </c:cat>
          <c:val>
            <c:numRef>
              <c:f>Sheet5!$B$6:$L$6</c:f>
              <c:numCache>
                <c:formatCode>General</c:formatCode>
                <c:ptCount val="11"/>
                <c:pt idx="0">
                  <c:v>5</c:v>
                </c:pt>
                <c:pt idx="1">
                  <c:v>5</c:v>
                </c:pt>
                <c:pt idx="2">
                  <c:v>3</c:v>
                </c:pt>
                <c:pt idx="3">
                  <c:v>3</c:v>
                </c:pt>
                <c:pt idx="4">
                  <c:v>4</c:v>
                </c:pt>
                <c:pt idx="5">
                  <c:v>4</c:v>
                </c:pt>
                <c:pt idx="6">
                  <c:v>6</c:v>
                </c:pt>
                <c:pt idx="7">
                  <c:v>3</c:v>
                </c:pt>
                <c:pt idx="8">
                  <c:v>4</c:v>
                </c:pt>
                <c:pt idx="9">
                  <c:v>6</c:v>
                </c:pt>
                <c:pt idx="10">
                  <c:v>7</c:v>
                </c:pt>
              </c:numCache>
            </c:numRef>
          </c:val>
        </c:ser>
        <c:ser>
          <c:idx val="3"/>
          <c:order val="3"/>
          <c:tx>
            <c:strRef>
              <c:f>Sheet5!$A$7</c:f>
              <c:strCache>
                <c:ptCount val="1"/>
                <c:pt idx="0">
                  <c:v>Very Good</c:v>
                </c:pt>
              </c:strCache>
            </c:strRef>
          </c:tx>
          <c:invertIfNegative val="0"/>
          <c:cat>
            <c:numRef>
              <c:f>Sheet5!$B$3:$L$3</c:f>
              <c:numCache>
                <c:formatCode>General</c:formatCode>
                <c:ptCount val="11"/>
                <c:pt idx="0">
                  <c:v>2002</c:v>
                </c:pt>
                <c:pt idx="1">
                  <c:v>2003</c:v>
                </c:pt>
                <c:pt idx="2">
                  <c:v>2004</c:v>
                </c:pt>
                <c:pt idx="3">
                  <c:v>2005</c:v>
                </c:pt>
                <c:pt idx="4">
                  <c:v>2006</c:v>
                </c:pt>
                <c:pt idx="5">
                  <c:v>2007</c:v>
                </c:pt>
                <c:pt idx="6">
                  <c:v>2008</c:v>
                </c:pt>
                <c:pt idx="7">
                  <c:v>2009</c:v>
                </c:pt>
                <c:pt idx="8">
                  <c:v>2010</c:v>
                </c:pt>
                <c:pt idx="9">
                  <c:v>2011</c:v>
                </c:pt>
                <c:pt idx="10">
                  <c:v>2012</c:v>
                </c:pt>
              </c:numCache>
            </c:numRef>
          </c:cat>
          <c:val>
            <c:numRef>
              <c:f>Sheet5!$B$7:$L$7</c:f>
              <c:numCache>
                <c:formatCode>General</c:formatCode>
                <c:ptCount val="11"/>
                <c:pt idx="0">
                  <c:v>2</c:v>
                </c:pt>
                <c:pt idx="1">
                  <c:v>2</c:v>
                </c:pt>
                <c:pt idx="2">
                  <c:v>6</c:v>
                </c:pt>
                <c:pt idx="3">
                  <c:v>2</c:v>
                </c:pt>
                <c:pt idx="4">
                  <c:v>0</c:v>
                </c:pt>
                <c:pt idx="5">
                  <c:v>0</c:v>
                </c:pt>
                <c:pt idx="6">
                  <c:v>6</c:v>
                </c:pt>
                <c:pt idx="7">
                  <c:v>6</c:v>
                </c:pt>
                <c:pt idx="8">
                  <c:v>5</c:v>
                </c:pt>
                <c:pt idx="9">
                  <c:v>6</c:v>
                </c:pt>
                <c:pt idx="10">
                  <c:v>6</c:v>
                </c:pt>
              </c:numCache>
            </c:numRef>
          </c:val>
        </c:ser>
        <c:dLbls>
          <c:showLegendKey val="0"/>
          <c:showVal val="0"/>
          <c:showCatName val="0"/>
          <c:showSerName val="0"/>
          <c:showPercent val="0"/>
          <c:showBubbleSize val="0"/>
        </c:dLbls>
        <c:gapWidth val="150"/>
        <c:overlap val="100"/>
        <c:axId val="221742208"/>
        <c:axId val="221743744"/>
      </c:barChart>
      <c:catAx>
        <c:axId val="221742208"/>
        <c:scaling>
          <c:orientation val="minMax"/>
        </c:scaling>
        <c:delete val="0"/>
        <c:axPos val="b"/>
        <c:numFmt formatCode="General" sourceLinked="1"/>
        <c:majorTickMark val="out"/>
        <c:minorTickMark val="none"/>
        <c:tickLblPos val="nextTo"/>
        <c:txPr>
          <a:bodyPr/>
          <a:lstStyle/>
          <a:p>
            <a:pPr>
              <a:defRPr sz="2000"/>
            </a:pPr>
            <a:endParaRPr lang="en-US"/>
          </a:p>
        </c:txPr>
        <c:crossAx val="221743744"/>
        <c:crosses val="autoZero"/>
        <c:auto val="1"/>
        <c:lblAlgn val="ctr"/>
        <c:lblOffset val="100"/>
        <c:noMultiLvlLbl val="0"/>
      </c:catAx>
      <c:valAx>
        <c:axId val="221743744"/>
        <c:scaling>
          <c:orientation val="minMax"/>
          <c:max val="25"/>
        </c:scaling>
        <c:delete val="0"/>
        <c:axPos val="l"/>
        <c:majorGridlines/>
        <c:numFmt formatCode="General" sourceLinked="1"/>
        <c:majorTickMark val="out"/>
        <c:minorTickMark val="none"/>
        <c:tickLblPos val="nextTo"/>
        <c:txPr>
          <a:bodyPr/>
          <a:lstStyle/>
          <a:p>
            <a:pPr>
              <a:defRPr sz="2000"/>
            </a:pPr>
            <a:endParaRPr lang="en-US"/>
          </a:p>
        </c:txPr>
        <c:crossAx val="221742208"/>
        <c:crosses val="autoZero"/>
        <c:crossBetween val="between"/>
      </c:valAx>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026473985673666E-2"/>
          <c:y val="3.3950216912578601E-2"/>
          <c:w val="0.91237414903215219"/>
          <c:h val="0.88000419454941603"/>
        </c:manualLayout>
      </c:layout>
      <c:barChart>
        <c:barDir val="col"/>
        <c:grouping val="percentStacked"/>
        <c:varyColors val="0"/>
        <c:ser>
          <c:idx val="0"/>
          <c:order val="0"/>
          <c:tx>
            <c:strRef>
              <c:f>Sheet5!$A$4</c:f>
              <c:strCache>
                <c:ptCount val="1"/>
                <c:pt idx="0">
                  <c:v>Passing</c:v>
                </c:pt>
              </c:strCache>
            </c:strRef>
          </c:tx>
          <c:invertIfNegative val="0"/>
          <c:cat>
            <c:numRef>
              <c:f>Sheet5!$B$3:$L$3</c:f>
              <c:numCache>
                <c:formatCode>General</c:formatCode>
                <c:ptCount val="11"/>
                <c:pt idx="0">
                  <c:v>2002</c:v>
                </c:pt>
                <c:pt idx="1">
                  <c:v>2003</c:v>
                </c:pt>
                <c:pt idx="2">
                  <c:v>2004</c:v>
                </c:pt>
                <c:pt idx="3">
                  <c:v>2005</c:v>
                </c:pt>
                <c:pt idx="4">
                  <c:v>2006</c:v>
                </c:pt>
                <c:pt idx="5">
                  <c:v>2007</c:v>
                </c:pt>
                <c:pt idx="6">
                  <c:v>2008</c:v>
                </c:pt>
                <c:pt idx="7">
                  <c:v>2009</c:v>
                </c:pt>
                <c:pt idx="8">
                  <c:v>2010</c:v>
                </c:pt>
                <c:pt idx="9">
                  <c:v>2011</c:v>
                </c:pt>
                <c:pt idx="10">
                  <c:v>2012</c:v>
                </c:pt>
              </c:numCache>
            </c:numRef>
          </c:cat>
          <c:val>
            <c:numRef>
              <c:f>Sheet5!$B$4:$L$4</c:f>
              <c:numCache>
                <c:formatCode>General</c:formatCode>
                <c:ptCount val="11"/>
                <c:pt idx="0">
                  <c:v>2</c:v>
                </c:pt>
                <c:pt idx="1">
                  <c:v>7</c:v>
                </c:pt>
                <c:pt idx="2">
                  <c:v>4</c:v>
                </c:pt>
                <c:pt idx="3">
                  <c:v>6</c:v>
                </c:pt>
                <c:pt idx="4">
                  <c:v>7</c:v>
                </c:pt>
                <c:pt idx="5">
                  <c:v>3</c:v>
                </c:pt>
                <c:pt idx="6">
                  <c:v>3</c:v>
                </c:pt>
                <c:pt idx="7">
                  <c:v>4</c:v>
                </c:pt>
                <c:pt idx="8">
                  <c:v>4</c:v>
                </c:pt>
                <c:pt idx="9">
                  <c:v>1</c:v>
                </c:pt>
                <c:pt idx="10">
                  <c:v>5</c:v>
                </c:pt>
              </c:numCache>
            </c:numRef>
          </c:val>
        </c:ser>
        <c:ser>
          <c:idx val="1"/>
          <c:order val="1"/>
          <c:tx>
            <c:strRef>
              <c:f>Sheet5!$A$5</c:f>
              <c:strCache>
                <c:ptCount val="1"/>
                <c:pt idx="0">
                  <c:v>Fairly Good</c:v>
                </c:pt>
              </c:strCache>
            </c:strRef>
          </c:tx>
          <c:invertIfNegative val="0"/>
          <c:cat>
            <c:numRef>
              <c:f>Sheet5!$B$3:$L$3</c:f>
              <c:numCache>
                <c:formatCode>General</c:formatCode>
                <c:ptCount val="11"/>
                <c:pt idx="0">
                  <c:v>2002</c:v>
                </c:pt>
                <c:pt idx="1">
                  <c:v>2003</c:v>
                </c:pt>
                <c:pt idx="2">
                  <c:v>2004</c:v>
                </c:pt>
                <c:pt idx="3">
                  <c:v>2005</c:v>
                </c:pt>
                <c:pt idx="4">
                  <c:v>2006</c:v>
                </c:pt>
                <c:pt idx="5">
                  <c:v>2007</c:v>
                </c:pt>
                <c:pt idx="6">
                  <c:v>2008</c:v>
                </c:pt>
                <c:pt idx="7">
                  <c:v>2009</c:v>
                </c:pt>
                <c:pt idx="8">
                  <c:v>2010</c:v>
                </c:pt>
                <c:pt idx="9">
                  <c:v>2011</c:v>
                </c:pt>
                <c:pt idx="10">
                  <c:v>2012</c:v>
                </c:pt>
              </c:numCache>
            </c:numRef>
          </c:cat>
          <c:val>
            <c:numRef>
              <c:f>Sheet5!$B$5:$L$5</c:f>
              <c:numCache>
                <c:formatCode>General</c:formatCode>
                <c:ptCount val="11"/>
                <c:pt idx="0">
                  <c:v>4</c:v>
                </c:pt>
                <c:pt idx="1">
                  <c:v>4</c:v>
                </c:pt>
                <c:pt idx="2">
                  <c:v>8</c:v>
                </c:pt>
                <c:pt idx="3">
                  <c:v>4</c:v>
                </c:pt>
                <c:pt idx="4">
                  <c:v>5</c:v>
                </c:pt>
                <c:pt idx="5">
                  <c:v>5</c:v>
                </c:pt>
                <c:pt idx="6">
                  <c:v>9</c:v>
                </c:pt>
                <c:pt idx="7">
                  <c:v>3</c:v>
                </c:pt>
                <c:pt idx="8">
                  <c:v>6</c:v>
                </c:pt>
                <c:pt idx="9">
                  <c:v>7</c:v>
                </c:pt>
                <c:pt idx="10">
                  <c:v>2</c:v>
                </c:pt>
              </c:numCache>
            </c:numRef>
          </c:val>
        </c:ser>
        <c:ser>
          <c:idx val="2"/>
          <c:order val="2"/>
          <c:tx>
            <c:strRef>
              <c:f>Sheet5!$A$6</c:f>
              <c:strCache>
                <c:ptCount val="1"/>
                <c:pt idx="0">
                  <c:v>Good</c:v>
                </c:pt>
              </c:strCache>
            </c:strRef>
          </c:tx>
          <c:invertIfNegative val="0"/>
          <c:cat>
            <c:numRef>
              <c:f>Sheet5!$B$3:$L$3</c:f>
              <c:numCache>
                <c:formatCode>General</c:formatCode>
                <c:ptCount val="11"/>
                <c:pt idx="0">
                  <c:v>2002</c:v>
                </c:pt>
                <c:pt idx="1">
                  <c:v>2003</c:v>
                </c:pt>
                <c:pt idx="2">
                  <c:v>2004</c:v>
                </c:pt>
                <c:pt idx="3">
                  <c:v>2005</c:v>
                </c:pt>
                <c:pt idx="4">
                  <c:v>2006</c:v>
                </c:pt>
                <c:pt idx="5">
                  <c:v>2007</c:v>
                </c:pt>
                <c:pt idx="6">
                  <c:v>2008</c:v>
                </c:pt>
                <c:pt idx="7">
                  <c:v>2009</c:v>
                </c:pt>
                <c:pt idx="8">
                  <c:v>2010</c:v>
                </c:pt>
                <c:pt idx="9">
                  <c:v>2011</c:v>
                </c:pt>
                <c:pt idx="10">
                  <c:v>2012</c:v>
                </c:pt>
              </c:numCache>
            </c:numRef>
          </c:cat>
          <c:val>
            <c:numRef>
              <c:f>Sheet5!$B$6:$L$6</c:f>
              <c:numCache>
                <c:formatCode>General</c:formatCode>
                <c:ptCount val="11"/>
                <c:pt idx="0">
                  <c:v>5</c:v>
                </c:pt>
                <c:pt idx="1">
                  <c:v>5</c:v>
                </c:pt>
                <c:pt idx="2">
                  <c:v>3</c:v>
                </c:pt>
                <c:pt idx="3">
                  <c:v>3</c:v>
                </c:pt>
                <c:pt idx="4">
                  <c:v>4</c:v>
                </c:pt>
                <c:pt idx="5">
                  <c:v>4</c:v>
                </c:pt>
                <c:pt idx="6">
                  <c:v>6</c:v>
                </c:pt>
                <c:pt idx="7">
                  <c:v>3</c:v>
                </c:pt>
                <c:pt idx="8">
                  <c:v>4</c:v>
                </c:pt>
                <c:pt idx="9">
                  <c:v>6</c:v>
                </c:pt>
                <c:pt idx="10">
                  <c:v>7</c:v>
                </c:pt>
              </c:numCache>
            </c:numRef>
          </c:val>
        </c:ser>
        <c:ser>
          <c:idx val="3"/>
          <c:order val="3"/>
          <c:tx>
            <c:strRef>
              <c:f>Sheet5!$A$7</c:f>
              <c:strCache>
                <c:ptCount val="1"/>
                <c:pt idx="0">
                  <c:v>Very Good</c:v>
                </c:pt>
              </c:strCache>
            </c:strRef>
          </c:tx>
          <c:invertIfNegative val="0"/>
          <c:cat>
            <c:numRef>
              <c:f>Sheet5!$B$3:$L$3</c:f>
              <c:numCache>
                <c:formatCode>General</c:formatCode>
                <c:ptCount val="11"/>
                <c:pt idx="0">
                  <c:v>2002</c:v>
                </c:pt>
                <c:pt idx="1">
                  <c:v>2003</c:v>
                </c:pt>
                <c:pt idx="2">
                  <c:v>2004</c:v>
                </c:pt>
                <c:pt idx="3">
                  <c:v>2005</c:v>
                </c:pt>
                <c:pt idx="4">
                  <c:v>2006</c:v>
                </c:pt>
                <c:pt idx="5">
                  <c:v>2007</c:v>
                </c:pt>
                <c:pt idx="6">
                  <c:v>2008</c:v>
                </c:pt>
                <c:pt idx="7">
                  <c:v>2009</c:v>
                </c:pt>
                <c:pt idx="8">
                  <c:v>2010</c:v>
                </c:pt>
                <c:pt idx="9">
                  <c:v>2011</c:v>
                </c:pt>
                <c:pt idx="10">
                  <c:v>2012</c:v>
                </c:pt>
              </c:numCache>
            </c:numRef>
          </c:cat>
          <c:val>
            <c:numRef>
              <c:f>Sheet5!$B$7:$L$7</c:f>
              <c:numCache>
                <c:formatCode>General</c:formatCode>
                <c:ptCount val="11"/>
                <c:pt idx="0">
                  <c:v>2</c:v>
                </c:pt>
                <c:pt idx="1">
                  <c:v>2</c:v>
                </c:pt>
                <c:pt idx="2">
                  <c:v>6</c:v>
                </c:pt>
                <c:pt idx="3">
                  <c:v>2</c:v>
                </c:pt>
                <c:pt idx="4">
                  <c:v>0</c:v>
                </c:pt>
                <c:pt idx="5">
                  <c:v>0</c:v>
                </c:pt>
                <c:pt idx="6">
                  <c:v>6</c:v>
                </c:pt>
                <c:pt idx="7">
                  <c:v>6</c:v>
                </c:pt>
                <c:pt idx="8">
                  <c:v>5</c:v>
                </c:pt>
                <c:pt idx="9">
                  <c:v>6</c:v>
                </c:pt>
                <c:pt idx="10">
                  <c:v>6</c:v>
                </c:pt>
              </c:numCache>
            </c:numRef>
          </c:val>
        </c:ser>
        <c:dLbls>
          <c:showLegendKey val="0"/>
          <c:showVal val="0"/>
          <c:showCatName val="0"/>
          <c:showSerName val="0"/>
          <c:showPercent val="0"/>
          <c:showBubbleSize val="0"/>
        </c:dLbls>
        <c:gapWidth val="150"/>
        <c:overlap val="100"/>
        <c:axId val="221791360"/>
        <c:axId val="221792896"/>
      </c:barChart>
      <c:catAx>
        <c:axId val="221791360"/>
        <c:scaling>
          <c:orientation val="minMax"/>
        </c:scaling>
        <c:delete val="0"/>
        <c:axPos val="b"/>
        <c:numFmt formatCode="General" sourceLinked="1"/>
        <c:majorTickMark val="out"/>
        <c:minorTickMark val="none"/>
        <c:tickLblPos val="nextTo"/>
        <c:txPr>
          <a:bodyPr/>
          <a:lstStyle/>
          <a:p>
            <a:pPr>
              <a:defRPr sz="2000"/>
            </a:pPr>
            <a:endParaRPr lang="en-US"/>
          </a:p>
        </c:txPr>
        <c:crossAx val="221792896"/>
        <c:crosses val="autoZero"/>
        <c:auto val="1"/>
        <c:lblAlgn val="ctr"/>
        <c:lblOffset val="100"/>
        <c:noMultiLvlLbl val="0"/>
      </c:catAx>
      <c:valAx>
        <c:axId val="221792896"/>
        <c:scaling>
          <c:orientation val="minMax"/>
        </c:scaling>
        <c:delete val="0"/>
        <c:axPos val="l"/>
        <c:majorGridlines/>
        <c:numFmt formatCode="0%" sourceLinked="1"/>
        <c:majorTickMark val="out"/>
        <c:minorTickMark val="none"/>
        <c:tickLblPos val="nextTo"/>
        <c:txPr>
          <a:bodyPr/>
          <a:lstStyle/>
          <a:p>
            <a:pPr>
              <a:defRPr sz="2000"/>
            </a:pPr>
            <a:endParaRPr lang="en-US"/>
          </a:p>
        </c:txPr>
        <c:crossAx val="221791360"/>
        <c:crosses val="autoZero"/>
        <c:crossBetween val="between"/>
      </c:valAx>
    </c:plotArea>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Sheet1!$A$3</c:f>
              <c:strCache>
                <c:ptCount val="1"/>
                <c:pt idx="0">
                  <c:v>France</c:v>
                </c:pt>
              </c:strCache>
            </c:strRef>
          </c:tx>
          <c:invertIfNegative val="0"/>
          <c:cat>
            <c:numRef>
              <c:f>Sheet1!$B$2:$E$2</c:f>
              <c:numCache>
                <c:formatCode>General</c:formatCode>
                <c:ptCount val="4"/>
                <c:pt idx="0">
                  <c:v>2009</c:v>
                </c:pt>
                <c:pt idx="1">
                  <c:v>2010</c:v>
                </c:pt>
                <c:pt idx="2">
                  <c:v>2011</c:v>
                </c:pt>
                <c:pt idx="3">
                  <c:v>2012</c:v>
                </c:pt>
              </c:numCache>
            </c:numRef>
          </c:cat>
          <c:val>
            <c:numRef>
              <c:f>Sheet1!$B$3:$E$3</c:f>
              <c:numCache>
                <c:formatCode>General</c:formatCode>
                <c:ptCount val="4"/>
                <c:pt idx="0">
                  <c:v>5</c:v>
                </c:pt>
                <c:pt idx="1">
                  <c:v>6</c:v>
                </c:pt>
                <c:pt idx="2">
                  <c:v>8</c:v>
                </c:pt>
                <c:pt idx="3">
                  <c:v>8</c:v>
                </c:pt>
              </c:numCache>
            </c:numRef>
          </c:val>
        </c:ser>
        <c:ser>
          <c:idx val="1"/>
          <c:order val="1"/>
          <c:tx>
            <c:strRef>
              <c:f>Sheet1!$A$4</c:f>
              <c:strCache>
                <c:ptCount val="1"/>
                <c:pt idx="0">
                  <c:v>Canada</c:v>
                </c:pt>
              </c:strCache>
            </c:strRef>
          </c:tx>
          <c:invertIfNegative val="0"/>
          <c:cat>
            <c:numRef>
              <c:f>Sheet1!$B$2:$E$2</c:f>
              <c:numCache>
                <c:formatCode>General</c:formatCode>
                <c:ptCount val="4"/>
                <c:pt idx="0">
                  <c:v>2009</c:v>
                </c:pt>
                <c:pt idx="1">
                  <c:v>2010</c:v>
                </c:pt>
                <c:pt idx="2">
                  <c:v>2011</c:v>
                </c:pt>
                <c:pt idx="3">
                  <c:v>2012</c:v>
                </c:pt>
              </c:numCache>
            </c:numRef>
          </c:cat>
          <c:val>
            <c:numRef>
              <c:f>Sheet1!$B$4:$E$4</c:f>
              <c:numCache>
                <c:formatCode>General</c:formatCode>
                <c:ptCount val="4"/>
                <c:pt idx="0">
                  <c:v>9</c:v>
                </c:pt>
                <c:pt idx="1">
                  <c:v>5</c:v>
                </c:pt>
                <c:pt idx="2">
                  <c:v>5</c:v>
                </c:pt>
                <c:pt idx="3">
                  <c:v>7</c:v>
                </c:pt>
              </c:numCache>
            </c:numRef>
          </c:val>
        </c:ser>
        <c:ser>
          <c:idx val="2"/>
          <c:order val="2"/>
          <c:tx>
            <c:strRef>
              <c:f>Sheet1!$A$5</c:f>
              <c:strCache>
                <c:ptCount val="1"/>
                <c:pt idx="0">
                  <c:v>USA</c:v>
                </c:pt>
              </c:strCache>
            </c:strRef>
          </c:tx>
          <c:invertIfNegative val="0"/>
          <c:cat>
            <c:numRef>
              <c:f>Sheet1!$B$2:$E$2</c:f>
              <c:numCache>
                <c:formatCode>General</c:formatCode>
                <c:ptCount val="4"/>
                <c:pt idx="0">
                  <c:v>2009</c:v>
                </c:pt>
                <c:pt idx="1">
                  <c:v>2010</c:v>
                </c:pt>
                <c:pt idx="2">
                  <c:v>2011</c:v>
                </c:pt>
                <c:pt idx="3">
                  <c:v>2012</c:v>
                </c:pt>
              </c:numCache>
            </c:numRef>
          </c:cat>
          <c:val>
            <c:numRef>
              <c:f>Sheet1!$B$5:$E$5</c:f>
              <c:numCache>
                <c:formatCode>General</c:formatCode>
                <c:ptCount val="4"/>
                <c:pt idx="0">
                  <c:v>2</c:v>
                </c:pt>
                <c:pt idx="1">
                  <c:v>6</c:v>
                </c:pt>
                <c:pt idx="2">
                  <c:v>5</c:v>
                </c:pt>
                <c:pt idx="3">
                  <c:v>4</c:v>
                </c:pt>
              </c:numCache>
            </c:numRef>
          </c:val>
        </c:ser>
        <c:ser>
          <c:idx val="3"/>
          <c:order val="3"/>
          <c:tx>
            <c:strRef>
              <c:f>Sheet1!$A$6</c:f>
              <c:strCache>
                <c:ptCount val="1"/>
                <c:pt idx="0">
                  <c:v>UK</c:v>
                </c:pt>
              </c:strCache>
            </c:strRef>
          </c:tx>
          <c:invertIfNegative val="0"/>
          <c:cat>
            <c:numRef>
              <c:f>Sheet1!$B$2:$E$2</c:f>
              <c:numCache>
                <c:formatCode>General</c:formatCode>
                <c:ptCount val="4"/>
                <c:pt idx="0">
                  <c:v>2009</c:v>
                </c:pt>
                <c:pt idx="1">
                  <c:v>2010</c:v>
                </c:pt>
                <c:pt idx="2">
                  <c:v>2011</c:v>
                </c:pt>
                <c:pt idx="3">
                  <c:v>2012</c:v>
                </c:pt>
              </c:numCache>
            </c:numRef>
          </c:cat>
          <c:val>
            <c:numRef>
              <c:f>Sheet1!$B$6:$E$6</c:f>
              <c:numCache>
                <c:formatCode>General</c:formatCode>
                <c:ptCount val="4"/>
                <c:pt idx="0">
                  <c:v>0</c:v>
                </c:pt>
                <c:pt idx="1">
                  <c:v>1</c:v>
                </c:pt>
                <c:pt idx="2">
                  <c:v>0</c:v>
                </c:pt>
                <c:pt idx="3">
                  <c:v>1</c:v>
                </c:pt>
              </c:numCache>
            </c:numRef>
          </c:val>
        </c:ser>
        <c:ser>
          <c:idx val="4"/>
          <c:order val="4"/>
          <c:tx>
            <c:strRef>
              <c:f>Sheet1!$A$7</c:f>
              <c:strCache>
                <c:ptCount val="1"/>
                <c:pt idx="0">
                  <c:v>Belgium</c:v>
                </c:pt>
              </c:strCache>
            </c:strRef>
          </c:tx>
          <c:invertIfNegative val="0"/>
          <c:cat>
            <c:numRef>
              <c:f>Sheet1!$B$2:$E$2</c:f>
              <c:numCache>
                <c:formatCode>General</c:formatCode>
                <c:ptCount val="4"/>
                <c:pt idx="0">
                  <c:v>2009</c:v>
                </c:pt>
                <c:pt idx="1">
                  <c:v>2010</c:v>
                </c:pt>
                <c:pt idx="2">
                  <c:v>2011</c:v>
                </c:pt>
                <c:pt idx="3">
                  <c:v>2012</c:v>
                </c:pt>
              </c:numCache>
            </c:numRef>
          </c:cat>
          <c:val>
            <c:numRef>
              <c:f>Sheet1!$B$7:$E$7</c:f>
              <c:numCache>
                <c:formatCode>General</c:formatCode>
                <c:ptCount val="4"/>
                <c:pt idx="0">
                  <c:v>0</c:v>
                </c:pt>
                <c:pt idx="1">
                  <c:v>1</c:v>
                </c:pt>
                <c:pt idx="2">
                  <c:v>1</c:v>
                </c:pt>
                <c:pt idx="3">
                  <c:v>0</c:v>
                </c:pt>
              </c:numCache>
            </c:numRef>
          </c:val>
        </c:ser>
        <c:ser>
          <c:idx val="5"/>
          <c:order val="5"/>
          <c:tx>
            <c:strRef>
              <c:f>Sheet1!$A$8</c:f>
              <c:strCache>
                <c:ptCount val="1"/>
                <c:pt idx="0">
                  <c:v>Italy</c:v>
                </c:pt>
              </c:strCache>
            </c:strRef>
          </c:tx>
          <c:invertIfNegative val="0"/>
          <c:cat>
            <c:numRef>
              <c:f>Sheet1!$B$2:$E$2</c:f>
              <c:numCache>
                <c:formatCode>General</c:formatCode>
                <c:ptCount val="4"/>
                <c:pt idx="0">
                  <c:v>2009</c:v>
                </c:pt>
                <c:pt idx="1">
                  <c:v>2010</c:v>
                </c:pt>
                <c:pt idx="2">
                  <c:v>2011</c:v>
                </c:pt>
                <c:pt idx="3">
                  <c:v>2012</c:v>
                </c:pt>
              </c:numCache>
            </c:numRef>
          </c:cat>
          <c:val>
            <c:numRef>
              <c:f>Sheet1!$B$8:$E$8</c:f>
              <c:numCache>
                <c:formatCode>General</c:formatCode>
                <c:ptCount val="4"/>
                <c:pt idx="0">
                  <c:v>0</c:v>
                </c:pt>
                <c:pt idx="1">
                  <c:v>0</c:v>
                </c:pt>
                <c:pt idx="2">
                  <c:v>1</c:v>
                </c:pt>
                <c:pt idx="3">
                  <c:v>0</c:v>
                </c:pt>
              </c:numCache>
            </c:numRef>
          </c:val>
        </c:ser>
        <c:dLbls>
          <c:showLegendKey val="0"/>
          <c:showVal val="0"/>
          <c:showCatName val="0"/>
          <c:showSerName val="0"/>
          <c:showPercent val="0"/>
          <c:showBubbleSize val="0"/>
        </c:dLbls>
        <c:gapWidth val="150"/>
        <c:axId val="221944448"/>
        <c:axId val="221946240"/>
      </c:barChart>
      <c:catAx>
        <c:axId val="221944448"/>
        <c:scaling>
          <c:orientation val="minMax"/>
        </c:scaling>
        <c:delete val="0"/>
        <c:axPos val="b"/>
        <c:numFmt formatCode="General" sourceLinked="1"/>
        <c:majorTickMark val="none"/>
        <c:minorTickMark val="none"/>
        <c:tickLblPos val="nextTo"/>
        <c:txPr>
          <a:bodyPr/>
          <a:lstStyle/>
          <a:p>
            <a:pPr>
              <a:defRPr sz="1600"/>
            </a:pPr>
            <a:endParaRPr lang="en-US"/>
          </a:p>
        </c:txPr>
        <c:crossAx val="221946240"/>
        <c:crosses val="autoZero"/>
        <c:auto val="1"/>
        <c:lblAlgn val="ctr"/>
        <c:lblOffset val="100"/>
        <c:noMultiLvlLbl val="0"/>
      </c:catAx>
      <c:valAx>
        <c:axId val="221946240"/>
        <c:scaling>
          <c:orientation val="minMax"/>
        </c:scaling>
        <c:delete val="0"/>
        <c:axPos val="l"/>
        <c:majorGridlines/>
        <c:numFmt formatCode="General" sourceLinked="1"/>
        <c:majorTickMark val="none"/>
        <c:minorTickMark val="none"/>
        <c:tickLblPos val="nextTo"/>
        <c:txPr>
          <a:bodyPr/>
          <a:lstStyle/>
          <a:p>
            <a:pPr>
              <a:defRPr sz="2000"/>
            </a:pPr>
            <a:endParaRPr lang="en-US"/>
          </a:p>
        </c:txPr>
        <c:crossAx val="221944448"/>
        <c:crosses val="autoZero"/>
        <c:crossBetween val="between"/>
      </c:valAx>
    </c:plotArea>
    <c:legend>
      <c:legendPos val="r"/>
      <c:layout/>
      <c:overlay val="0"/>
      <c:txPr>
        <a:bodyPr/>
        <a:lstStyle/>
        <a:p>
          <a:pPr>
            <a:defRPr sz="1600"/>
          </a:pPr>
          <a:endParaRPr lang="en-US"/>
        </a:p>
      </c:txPr>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4642752989209688E-2"/>
          <c:y val="8.1566950503130495E-2"/>
          <c:w val="0.77727690288713913"/>
          <c:h val="0.8326195683872849"/>
        </c:manualLayout>
      </c:layout>
      <c:barChart>
        <c:barDir val="col"/>
        <c:grouping val="clustered"/>
        <c:varyColors val="0"/>
        <c:ser>
          <c:idx val="0"/>
          <c:order val="0"/>
          <c:tx>
            <c:strRef>
              <c:f>Sheet1!$B$2</c:f>
              <c:strCache>
                <c:ptCount val="1"/>
                <c:pt idx="0">
                  <c:v>2009</c:v>
                </c:pt>
              </c:strCache>
            </c:strRef>
          </c:tx>
          <c:invertIfNegative val="0"/>
          <c:cat>
            <c:strRef>
              <c:f>Sheet1!$A$3:$A$8</c:f>
              <c:strCache>
                <c:ptCount val="6"/>
                <c:pt idx="0">
                  <c:v>France</c:v>
                </c:pt>
                <c:pt idx="1">
                  <c:v>Canada</c:v>
                </c:pt>
                <c:pt idx="2">
                  <c:v>USA</c:v>
                </c:pt>
                <c:pt idx="3">
                  <c:v>UK</c:v>
                </c:pt>
                <c:pt idx="4">
                  <c:v>Belgium</c:v>
                </c:pt>
                <c:pt idx="5">
                  <c:v>Italy</c:v>
                </c:pt>
              </c:strCache>
            </c:strRef>
          </c:cat>
          <c:val>
            <c:numRef>
              <c:f>Sheet1!$B$3:$B$8</c:f>
              <c:numCache>
                <c:formatCode>General</c:formatCode>
                <c:ptCount val="6"/>
                <c:pt idx="0">
                  <c:v>5</c:v>
                </c:pt>
                <c:pt idx="1">
                  <c:v>9</c:v>
                </c:pt>
                <c:pt idx="2">
                  <c:v>2</c:v>
                </c:pt>
                <c:pt idx="3">
                  <c:v>0</c:v>
                </c:pt>
                <c:pt idx="4">
                  <c:v>0</c:v>
                </c:pt>
                <c:pt idx="5">
                  <c:v>0</c:v>
                </c:pt>
              </c:numCache>
            </c:numRef>
          </c:val>
        </c:ser>
        <c:ser>
          <c:idx val="1"/>
          <c:order val="1"/>
          <c:tx>
            <c:strRef>
              <c:f>Sheet1!$C$2</c:f>
              <c:strCache>
                <c:ptCount val="1"/>
                <c:pt idx="0">
                  <c:v>2010</c:v>
                </c:pt>
              </c:strCache>
            </c:strRef>
          </c:tx>
          <c:invertIfNegative val="0"/>
          <c:cat>
            <c:strRef>
              <c:f>Sheet1!$A$3:$A$8</c:f>
              <c:strCache>
                <c:ptCount val="6"/>
                <c:pt idx="0">
                  <c:v>France</c:v>
                </c:pt>
                <c:pt idx="1">
                  <c:v>Canada</c:v>
                </c:pt>
                <c:pt idx="2">
                  <c:v>USA</c:v>
                </c:pt>
                <c:pt idx="3">
                  <c:v>UK</c:v>
                </c:pt>
                <c:pt idx="4">
                  <c:v>Belgium</c:v>
                </c:pt>
                <c:pt idx="5">
                  <c:v>Italy</c:v>
                </c:pt>
              </c:strCache>
            </c:strRef>
          </c:cat>
          <c:val>
            <c:numRef>
              <c:f>Sheet1!$C$3:$C$8</c:f>
              <c:numCache>
                <c:formatCode>General</c:formatCode>
                <c:ptCount val="6"/>
                <c:pt idx="0">
                  <c:v>6</c:v>
                </c:pt>
                <c:pt idx="1">
                  <c:v>5</c:v>
                </c:pt>
                <c:pt idx="2">
                  <c:v>6</c:v>
                </c:pt>
                <c:pt idx="3">
                  <c:v>1</c:v>
                </c:pt>
                <c:pt idx="4">
                  <c:v>1</c:v>
                </c:pt>
                <c:pt idx="5">
                  <c:v>0</c:v>
                </c:pt>
              </c:numCache>
            </c:numRef>
          </c:val>
        </c:ser>
        <c:ser>
          <c:idx val="2"/>
          <c:order val="2"/>
          <c:tx>
            <c:strRef>
              <c:f>Sheet1!$D$2</c:f>
              <c:strCache>
                <c:ptCount val="1"/>
                <c:pt idx="0">
                  <c:v>2011</c:v>
                </c:pt>
              </c:strCache>
            </c:strRef>
          </c:tx>
          <c:invertIfNegative val="0"/>
          <c:cat>
            <c:strRef>
              <c:f>Sheet1!$A$3:$A$8</c:f>
              <c:strCache>
                <c:ptCount val="6"/>
                <c:pt idx="0">
                  <c:v>France</c:v>
                </c:pt>
                <c:pt idx="1">
                  <c:v>Canada</c:v>
                </c:pt>
                <c:pt idx="2">
                  <c:v>USA</c:v>
                </c:pt>
                <c:pt idx="3">
                  <c:v>UK</c:v>
                </c:pt>
                <c:pt idx="4">
                  <c:v>Belgium</c:v>
                </c:pt>
                <c:pt idx="5">
                  <c:v>Italy</c:v>
                </c:pt>
              </c:strCache>
            </c:strRef>
          </c:cat>
          <c:val>
            <c:numRef>
              <c:f>Sheet1!$D$3:$D$8</c:f>
              <c:numCache>
                <c:formatCode>General</c:formatCode>
                <c:ptCount val="6"/>
                <c:pt idx="0">
                  <c:v>8</c:v>
                </c:pt>
                <c:pt idx="1">
                  <c:v>5</c:v>
                </c:pt>
                <c:pt idx="2">
                  <c:v>5</c:v>
                </c:pt>
                <c:pt idx="3">
                  <c:v>0</c:v>
                </c:pt>
                <c:pt idx="4">
                  <c:v>1</c:v>
                </c:pt>
                <c:pt idx="5">
                  <c:v>1</c:v>
                </c:pt>
              </c:numCache>
            </c:numRef>
          </c:val>
        </c:ser>
        <c:ser>
          <c:idx val="3"/>
          <c:order val="3"/>
          <c:tx>
            <c:strRef>
              <c:f>Sheet1!$E$2</c:f>
              <c:strCache>
                <c:ptCount val="1"/>
                <c:pt idx="0">
                  <c:v>2012</c:v>
                </c:pt>
              </c:strCache>
            </c:strRef>
          </c:tx>
          <c:invertIfNegative val="0"/>
          <c:cat>
            <c:strRef>
              <c:f>Sheet1!$A$3:$A$8</c:f>
              <c:strCache>
                <c:ptCount val="6"/>
                <c:pt idx="0">
                  <c:v>France</c:v>
                </c:pt>
                <c:pt idx="1">
                  <c:v>Canada</c:v>
                </c:pt>
                <c:pt idx="2">
                  <c:v>USA</c:v>
                </c:pt>
                <c:pt idx="3">
                  <c:v>UK</c:v>
                </c:pt>
                <c:pt idx="4">
                  <c:v>Belgium</c:v>
                </c:pt>
                <c:pt idx="5">
                  <c:v>Italy</c:v>
                </c:pt>
              </c:strCache>
            </c:strRef>
          </c:cat>
          <c:val>
            <c:numRef>
              <c:f>Sheet1!$E$3:$E$8</c:f>
              <c:numCache>
                <c:formatCode>General</c:formatCode>
                <c:ptCount val="6"/>
                <c:pt idx="0">
                  <c:v>8</c:v>
                </c:pt>
                <c:pt idx="1">
                  <c:v>7</c:v>
                </c:pt>
                <c:pt idx="2">
                  <c:v>4</c:v>
                </c:pt>
                <c:pt idx="3">
                  <c:v>1</c:v>
                </c:pt>
                <c:pt idx="4">
                  <c:v>0</c:v>
                </c:pt>
                <c:pt idx="5">
                  <c:v>0</c:v>
                </c:pt>
              </c:numCache>
            </c:numRef>
          </c:val>
        </c:ser>
        <c:dLbls>
          <c:showLegendKey val="0"/>
          <c:showVal val="0"/>
          <c:showCatName val="0"/>
          <c:showSerName val="0"/>
          <c:showPercent val="0"/>
          <c:showBubbleSize val="0"/>
        </c:dLbls>
        <c:gapWidth val="150"/>
        <c:axId val="221969408"/>
        <c:axId val="221848320"/>
      </c:barChart>
      <c:catAx>
        <c:axId val="221969408"/>
        <c:scaling>
          <c:orientation val="minMax"/>
        </c:scaling>
        <c:delete val="0"/>
        <c:axPos val="b"/>
        <c:majorTickMark val="out"/>
        <c:minorTickMark val="none"/>
        <c:tickLblPos val="nextTo"/>
        <c:txPr>
          <a:bodyPr/>
          <a:lstStyle/>
          <a:p>
            <a:pPr>
              <a:defRPr sz="1800"/>
            </a:pPr>
            <a:endParaRPr lang="en-US"/>
          </a:p>
        </c:txPr>
        <c:crossAx val="221848320"/>
        <c:crosses val="autoZero"/>
        <c:auto val="1"/>
        <c:lblAlgn val="ctr"/>
        <c:lblOffset val="100"/>
        <c:noMultiLvlLbl val="0"/>
      </c:catAx>
      <c:valAx>
        <c:axId val="221848320"/>
        <c:scaling>
          <c:orientation val="minMax"/>
        </c:scaling>
        <c:delete val="0"/>
        <c:axPos val="l"/>
        <c:majorGridlines/>
        <c:numFmt formatCode="General" sourceLinked="1"/>
        <c:majorTickMark val="out"/>
        <c:minorTickMark val="none"/>
        <c:tickLblPos val="nextTo"/>
        <c:txPr>
          <a:bodyPr/>
          <a:lstStyle/>
          <a:p>
            <a:pPr>
              <a:defRPr sz="1800"/>
            </a:pPr>
            <a:endParaRPr lang="en-US"/>
          </a:p>
        </c:txPr>
        <c:crossAx val="221969408"/>
        <c:crosses val="autoZero"/>
        <c:crossBetween val="between"/>
      </c:valAx>
    </c:plotArea>
    <c:legend>
      <c:legendPos val="r"/>
      <c:layout>
        <c:manualLayout>
          <c:xMode val="edge"/>
          <c:yMode val="edge"/>
          <c:x val="0.87922146884417218"/>
          <c:y val="0.33678467985708233"/>
          <c:w val="0.11151927189656848"/>
          <c:h val="0.3713269419126935"/>
        </c:manualLayout>
      </c:layout>
      <c:overlay val="0"/>
      <c:txPr>
        <a:bodyPr/>
        <a:lstStyle/>
        <a:p>
          <a:pPr>
            <a:defRPr sz="1600"/>
          </a:pPr>
          <a:endParaRPr lang="en-US"/>
        </a:p>
      </c:txPr>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sz="4000" b="1" i="0" u="none" strike="noStrike" baseline="0">
                <a:solidFill>
                  <a:srgbClr val="000000"/>
                </a:solidFill>
                <a:latin typeface="Calibri"/>
                <a:ea typeface="Calibri"/>
                <a:cs typeface="Calibri"/>
              </a:defRPr>
            </a:pPr>
            <a:r>
              <a:rPr lang="en-US" sz="4000"/>
              <a:t>13/14 Operating Expenses by Category</a:t>
            </a:r>
          </a:p>
        </c:rich>
      </c:tx>
      <c:layout/>
      <c:overlay val="0"/>
    </c:title>
    <c:autoTitleDeleted val="0"/>
    <c:plotArea>
      <c:layout/>
      <c:pieChart>
        <c:varyColors val="1"/>
        <c:ser>
          <c:idx val="0"/>
          <c:order val="0"/>
          <c:spPr>
            <a:ln>
              <a:solidFill>
                <a:schemeClr val="tx1"/>
              </a:solidFill>
            </a:ln>
          </c:spPr>
          <c:dPt>
            <c:idx val="0"/>
            <c:bubble3D val="0"/>
          </c:dPt>
          <c:dPt>
            <c:idx val="1"/>
            <c:bubble3D val="0"/>
          </c:dPt>
          <c:dPt>
            <c:idx val="2"/>
            <c:bubble3D val="0"/>
          </c:dPt>
          <c:dPt>
            <c:idx val="3"/>
            <c:bubble3D val="0"/>
          </c:dPt>
          <c:dPt>
            <c:idx val="4"/>
            <c:bubble3D val="0"/>
          </c:dPt>
          <c:dLbls>
            <c:dLbl>
              <c:idx val="0"/>
              <c:layout>
                <c:manualLayout>
                  <c:x val="1.3150576082638062E-2"/>
                  <c:y val="-5.8551904489882621E-3"/>
                </c:manualLayout>
              </c:layout>
              <c:spPr/>
              <c:txPr>
                <a:bodyPr/>
                <a:lstStyle/>
                <a:p>
                  <a:pPr>
                    <a:defRPr sz="2000" b="0" i="0" u="none" strike="noStrike" baseline="0">
                      <a:solidFill>
                        <a:srgbClr val="000000"/>
                      </a:solidFill>
                      <a:latin typeface="Calibri"/>
                      <a:ea typeface="Calibri"/>
                      <a:cs typeface="Calibri"/>
                    </a:defRPr>
                  </a:pPr>
                  <a:endParaRPr lang="en-US"/>
                </a:p>
              </c:txPr>
              <c:showLegendKey val="0"/>
              <c:showVal val="0"/>
              <c:showCatName val="0"/>
              <c:showSerName val="0"/>
              <c:showPercent val="1"/>
              <c:showBubbleSize val="0"/>
            </c:dLbl>
            <c:dLbl>
              <c:idx val="1"/>
              <c:layout>
                <c:manualLayout>
                  <c:x val="-5.5610822783028211E-3"/>
                  <c:y val="-4.1296930483033407E-2"/>
                </c:manualLayout>
              </c:layout>
              <c:spPr/>
              <c:txPr>
                <a:bodyPr/>
                <a:lstStyle/>
                <a:p>
                  <a:pPr>
                    <a:defRPr sz="2000" b="0" i="0" u="none" strike="noStrike" baseline="0">
                      <a:solidFill>
                        <a:srgbClr val="000000"/>
                      </a:solidFill>
                      <a:latin typeface="Calibri"/>
                      <a:ea typeface="Calibri"/>
                      <a:cs typeface="Calibri"/>
                    </a:defRPr>
                  </a:pPr>
                  <a:endParaRPr lang="en-US"/>
                </a:p>
              </c:txPr>
              <c:showLegendKey val="0"/>
              <c:showVal val="0"/>
              <c:showCatName val="0"/>
              <c:showSerName val="0"/>
              <c:showPercent val="1"/>
              <c:showBubbleSize val="0"/>
            </c:dLbl>
            <c:dLbl>
              <c:idx val="2"/>
              <c:layout>
                <c:manualLayout>
                  <c:x val="-8.9165329304039618E-3"/>
                  <c:y val="-9.0003186349792309E-3"/>
                </c:manualLayout>
              </c:layout>
              <c:spPr/>
              <c:txPr>
                <a:bodyPr/>
                <a:lstStyle/>
                <a:p>
                  <a:pPr>
                    <a:defRPr sz="2000" b="0" i="0" u="none" strike="noStrike" baseline="0">
                      <a:solidFill>
                        <a:srgbClr val="000000"/>
                      </a:solidFill>
                      <a:latin typeface="Calibri"/>
                      <a:ea typeface="Calibri"/>
                      <a:cs typeface="Calibri"/>
                    </a:defRPr>
                  </a:pPr>
                  <a:endParaRPr lang="en-US"/>
                </a:p>
              </c:txPr>
              <c:showLegendKey val="0"/>
              <c:showVal val="0"/>
              <c:showCatName val="0"/>
              <c:showSerName val="0"/>
              <c:showPercent val="1"/>
              <c:showBubbleSize val="0"/>
            </c:dLbl>
            <c:dLbl>
              <c:idx val="3"/>
              <c:layout>
                <c:manualLayout>
                  <c:x val="-2.8818991487804192E-2"/>
                  <c:y val="6.2818742626183756E-3"/>
                </c:manualLayout>
              </c:layout>
              <c:spPr/>
              <c:txPr>
                <a:bodyPr/>
                <a:lstStyle/>
                <a:p>
                  <a:pPr>
                    <a:defRPr sz="2000" b="0" i="0" u="none" strike="noStrike" baseline="0">
                      <a:solidFill>
                        <a:srgbClr val="000000"/>
                      </a:solidFill>
                      <a:latin typeface="Calibri"/>
                      <a:ea typeface="Calibri"/>
                      <a:cs typeface="Calibri"/>
                    </a:defRPr>
                  </a:pPr>
                  <a:endParaRPr lang="en-US"/>
                </a:p>
              </c:txPr>
              <c:showLegendKey val="0"/>
              <c:showVal val="0"/>
              <c:showCatName val="0"/>
              <c:showSerName val="0"/>
              <c:showPercent val="1"/>
              <c:showBubbleSize val="0"/>
            </c:dLbl>
            <c:dLbl>
              <c:idx val="4"/>
              <c:layout>
                <c:manualLayout>
                  <c:x val="2.5144216180367204E-2"/>
                  <c:y val="-4.9092751484810298E-3"/>
                </c:manualLayout>
              </c:layout>
              <c:spPr/>
              <c:txPr>
                <a:bodyPr/>
                <a:lstStyle/>
                <a:p>
                  <a:pPr>
                    <a:defRPr sz="2000" b="0" i="0" u="none" strike="noStrike" baseline="0">
                      <a:solidFill>
                        <a:srgbClr val="000000"/>
                      </a:solidFill>
                      <a:latin typeface="Calibri"/>
                      <a:ea typeface="Calibri"/>
                      <a:cs typeface="Calibri"/>
                    </a:defRPr>
                  </a:pPr>
                  <a:endParaRPr lang="en-US"/>
                </a:p>
              </c:txPr>
              <c:showLegendKey val="0"/>
              <c:showVal val="0"/>
              <c:showCatName val="0"/>
              <c:showSerName val="0"/>
              <c:showPercent val="1"/>
              <c:showBubbleSize val="0"/>
            </c:dLbl>
            <c:txPr>
              <a:bodyPr/>
              <a:lstStyle/>
              <a:p>
                <a:pPr>
                  <a:defRPr sz="2000"/>
                </a:pPr>
                <a:endParaRPr lang="en-US"/>
              </a:p>
            </c:txPr>
            <c:showLegendKey val="0"/>
            <c:showVal val="0"/>
            <c:showCatName val="0"/>
            <c:showSerName val="0"/>
            <c:showPercent val="1"/>
            <c:showBubbleSize val="0"/>
            <c:showLeaderLines val="1"/>
          </c:dLbls>
          <c:cat>
            <c:strRef>
              <c:f>'[Chart in Microsoft PowerPoint]Sheet1'!$A$10:$A$14</c:f>
              <c:strCache>
                <c:ptCount val="5"/>
                <c:pt idx="0">
                  <c:v>Salaries &amp; Benefits</c:v>
                </c:pt>
                <c:pt idx="1">
                  <c:v>Other Operating Costs</c:v>
                </c:pt>
                <c:pt idx="2">
                  <c:v>Depreciation</c:v>
                </c:pt>
                <c:pt idx="3">
                  <c:v>Plant Operations</c:v>
                </c:pt>
                <c:pt idx="4">
                  <c:v>Interest Expense</c:v>
                </c:pt>
              </c:strCache>
            </c:strRef>
          </c:cat>
          <c:val>
            <c:numRef>
              <c:f>'[Chart in Microsoft PowerPoint]Sheet1'!$B$10:$B$14</c:f>
              <c:numCache>
                <c:formatCode>0%</c:formatCode>
                <c:ptCount val="5"/>
                <c:pt idx="0">
                  <c:v>0.7420380101813141</c:v>
                </c:pt>
                <c:pt idx="1">
                  <c:v>8.5271506771124925E-2</c:v>
                </c:pt>
                <c:pt idx="2">
                  <c:v>8.0642209969749412E-2</c:v>
                </c:pt>
                <c:pt idx="3">
                  <c:v>8.0172098431809169E-2</c:v>
                </c:pt>
                <c:pt idx="4">
                  <c:v>1.1876174646002395E-2</c:v>
                </c:pt>
              </c:numCache>
            </c:numRef>
          </c:val>
        </c:ser>
        <c:dLbls>
          <c:showLegendKey val="0"/>
          <c:showVal val="0"/>
          <c:showCatName val="0"/>
          <c:showSerName val="0"/>
          <c:showPercent val="1"/>
          <c:showBubbleSize val="0"/>
          <c:showLeaderLines val="1"/>
        </c:dLbls>
        <c:firstSliceAng val="0"/>
      </c:pieChart>
      <c:spPr>
        <a:noFill/>
        <a:ln w="25400">
          <a:noFill/>
        </a:ln>
      </c:spPr>
    </c:plotArea>
    <c:legend>
      <c:legendPos val="t"/>
      <c:layout/>
      <c:overlay val="0"/>
      <c:txPr>
        <a:bodyPr/>
        <a:lstStyle/>
        <a:p>
          <a:pPr>
            <a:defRPr sz="2000" b="0" i="0" u="none" strike="noStrike" baseline="0">
              <a:solidFill>
                <a:srgbClr val="000000"/>
              </a:solidFill>
              <a:latin typeface="Calibri"/>
              <a:ea typeface="Calibri"/>
              <a:cs typeface="Calibri"/>
            </a:defRPr>
          </a:pPr>
          <a:endParaRPr lang="en-US"/>
        </a:p>
      </c:txPr>
    </c:legend>
    <c:plotVisOnly val="1"/>
    <c:dispBlanksAs val="zero"/>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2.png"/></Relationships>
</file>

<file path=ppt/drawings/drawing1.xml><?xml version="1.0" encoding="utf-8"?>
<c:userShapes xmlns:c="http://schemas.openxmlformats.org/drawingml/2006/chart">
  <cdr:relSizeAnchor xmlns:cdr="http://schemas.openxmlformats.org/drawingml/2006/chartDrawing">
    <cdr:from>
      <cdr:x>0.13438</cdr:x>
      <cdr:y>0.39425</cdr:y>
    </cdr:from>
    <cdr:to>
      <cdr:x>0.175</cdr:x>
      <cdr:y>0.46197</cdr:y>
    </cdr:to>
    <cdr:sp macro="" textlink="">
      <cdr:nvSpPr>
        <cdr:cNvPr id="2" name="TextBox 1"/>
        <cdr:cNvSpPr txBox="1"/>
      </cdr:nvSpPr>
      <cdr:spPr>
        <a:xfrm xmlns:a="http://schemas.openxmlformats.org/drawingml/2006/main">
          <a:off x="1310640" y="3238500"/>
          <a:ext cx="396240" cy="5562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a:p>
      </cdr:txBody>
    </cdr:sp>
  </cdr:relSizeAnchor>
  <cdr:relSizeAnchor xmlns:cdr="http://schemas.openxmlformats.org/drawingml/2006/chartDrawing">
    <cdr:from>
      <cdr:x>0.13438</cdr:x>
      <cdr:y>0.47403</cdr:y>
    </cdr:from>
    <cdr:to>
      <cdr:x>0.17578</cdr:x>
      <cdr:y>0.53061</cdr:y>
    </cdr:to>
    <cdr:sp macro="" textlink="">
      <cdr:nvSpPr>
        <cdr:cNvPr id="3" name="TextBox 2"/>
        <cdr:cNvSpPr txBox="1"/>
      </cdr:nvSpPr>
      <cdr:spPr>
        <a:xfrm xmlns:a="http://schemas.openxmlformats.org/drawingml/2006/main">
          <a:off x="1310640" y="3893820"/>
          <a:ext cx="403860" cy="46482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a:p>
      </cdr:txBody>
    </cdr:sp>
  </cdr:relSizeAnchor>
  <cdr:relSizeAnchor xmlns:cdr="http://schemas.openxmlformats.org/drawingml/2006/chartDrawing">
    <cdr:from>
      <cdr:x>0.12734</cdr:x>
      <cdr:y>0.19759</cdr:y>
    </cdr:from>
    <cdr:to>
      <cdr:x>0.24766</cdr:x>
      <cdr:y>0.31911</cdr:y>
    </cdr:to>
    <cdr:sp macro="" textlink="">
      <cdr:nvSpPr>
        <cdr:cNvPr id="4" name="TextBox 3"/>
        <cdr:cNvSpPr txBox="1"/>
      </cdr:nvSpPr>
      <cdr:spPr>
        <a:xfrm xmlns:a="http://schemas.openxmlformats.org/drawingml/2006/main">
          <a:off x="1242060" y="1623060"/>
          <a:ext cx="1173480" cy="99822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a:p>
      </cdr:txBody>
    </cdr:sp>
  </cdr:relSizeAnchor>
  <cdr:relSizeAnchor xmlns:cdr="http://schemas.openxmlformats.org/drawingml/2006/chartDrawing">
    <cdr:from>
      <cdr:x>0.13047</cdr:x>
      <cdr:y>0.1846</cdr:y>
    </cdr:from>
    <cdr:to>
      <cdr:x>0.16641</cdr:x>
      <cdr:y>0.23562</cdr:y>
    </cdr:to>
    <cdr:sp macro="" textlink="">
      <cdr:nvSpPr>
        <cdr:cNvPr id="5" name="TextBox 4"/>
        <cdr:cNvSpPr txBox="1"/>
      </cdr:nvSpPr>
      <cdr:spPr>
        <a:xfrm xmlns:a="http://schemas.openxmlformats.org/drawingml/2006/main">
          <a:off x="1272552" y="1516380"/>
          <a:ext cx="350545" cy="4191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a:t>4.5%</a:t>
          </a:r>
        </a:p>
      </cdr:txBody>
    </cdr:sp>
  </cdr:relSizeAnchor>
  <cdr:relSizeAnchor xmlns:cdr="http://schemas.openxmlformats.org/drawingml/2006/chartDrawing">
    <cdr:from>
      <cdr:x>0.24375</cdr:x>
      <cdr:y>0.44527</cdr:y>
    </cdr:from>
    <cdr:to>
      <cdr:x>0.32031</cdr:x>
      <cdr:y>0.55659</cdr:y>
    </cdr:to>
    <cdr:sp macro="" textlink="">
      <cdr:nvSpPr>
        <cdr:cNvPr id="6" name="TextBox 5"/>
        <cdr:cNvSpPr txBox="1"/>
      </cdr:nvSpPr>
      <cdr:spPr>
        <a:xfrm xmlns:a="http://schemas.openxmlformats.org/drawingml/2006/main">
          <a:off x="2377440" y="3657600"/>
          <a:ext cx="74676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a:t>5.5%</a:t>
          </a:r>
        </a:p>
      </cdr:txBody>
    </cdr:sp>
  </cdr:relSizeAnchor>
  <cdr:relSizeAnchor xmlns:cdr="http://schemas.openxmlformats.org/drawingml/2006/chartDrawing">
    <cdr:from>
      <cdr:x>0.35625</cdr:x>
      <cdr:y>0.73933</cdr:y>
    </cdr:from>
    <cdr:to>
      <cdr:x>0.41484</cdr:x>
      <cdr:y>0.85065</cdr:y>
    </cdr:to>
    <cdr:sp macro="" textlink="">
      <cdr:nvSpPr>
        <cdr:cNvPr id="7" name="TextBox 6"/>
        <cdr:cNvSpPr txBox="1"/>
      </cdr:nvSpPr>
      <cdr:spPr>
        <a:xfrm xmlns:a="http://schemas.openxmlformats.org/drawingml/2006/main">
          <a:off x="3474720" y="6073140"/>
          <a:ext cx="5715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a:t>2%</a:t>
          </a:r>
        </a:p>
      </cdr:txBody>
    </cdr:sp>
  </cdr:relSizeAnchor>
  <cdr:relSizeAnchor xmlns:cdr="http://schemas.openxmlformats.org/drawingml/2006/chartDrawing">
    <cdr:from>
      <cdr:x>0.46484</cdr:x>
      <cdr:y>0.83024</cdr:y>
    </cdr:from>
    <cdr:to>
      <cdr:x>0.57969</cdr:x>
      <cdr:y>0.97032</cdr:y>
    </cdr:to>
    <cdr:sp macro="" textlink="">
      <cdr:nvSpPr>
        <cdr:cNvPr id="8" name="TextBox 7"/>
        <cdr:cNvSpPr txBox="1"/>
      </cdr:nvSpPr>
      <cdr:spPr>
        <a:xfrm xmlns:a="http://schemas.openxmlformats.org/drawingml/2006/main">
          <a:off x="4533900" y="6819900"/>
          <a:ext cx="1120140" cy="115062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a:p>
      </cdr:txBody>
    </cdr:sp>
  </cdr:relSizeAnchor>
  <cdr:relSizeAnchor xmlns:cdr="http://schemas.openxmlformats.org/drawingml/2006/chartDrawing">
    <cdr:from>
      <cdr:x>0.46563</cdr:x>
      <cdr:y>0.77365</cdr:y>
    </cdr:from>
    <cdr:to>
      <cdr:x>0.57656</cdr:x>
      <cdr:y>0.95826</cdr:y>
    </cdr:to>
    <cdr:sp macro="" textlink="">
      <cdr:nvSpPr>
        <cdr:cNvPr id="9" name="TextBox 8"/>
        <cdr:cNvSpPr txBox="1"/>
      </cdr:nvSpPr>
      <cdr:spPr>
        <a:xfrm xmlns:a="http://schemas.openxmlformats.org/drawingml/2006/main">
          <a:off x="4541569" y="6355080"/>
          <a:ext cx="1081967" cy="151641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a:t>4.5%</a:t>
          </a:r>
        </a:p>
      </cdr:txBody>
    </cdr:sp>
  </cdr:relSizeAnchor>
  <cdr:relSizeAnchor xmlns:cdr="http://schemas.openxmlformats.org/drawingml/2006/chartDrawing">
    <cdr:from>
      <cdr:x>0.57361</cdr:x>
      <cdr:y>0.81047</cdr:y>
    </cdr:from>
    <cdr:to>
      <cdr:x>0.65695</cdr:x>
      <cdr:y>0.96553</cdr:y>
    </cdr:to>
    <cdr:sp macro="" textlink="">
      <cdr:nvSpPr>
        <cdr:cNvPr id="10" name="TextBox 9"/>
        <cdr:cNvSpPr txBox="1"/>
      </cdr:nvSpPr>
      <cdr:spPr>
        <a:xfrm xmlns:a="http://schemas.openxmlformats.org/drawingml/2006/main">
          <a:off x="7162799" y="6286193"/>
          <a:ext cx="1040689" cy="120267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a:t>3%</a:t>
          </a:r>
        </a:p>
      </cdr:txBody>
    </cdr:sp>
  </cdr:relSizeAnchor>
  <cdr:relSizeAnchor xmlns:cdr="http://schemas.openxmlformats.org/drawingml/2006/chartDrawing">
    <cdr:from>
      <cdr:x>0.67735</cdr:x>
      <cdr:y>0.81047</cdr:y>
    </cdr:from>
    <cdr:to>
      <cdr:x>0.76902</cdr:x>
      <cdr:y>0.95446</cdr:y>
    </cdr:to>
    <cdr:sp macro="" textlink="">
      <cdr:nvSpPr>
        <cdr:cNvPr id="11" name="TextBox 10"/>
        <cdr:cNvSpPr txBox="1"/>
      </cdr:nvSpPr>
      <cdr:spPr>
        <a:xfrm xmlns:a="http://schemas.openxmlformats.org/drawingml/2006/main">
          <a:off x="8458199" y="6286193"/>
          <a:ext cx="1144708" cy="111681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a:t>0%</a:t>
          </a:r>
        </a:p>
      </cdr:txBody>
    </cdr:sp>
  </cdr:relSizeAnchor>
  <cdr:relSizeAnchor xmlns:cdr="http://schemas.openxmlformats.org/drawingml/2006/chartDrawing">
    <cdr:from>
      <cdr:x>0.78719</cdr:x>
      <cdr:y>0.8203</cdr:y>
    </cdr:from>
    <cdr:to>
      <cdr:x>0.86636</cdr:x>
      <cdr:y>0.95321</cdr:y>
    </cdr:to>
    <cdr:sp macro="" textlink="">
      <cdr:nvSpPr>
        <cdr:cNvPr id="12" name="TextBox 11"/>
        <cdr:cNvSpPr txBox="1"/>
      </cdr:nvSpPr>
      <cdr:spPr>
        <a:xfrm xmlns:a="http://schemas.openxmlformats.org/drawingml/2006/main">
          <a:off x="9829799" y="6362393"/>
          <a:ext cx="988618" cy="103087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a:t>0%</a:t>
          </a:r>
        </a:p>
      </cdr:txBody>
    </cdr:sp>
  </cdr:relSizeAnchor>
  <cdr:relSizeAnchor xmlns:cdr="http://schemas.openxmlformats.org/drawingml/2006/chartDrawing">
    <cdr:from>
      <cdr:x>0.89016</cdr:x>
      <cdr:y>0.8203</cdr:y>
    </cdr:from>
    <cdr:to>
      <cdr:x>0.96516</cdr:x>
      <cdr:y>0.95321</cdr:y>
    </cdr:to>
    <cdr:sp macro="" textlink="">
      <cdr:nvSpPr>
        <cdr:cNvPr id="13" name="TextBox 12"/>
        <cdr:cNvSpPr txBox="1"/>
      </cdr:nvSpPr>
      <cdr:spPr>
        <a:xfrm xmlns:a="http://schemas.openxmlformats.org/drawingml/2006/main">
          <a:off x="11115674" y="6362393"/>
          <a:ext cx="936546" cy="103087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a:t>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27896CBF-ECAF-4BE0-97FE-323D6E7B73DF}" type="datetimeFigureOut">
              <a:rPr lang="en-US" smtClean="0"/>
              <a:t>5/6/2013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FF52AFE9-DB37-4340-A331-2C95B4BEC611}" type="slidenum">
              <a:rPr lang="en-US" smtClean="0"/>
              <a:t>‹#›</a:t>
            </a:fld>
            <a:endParaRPr lang="en-US"/>
          </a:p>
        </p:txBody>
      </p:sp>
    </p:spTree>
    <p:extLst>
      <p:ext uri="{BB962C8B-B14F-4D97-AF65-F5344CB8AC3E}">
        <p14:creationId xmlns:p14="http://schemas.microsoft.com/office/powerpoint/2010/main" val="2679057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39CCEA0-825E-4C9E-9301-C3D0ECC5E5E3}" type="slidenum">
              <a:rPr lang="fr-FR" smtClean="0"/>
              <a:pPr fontAlgn="base">
                <a:spcBef>
                  <a:spcPct val="0"/>
                </a:spcBef>
                <a:spcAft>
                  <a:spcPct val="0"/>
                </a:spcAft>
                <a:defRPr/>
              </a:pPr>
              <a:t>39</a:t>
            </a:fld>
            <a:endParaRPr 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dirty="0"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6D5B74-20D6-4306-B8E7-DBDE727EDB09}" type="slidenum">
              <a:rPr lang="fr-FR" smtClean="0"/>
              <a:pPr fontAlgn="base">
                <a:spcBef>
                  <a:spcPct val="0"/>
                </a:spcBef>
                <a:spcAft>
                  <a:spcPct val="0"/>
                </a:spcAft>
                <a:defRPr/>
              </a:pPr>
              <a:t>44</a:t>
            </a:fld>
            <a:endParaRPr 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
        <p:nvSpPr>
          <p:cNvPr id="32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ED4FCB-4BA1-4AC3-92C6-CD5F30F5469F}" type="slidenum">
              <a:rPr lang="fr-FR" smtClean="0"/>
              <a:pPr fontAlgn="base">
                <a:spcBef>
                  <a:spcPct val="0"/>
                </a:spcBef>
                <a:spcAft>
                  <a:spcPct val="0"/>
                </a:spcAft>
                <a:defRPr/>
              </a:pPr>
              <a:t>45</a:t>
            </a:fld>
            <a:endParaRPr lang="fr-F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1445305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7340375"/>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45800" y="876300"/>
            <a:ext cx="1333500" cy="7391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45300" y="876300"/>
            <a:ext cx="3848100" cy="7391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2381176"/>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41892747"/>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9660170"/>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2472443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41500" y="2540000"/>
            <a:ext cx="45847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540000"/>
            <a:ext cx="45847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7951294"/>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919685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39224627"/>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194689"/>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27520766"/>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568084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75675" y="6248400"/>
            <a:ext cx="2587625" cy="2489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6248400"/>
            <a:ext cx="7610475" cy="248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2754716"/>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8810564"/>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75675" y="876300"/>
            <a:ext cx="2587625" cy="737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876300"/>
            <a:ext cx="7610475" cy="737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0807468"/>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5464836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7221204"/>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12452215"/>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2375631"/>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2573377"/>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472878681"/>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37936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111210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1332007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sym typeface="Helvetica Neue Light"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85171915"/>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5284268"/>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3789434"/>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70140193"/>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8433961"/>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082689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381995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154000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30367818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64871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197815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47783129"/>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sym typeface="Helvetica Neue Light"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84696138"/>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8534926"/>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9310965"/>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28319790"/>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5794234"/>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33975165"/>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41500" y="2540000"/>
            <a:ext cx="3162300" cy="5727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540000"/>
            <a:ext cx="3162300" cy="5727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4251297"/>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1253639"/>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3668134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26620803"/>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33332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7956524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51995751"/>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5844684"/>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2075" y="876300"/>
            <a:ext cx="1876425" cy="7391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876300"/>
            <a:ext cx="5476875" cy="7391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351164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25930569"/>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405943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67753058"/>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741487"/>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78473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86300" y="1838325"/>
            <a:ext cx="3162300" cy="7116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001000" y="1838325"/>
            <a:ext cx="3162300" cy="7116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1276571"/>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34996979"/>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02583"/>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74420056"/>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sym typeface="Helvetica Neue Light"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8439071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3678796"/>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7710204"/>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6889707"/>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09526884"/>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86863804"/>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41500" y="3810000"/>
            <a:ext cx="4584700" cy="279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3810000"/>
            <a:ext cx="4584700" cy="279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386564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569132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6852345"/>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35703931"/>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1931564"/>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60921291"/>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6584501"/>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4090875"/>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75675" y="3810000"/>
            <a:ext cx="2587625" cy="444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3810000"/>
            <a:ext cx="7610475" cy="444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6127276"/>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92564735"/>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7982270"/>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8577176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0647478"/>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41500" y="5473700"/>
            <a:ext cx="4584700" cy="279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473700"/>
            <a:ext cx="4584700" cy="279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8404915"/>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3379991"/>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8199612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64276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69100831"/>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9687934"/>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2301917"/>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75675" y="3810000"/>
            <a:ext cx="2587625" cy="445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3810000"/>
            <a:ext cx="7610475" cy="445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2335094"/>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6151060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101962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80978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8293536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41500" y="2540000"/>
            <a:ext cx="2082800" cy="5727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076700" y="2540000"/>
            <a:ext cx="2082800" cy="5727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0082519"/>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1255040"/>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64337985"/>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341167"/>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1047539"/>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01552292"/>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1766196"/>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822825" y="876300"/>
            <a:ext cx="1336675" cy="7391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876300"/>
            <a:ext cx="3857625" cy="7391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0854602"/>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2578855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18487356"/>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4021440"/>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4893327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9054015"/>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5650981"/>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46327335"/>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307899"/>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81575739"/>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sym typeface="Helvetica Neue Light"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56648251"/>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4860784"/>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876300"/>
            <a:ext cx="2925762" cy="7835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876300"/>
            <a:ext cx="8624888" cy="78359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496211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573894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99105966"/>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68145037"/>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7492016"/>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48600234"/>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41500" y="2540000"/>
            <a:ext cx="4584700" cy="290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540000"/>
            <a:ext cx="4584700" cy="290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4120843"/>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3654945"/>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36586268"/>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099275"/>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9226954"/>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19230069"/>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527565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1920804"/>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75675" y="876300"/>
            <a:ext cx="2587625" cy="4572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876300"/>
            <a:ext cx="7610475" cy="457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1604891"/>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3595769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8882890"/>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70362902"/>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41500" y="5702300"/>
            <a:ext cx="4584700" cy="256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702300"/>
            <a:ext cx="4584700" cy="256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1718031"/>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377646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6372902"/>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513193"/>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8140380"/>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3515621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06050" y="876300"/>
            <a:ext cx="1873250" cy="80787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86300" y="876300"/>
            <a:ext cx="5467350" cy="80787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690514"/>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7850944"/>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75675" y="4038600"/>
            <a:ext cx="2587625" cy="422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4038600"/>
            <a:ext cx="7610475" cy="422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0698369"/>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8079093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5399286"/>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06921696"/>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41500" y="2540000"/>
            <a:ext cx="2082800" cy="5727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076700" y="2540000"/>
            <a:ext cx="2082800" cy="5727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7539172"/>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520060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02228464"/>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7286424"/>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0079814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60329373"/>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45384736"/>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3129630"/>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822825" y="876300"/>
            <a:ext cx="1336675" cy="7391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876300"/>
            <a:ext cx="3857625" cy="7391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3865508"/>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98085611"/>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5331323"/>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51725500"/>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841500" y="863600"/>
            <a:ext cx="4584700" cy="739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863600"/>
            <a:ext cx="4584700" cy="739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5109994"/>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2317872"/>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469114447"/>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630463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3563905"/>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73439367"/>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67471563"/>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2866041"/>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8644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7864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378396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80951069"/>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348912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24510910"/>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863600"/>
            <a:ext cx="5099050" cy="739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64250" y="863600"/>
            <a:ext cx="5099050" cy="739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551579"/>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5839404"/>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69546813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39869424"/>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514740"/>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24420911"/>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96488417"/>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8836060"/>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8644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7864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2829942"/>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30512291"/>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4879023"/>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11297336"/>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86300" y="2540000"/>
            <a:ext cx="3162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001000" y="2540000"/>
            <a:ext cx="3162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5792376"/>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159736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8153400"/>
            <a:ext cx="4165600" cy="58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0800" y="8153400"/>
            <a:ext cx="4165600" cy="58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1505762"/>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1238728"/>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4550516"/>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2294697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70331658"/>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9906418"/>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06050" y="876300"/>
            <a:ext cx="1873250" cy="737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86300" y="876300"/>
            <a:ext cx="5467350" cy="737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5105552"/>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76027032"/>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3288681"/>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89115043"/>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45300" y="2540000"/>
            <a:ext cx="2082800" cy="5727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080500" y="2540000"/>
            <a:ext cx="2082800" cy="5727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613162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7285774"/>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027254"/>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0809314"/>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083580"/>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59722796"/>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59816160"/>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3657909"/>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45800" y="876300"/>
            <a:ext cx="1333500" cy="7391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45300" y="876300"/>
            <a:ext cx="3848100" cy="7391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875987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70363690"/>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4418785"/>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7392635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3749404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41500" y="2540000"/>
            <a:ext cx="45847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540000"/>
            <a:ext cx="45847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4352632"/>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3092400"/>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87596062"/>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4100326"/>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04734754"/>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0969076"/>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6613537"/>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75675" y="876300"/>
            <a:ext cx="2587625" cy="4711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876300"/>
            <a:ext cx="7610475" cy="4711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510086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6676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26143154"/>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9488282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2571799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683674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75675" y="6248400"/>
            <a:ext cx="2587625" cy="2489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6248400"/>
            <a:ext cx="7610475" cy="248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867658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p>
            <a:r>
              <a:rPr lang="en-US" smtClean="0"/>
              <a:t>Click to edit Master title style</a:t>
            </a:r>
            <a:endParaRPr lang="fr-FR"/>
          </a:p>
        </p:txBody>
      </p:sp>
      <p:sp>
        <p:nvSpPr>
          <p:cNvPr id="3" name="Text Placeholder 2"/>
          <p:cNvSpPr>
            <a:spLocks noGrp="1"/>
          </p:cNvSpPr>
          <p:nvPr>
            <p:ph type="body" sz="half" idx="1"/>
          </p:nvPr>
        </p:nvSpPr>
        <p:spPr>
          <a:xfrm>
            <a:off x="650240" y="2275841"/>
            <a:ext cx="5743787" cy="643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hart Placeholder 3"/>
          <p:cNvSpPr>
            <a:spLocks noGrp="1"/>
          </p:cNvSpPr>
          <p:nvPr>
            <p:ph type="chart" sz="half" idx="2"/>
          </p:nvPr>
        </p:nvSpPr>
        <p:spPr>
          <a:xfrm>
            <a:off x="6610773" y="2275841"/>
            <a:ext cx="5743787" cy="6436925"/>
          </a:xfrm>
        </p:spPr>
        <p:txBody>
          <a:bodyPr rtlCol="0">
            <a:normAutofit/>
          </a:bodyPr>
          <a:lstStyle/>
          <a:p>
            <a:pPr lvl="0"/>
            <a:endParaRPr lang="fr-FR" noProof="0"/>
          </a:p>
        </p:txBody>
      </p:sp>
      <p:sp>
        <p:nvSpPr>
          <p:cNvPr id="5" name="Date Placeholder 4"/>
          <p:cNvSpPr>
            <a:spLocks noGrp="1"/>
          </p:cNvSpPr>
          <p:nvPr>
            <p:ph type="dt" sz="half" idx="10"/>
          </p:nvPr>
        </p:nvSpPr>
        <p:spPr>
          <a:xfrm>
            <a:off x="650240" y="8882098"/>
            <a:ext cx="3034453" cy="677333"/>
          </a:xfrm>
          <a:prstGeom prst="rect">
            <a:avLst/>
          </a:prstGeom>
        </p:spPr>
        <p:txBody>
          <a:bodyPr lIns="130046" tIns="65023" rIns="130046" bIns="65023"/>
          <a:lstStyle>
            <a:lvl1pPr>
              <a:defRPr/>
            </a:lvl1pPr>
          </a:lstStyle>
          <a:p>
            <a:pPr>
              <a:defRPr/>
            </a:pPr>
            <a:fld id="{F05E65DC-EF3E-44C4-AF97-11863EC59910}" type="datetime1">
              <a:rPr lang="en-US" smtClean="0"/>
              <a:t>5/6/2013</a:t>
            </a:fld>
            <a:endParaRPr lang="en-US"/>
          </a:p>
        </p:txBody>
      </p:sp>
      <p:sp>
        <p:nvSpPr>
          <p:cNvPr id="6" name="Footer Placeholder 5"/>
          <p:cNvSpPr>
            <a:spLocks noGrp="1"/>
          </p:cNvSpPr>
          <p:nvPr>
            <p:ph type="ftr" sz="quarter" idx="11"/>
          </p:nvPr>
        </p:nvSpPr>
        <p:spPr>
          <a:xfrm>
            <a:off x="4443307" y="8882098"/>
            <a:ext cx="4118187" cy="677333"/>
          </a:xfrm>
          <a:prstGeom prst="rect">
            <a:avLst/>
          </a:prstGeom>
        </p:spPr>
        <p:txBody>
          <a:bodyPr lIns="130046" tIns="65023" rIns="130046" bIns="65023"/>
          <a:lstStyle>
            <a:lvl1pPr>
              <a:defRPr/>
            </a:lvl1pPr>
          </a:lstStyle>
          <a:p>
            <a:pPr>
              <a:defRPr/>
            </a:pPr>
            <a:endParaRPr lang="en-US"/>
          </a:p>
        </p:txBody>
      </p:sp>
      <p:sp>
        <p:nvSpPr>
          <p:cNvPr id="7" name="Slide Number Placeholder 6"/>
          <p:cNvSpPr>
            <a:spLocks noGrp="1"/>
          </p:cNvSpPr>
          <p:nvPr>
            <p:ph type="sldNum" sz="quarter" idx="12"/>
          </p:nvPr>
        </p:nvSpPr>
        <p:spPr>
          <a:xfrm>
            <a:off x="9320107" y="8882098"/>
            <a:ext cx="3034453" cy="677333"/>
          </a:xfrm>
          <a:prstGeom prst="rect">
            <a:avLst/>
          </a:prstGeom>
        </p:spPr>
        <p:txBody>
          <a:bodyPr lIns="130046" tIns="65023" rIns="130046" bIns="65023"/>
          <a:lstStyle>
            <a:lvl1pPr>
              <a:defRPr/>
            </a:lvl1pPr>
          </a:lstStyle>
          <a:p>
            <a:pPr>
              <a:defRPr/>
            </a:pPr>
            <a:fld id="{8B3E03C8-A4FB-42B0-9BDB-A624A199B27A}" type="slidenum">
              <a:rPr lang="en-US"/>
              <a:pPr>
                <a:defRPr/>
              </a:pPr>
              <a:t>‹#›</a:t>
            </a:fld>
            <a:endParaRPr lang="en-US"/>
          </a:p>
        </p:txBody>
      </p:sp>
    </p:spTree>
    <p:extLst>
      <p:ext uri="{BB962C8B-B14F-4D97-AF65-F5344CB8AC3E}">
        <p14:creationId xmlns:p14="http://schemas.microsoft.com/office/powerpoint/2010/main" val="1112153684"/>
      </p:ext>
    </p:extLst>
  </p:cSld>
  <p:clrMapOvr>
    <a:masterClrMapping/>
  </p:clrMapOvr>
  <p:transition>
    <p:split orient="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1138785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71735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5339973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41500" y="889000"/>
            <a:ext cx="45847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889000"/>
            <a:ext cx="45847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923933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24905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8153400"/>
            <a:ext cx="4165600" cy="58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0800" y="8153400"/>
            <a:ext cx="4165600" cy="58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2827650"/>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4051368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64082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882360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493227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231742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75675" y="889000"/>
            <a:ext cx="2587625" cy="736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889000"/>
            <a:ext cx="7610475" cy="736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028237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9692622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5273406"/>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218896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41500" y="889000"/>
            <a:ext cx="45847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889000"/>
            <a:ext cx="45847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250270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5722124"/>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128801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7812557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00812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2199176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5922041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203344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75675" y="889000"/>
            <a:ext cx="2587625" cy="736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889000"/>
            <a:ext cx="7610475" cy="736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628327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9885910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581530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6393157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56295743"/>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45300" y="2540000"/>
            <a:ext cx="2082800" cy="5727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080500" y="2540000"/>
            <a:ext cx="2082800" cy="5727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459113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736974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7094581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48705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49919556"/>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4990783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11815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45800" y="876300"/>
            <a:ext cx="1333500" cy="7391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45300" y="876300"/>
            <a:ext cx="3848100" cy="7391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859545"/>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63742909"/>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413502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699395"/>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5319699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8800" y="2540000"/>
            <a:ext cx="2082800" cy="5727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064000" y="2540000"/>
            <a:ext cx="2082800" cy="5727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6333365"/>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569990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852424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299131"/>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6283078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1407645"/>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364180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813300" y="876300"/>
            <a:ext cx="1333500" cy="7391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876300"/>
            <a:ext cx="3848100" cy="7391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201599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0051127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07451709"/>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023924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19171004"/>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41500" y="4724400"/>
            <a:ext cx="4584700" cy="58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4724400"/>
            <a:ext cx="4584700" cy="58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5300187"/>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5836556"/>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4202543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519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58139999"/>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59865998"/>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2987937"/>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2850" y="2819400"/>
            <a:ext cx="2330450" cy="2489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41500" y="2819400"/>
            <a:ext cx="6838950" cy="248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548919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04802662"/>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90981054"/>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499758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3381201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45300" y="2540000"/>
            <a:ext cx="2082800" cy="5727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080500" y="2540000"/>
            <a:ext cx="2082800" cy="5727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208757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0653419"/>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8281983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179555"/>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45769219"/>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116373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253061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1.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1.pn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1.pn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1.pn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1.pn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1.pn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image" Target="../media/image2.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image" Target="../media/image1.png"/><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image" Target="../media/image2.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image" Target="../media/image1.png"/><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image" Target="../media/image3.png"/><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5" Type="http://schemas.openxmlformats.org/officeDocument/2006/relationships/image" Target="../media/image2.png"/><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image" Target="../media/image1.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image" Target="../media/image1.png"/><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1.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image" Target="../media/image2.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image" Target="../media/image1.png"/><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2.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image" Target="../media/image2.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image" Target="../media/image1.png"/><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3.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image" Target="../media/image2.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image" Target="../media/image1.png"/><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4.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image" Target="../media/image2.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1.png"/><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5.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 Id="rId14" Type="http://schemas.openxmlformats.org/officeDocument/2006/relationships/image" Target="../media/image2.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6.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812800" y="6248400"/>
            <a:ext cx="10350500" cy="208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p>
            <a:pPr lvl="0"/>
            <a:r>
              <a:rPr lang="en-US" smtClean="0">
                <a:sym typeface="Georgia" pitchFamily="18" charset="0"/>
              </a:rPr>
              <a:t>Click to edit Master title style</a:t>
            </a:r>
          </a:p>
        </p:txBody>
      </p:sp>
      <p:sp>
        <p:nvSpPr>
          <p:cNvPr id="1027" name="Rectangle 2"/>
          <p:cNvSpPr>
            <a:spLocks noGrp="1" noChangeArrowheads="1"/>
          </p:cNvSpPr>
          <p:nvPr>
            <p:ph type="body" idx="1"/>
          </p:nvPr>
        </p:nvSpPr>
        <p:spPr bwMode="auto">
          <a:xfrm>
            <a:off x="812800" y="8153400"/>
            <a:ext cx="8483600"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txStyles>
    <p:titleStyle>
      <a:lvl1pPr algn="l" rtl="0" eaLnBrk="0" fontAlgn="base" hangingPunct="0">
        <a:lnSpc>
          <a:spcPct val="90000"/>
        </a:lnSpc>
        <a:spcBef>
          <a:spcPct val="0"/>
        </a:spcBef>
        <a:spcAft>
          <a:spcPct val="0"/>
        </a:spcAft>
        <a:defRPr sz="11000">
          <a:solidFill>
            <a:srgbClr val="819820"/>
          </a:solidFill>
          <a:latin typeface="+mj-lt"/>
          <a:ea typeface="+mj-ea"/>
          <a:cs typeface="+mj-cs"/>
          <a:sym typeface="Georgia" pitchFamily="18" charset="0"/>
        </a:defRPr>
      </a:lvl1pPr>
      <a:lvl2pPr algn="l" rtl="0" eaLnBrk="0" fontAlgn="base" hangingPunct="0">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pitchFamily="18" charset="0"/>
        </a:defRPr>
      </a:lvl2pPr>
      <a:lvl3pPr algn="l" rtl="0" eaLnBrk="0" fontAlgn="base" hangingPunct="0">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pitchFamily="18" charset="0"/>
        </a:defRPr>
      </a:lvl3pPr>
      <a:lvl4pPr algn="l" rtl="0" eaLnBrk="0" fontAlgn="base" hangingPunct="0">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pitchFamily="18" charset="0"/>
        </a:defRPr>
      </a:lvl4pPr>
      <a:lvl5pPr algn="l" rtl="0" eaLnBrk="0" fontAlgn="base" hangingPunct="0">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pitchFamily="18" charset="0"/>
        </a:defRPr>
      </a:lvl5pPr>
      <a:lvl6pPr marL="457200" algn="l" rtl="0" fontAlgn="base">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charset="0"/>
        </a:defRPr>
      </a:lvl6pPr>
      <a:lvl7pPr marL="914400" algn="l" rtl="0" fontAlgn="base">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charset="0"/>
        </a:defRPr>
      </a:lvl7pPr>
      <a:lvl8pPr marL="1371600" algn="l" rtl="0" fontAlgn="base">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charset="0"/>
        </a:defRPr>
      </a:lvl8pPr>
      <a:lvl9pPr marL="1828800" algn="l" rtl="0" fontAlgn="base">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charset="0"/>
        </a:defRPr>
      </a:lvl9pPr>
    </p:titleStyle>
    <p:bodyStyle>
      <a:lvl1pPr marL="342900" indent="-342900" algn="l"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1pPr>
      <a:lvl2pPr marL="457200" algn="l"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2pPr>
      <a:lvl3pPr marL="914400" algn="l"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3pPr>
      <a:lvl4pPr marL="1371600" algn="l"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4pPr>
      <a:lvl5pPr marL="1828800" algn="l"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5pPr>
      <a:lvl6pPr marL="2286000" algn="l" rtl="0" fontAlgn="base">
        <a:lnSpc>
          <a:spcPct val="120000"/>
        </a:lnSpc>
        <a:spcBef>
          <a:spcPts val="3000"/>
        </a:spcBef>
        <a:spcAft>
          <a:spcPct val="0"/>
        </a:spcAft>
        <a:defRPr sz="2600">
          <a:solidFill>
            <a:schemeClr val="tx1"/>
          </a:solidFill>
          <a:latin typeface="+mn-lt"/>
          <a:ea typeface="+mn-ea"/>
          <a:cs typeface="+mn-cs"/>
          <a:sym typeface="Helvetica Neue Light" charset="0"/>
        </a:defRPr>
      </a:lvl6pPr>
      <a:lvl7pPr marL="2743200" algn="l" rtl="0" fontAlgn="base">
        <a:lnSpc>
          <a:spcPct val="120000"/>
        </a:lnSpc>
        <a:spcBef>
          <a:spcPts val="3000"/>
        </a:spcBef>
        <a:spcAft>
          <a:spcPct val="0"/>
        </a:spcAft>
        <a:defRPr sz="2600">
          <a:solidFill>
            <a:schemeClr val="tx1"/>
          </a:solidFill>
          <a:latin typeface="+mn-lt"/>
          <a:ea typeface="+mn-ea"/>
          <a:cs typeface="+mn-cs"/>
          <a:sym typeface="Helvetica Neue Light" charset="0"/>
        </a:defRPr>
      </a:lvl7pPr>
      <a:lvl8pPr marL="3200400" algn="l" rtl="0" fontAlgn="base">
        <a:lnSpc>
          <a:spcPct val="120000"/>
        </a:lnSpc>
        <a:spcBef>
          <a:spcPts val="3000"/>
        </a:spcBef>
        <a:spcAft>
          <a:spcPct val="0"/>
        </a:spcAft>
        <a:defRPr sz="2600">
          <a:solidFill>
            <a:schemeClr val="tx1"/>
          </a:solidFill>
          <a:latin typeface="+mn-lt"/>
          <a:ea typeface="+mn-ea"/>
          <a:cs typeface="+mn-cs"/>
          <a:sym typeface="Helvetica Neue Light" charset="0"/>
        </a:defRPr>
      </a:lvl8pPr>
      <a:lvl9pPr marL="3657600" algn="l" rtl="0" fontAlgn="base">
        <a:lnSpc>
          <a:spcPct val="120000"/>
        </a:lnSpc>
        <a:spcBef>
          <a:spcPts val="3000"/>
        </a:spcBef>
        <a:spcAft>
          <a:spcPct val="0"/>
        </a:spcAft>
        <a:defRPr sz="2600">
          <a:solidFill>
            <a:schemeClr val="tx1"/>
          </a:solidFill>
          <a:latin typeface="+mn-lt"/>
          <a:ea typeface="+mn-ea"/>
          <a:cs typeface="+mn-cs"/>
          <a:sym typeface="Helvetica Neue Light"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
          <p:cNvSpPr>
            <a:spLocks noGrp="1" noChangeArrowheads="1"/>
          </p:cNvSpPr>
          <p:nvPr>
            <p:ph type="body" idx="1"/>
          </p:nvPr>
        </p:nvSpPr>
        <p:spPr bwMode="auto">
          <a:xfrm>
            <a:off x="1841500" y="2540000"/>
            <a:ext cx="9321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
        <p:nvSpPr>
          <p:cNvPr id="10243" name="Rectangle 2"/>
          <p:cNvSpPr>
            <a:spLocks noGrp="1" noChangeArrowheads="1"/>
          </p:cNvSpPr>
          <p:nvPr>
            <p:ph type="title"/>
          </p:nvPr>
        </p:nvSpPr>
        <p:spPr bwMode="auto">
          <a:xfrm>
            <a:off x="812800" y="876300"/>
            <a:ext cx="103505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lvl="0"/>
            <a:r>
              <a:rPr lang="en-US" smtClean="0">
                <a:sym typeface="Georgia" pitchFamily="18" charset="0"/>
              </a:rPr>
              <a:t>Click to edit Master title style</a:t>
            </a:r>
          </a:p>
        </p:txBody>
      </p:sp>
      <p:pic>
        <p:nvPicPr>
          <p:cNvPr id="10244"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245"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txStyles>
    <p:titleStyle>
      <a:lvl1pPr algn="l" rtl="0" eaLnBrk="0" fontAlgn="base" hangingPunct="0">
        <a:lnSpc>
          <a:spcPct val="90000"/>
        </a:lnSpc>
        <a:spcBef>
          <a:spcPct val="0"/>
        </a:spcBef>
        <a:spcAft>
          <a:spcPct val="0"/>
        </a:spcAft>
        <a:defRPr sz="9200">
          <a:solidFill>
            <a:srgbClr val="819820"/>
          </a:solidFill>
          <a:latin typeface="+mj-lt"/>
          <a:ea typeface="+mj-ea"/>
          <a:cs typeface="+mj-cs"/>
          <a:sym typeface="Georgia" pitchFamily="18" charset="0"/>
        </a:defRPr>
      </a:lvl1pPr>
      <a:lvl2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2pPr>
      <a:lvl3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3pPr>
      <a:lvl4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4pPr>
      <a:lvl5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5pPr>
      <a:lvl6pPr marL="4572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6pPr>
      <a:lvl7pPr marL="9144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7pPr>
      <a:lvl8pPr marL="13716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8pPr>
      <a:lvl9pPr marL="18288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9pPr>
    </p:titleStyle>
    <p:bodyStyle>
      <a:lvl1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1pPr>
      <a:lvl2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2pPr>
      <a:lvl3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3pPr>
      <a:lvl4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4pPr>
      <a:lvl5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5pPr>
      <a:lvl6pPr marL="10287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6pPr>
      <a:lvl7pPr marL="14859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7pPr>
      <a:lvl8pPr marL="19431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8pPr>
      <a:lvl9pPr marL="24003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AutoShape 1"/>
          <p:cNvSpPr>
            <a:spLocks/>
          </p:cNvSpPr>
          <p:nvPr/>
        </p:nvSpPr>
        <p:spPr bwMode="auto">
          <a:xfrm>
            <a:off x="3314700" y="1624013"/>
            <a:ext cx="127000" cy="241300"/>
          </a:xfrm>
          <a:custGeom>
            <a:avLst/>
            <a:gdLst>
              <a:gd name="T0" fmla="*/ 25813902 w 21600"/>
              <a:gd name="T1" fmla="*/ 168204678 h 21600"/>
              <a:gd name="T2" fmla="*/ 0 w 21600"/>
              <a:gd name="T3" fmla="*/ 0 h 21600"/>
              <a:gd name="T4" fmla="*/ 0 w 21600"/>
              <a:gd name="T5" fmla="*/ 336409356 h 21600"/>
              <a:gd name="T6" fmla="*/ 25813902 w 21600"/>
              <a:gd name="T7" fmla="*/ 168204678 h 21600"/>
              <a:gd name="T8" fmla="*/ 25813902 w 21600"/>
              <a:gd name="T9" fmla="*/ 168204678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0"/>
                </a:moveTo>
                <a:lnTo>
                  <a:pt x="0" y="0"/>
                </a:lnTo>
                <a:lnTo>
                  <a:pt x="0" y="21600"/>
                </a:lnTo>
                <a:lnTo>
                  <a:pt x="21600" y="10800"/>
                </a:lnTo>
                <a:close/>
                <a:moveTo>
                  <a:pt x="21600" y="10800"/>
                </a:moveTo>
              </a:path>
            </a:pathLst>
          </a:custGeom>
          <a:solidFill>
            <a:schemeClr val="accent1"/>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11267" name="AutoShape 2"/>
          <p:cNvSpPr>
            <a:spLocks/>
          </p:cNvSpPr>
          <p:nvPr/>
        </p:nvSpPr>
        <p:spPr bwMode="auto">
          <a:xfrm>
            <a:off x="3314700" y="7770813"/>
            <a:ext cx="127000" cy="241300"/>
          </a:xfrm>
          <a:custGeom>
            <a:avLst/>
            <a:gdLst>
              <a:gd name="T0" fmla="*/ 25813902 w 21600"/>
              <a:gd name="T1" fmla="*/ 168204678 h 21600"/>
              <a:gd name="T2" fmla="*/ 0 w 21600"/>
              <a:gd name="T3" fmla="*/ 0 h 21600"/>
              <a:gd name="T4" fmla="*/ 0 w 21600"/>
              <a:gd name="T5" fmla="*/ 336409356 h 21600"/>
              <a:gd name="T6" fmla="*/ 25813902 w 21600"/>
              <a:gd name="T7" fmla="*/ 168204678 h 21600"/>
              <a:gd name="T8" fmla="*/ 25813902 w 21600"/>
              <a:gd name="T9" fmla="*/ 168204678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0"/>
                </a:moveTo>
                <a:lnTo>
                  <a:pt x="0" y="0"/>
                </a:lnTo>
                <a:lnTo>
                  <a:pt x="0" y="21600"/>
                </a:lnTo>
                <a:lnTo>
                  <a:pt x="21600" y="10800"/>
                </a:lnTo>
                <a:close/>
                <a:moveTo>
                  <a:pt x="21600" y="10800"/>
                </a:moveTo>
              </a:path>
            </a:pathLst>
          </a:custGeom>
          <a:solidFill>
            <a:schemeClr val="accent1"/>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11268" name="AutoShape 3"/>
          <p:cNvSpPr>
            <a:spLocks/>
          </p:cNvSpPr>
          <p:nvPr/>
        </p:nvSpPr>
        <p:spPr bwMode="auto">
          <a:xfrm>
            <a:off x="9817100" y="7085013"/>
            <a:ext cx="127000" cy="241300"/>
          </a:xfrm>
          <a:custGeom>
            <a:avLst/>
            <a:gdLst>
              <a:gd name="T0" fmla="*/ 25813902 w 21600"/>
              <a:gd name="T1" fmla="*/ 168204678 h 21600"/>
              <a:gd name="T2" fmla="*/ 0 w 21600"/>
              <a:gd name="T3" fmla="*/ 0 h 21600"/>
              <a:gd name="T4" fmla="*/ 0 w 21600"/>
              <a:gd name="T5" fmla="*/ 336409356 h 21600"/>
              <a:gd name="T6" fmla="*/ 25813902 w 21600"/>
              <a:gd name="T7" fmla="*/ 168204678 h 21600"/>
              <a:gd name="T8" fmla="*/ 25813902 w 21600"/>
              <a:gd name="T9" fmla="*/ 168204678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0"/>
                </a:moveTo>
                <a:lnTo>
                  <a:pt x="0" y="0"/>
                </a:lnTo>
                <a:lnTo>
                  <a:pt x="0" y="21600"/>
                </a:lnTo>
                <a:lnTo>
                  <a:pt x="21600" y="10800"/>
                </a:lnTo>
                <a:close/>
                <a:moveTo>
                  <a:pt x="21600" y="10800"/>
                </a:moveTo>
              </a:path>
            </a:pathLst>
          </a:custGeom>
          <a:solidFill>
            <a:schemeClr val="accent1"/>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11269" name="AutoShape 4"/>
          <p:cNvSpPr>
            <a:spLocks/>
          </p:cNvSpPr>
          <p:nvPr/>
        </p:nvSpPr>
        <p:spPr bwMode="auto">
          <a:xfrm>
            <a:off x="9563100" y="4151313"/>
            <a:ext cx="127000" cy="241300"/>
          </a:xfrm>
          <a:custGeom>
            <a:avLst/>
            <a:gdLst>
              <a:gd name="T0" fmla="*/ 0 w 21600"/>
              <a:gd name="T1" fmla="*/ 168204678 h 21600"/>
              <a:gd name="T2" fmla="*/ 25813902 w 21600"/>
              <a:gd name="T3" fmla="*/ 0 h 21600"/>
              <a:gd name="T4" fmla="*/ 25813902 w 21600"/>
              <a:gd name="T5" fmla="*/ 336409356 h 21600"/>
              <a:gd name="T6" fmla="*/ 0 w 21600"/>
              <a:gd name="T7" fmla="*/ 168204678 h 21600"/>
              <a:gd name="T8" fmla="*/ 0 w 21600"/>
              <a:gd name="T9" fmla="*/ 168204678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800"/>
                </a:moveTo>
                <a:lnTo>
                  <a:pt x="21600" y="0"/>
                </a:lnTo>
                <a:lnTo>
                  <a:pt x="21600" y="21600"/>
                </a:lnTo>
                <a:lnTo>
                  <a:pt x="0" y="10800"/>
                </a:lnTo>
                <a:close/>
                <a:moveTo>
                  <a:pt x="0" y="10800"/>
                </a:moveTo>
              </a:path>
            </a:pathLst>
          </a:custGeom>
          <a:solidFill>
            <a:schemeClr val="accent1"/>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11270" name="AutoShape 5"/>
          <p:cNvSpPr>
            <a:spLocks/>
          </p:cNvSpPr>
          <p:nvPr/>
        </p:nvSpPr>
        <p:spPr bwMode="auto">
          <a:xfrm>
            <a:off x="3060700" y="4849813"/>
            <a:ext cx="127000" cy="241300"/>
          </a:xfrm>
          <a:custGeom>
            <a:avLst/>
            <a:gdLst>
              <a:gd name="T0" fmla="*/ 0 w 21600"/>
              <a:gd name="T1" fmla="*/ 168204678 h 21600"/>
              <a:gd name="T2" fmla="*/ 25813902 w 21600"/>
              <a:gd name="T3" fmla="*/ 0 h 21600"/>
              <a:gd name="T4" fmla="*/ 25813902 w 21600"/>
              <a:gd name="T5" fmla="*/ 336409356 h 21600"/>
              <a:gd name="T6" fmla="*/ 0 w 21600"/>
              <a:gd name="T7" fmla="*/ 168204678 h 21600"/>
              <a:gd name="T8" fmla="*/ 0 w 21600"/>
              <a:gd name="T9" fmla="*/ 168204678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800"/>
                </a:moveTo>
                <a:lnTo>
                  <a:pt x="21600" y="0"/>
                </a:lnTo>
                <a:lnTo>
                  <a:pt x="21600" y="21600"/>
                </a:lnTo>
                <a:lnTo>
                  <a:pt x="0" y="10800"/>
                </a:lnTo>
                <a:close/>
                <a:moveTo>
                  <a:pt x="0" y="10800"/>
                </a:moveTo>
              </a:path>
            </a:pathLst>
          </a:custGeom>
          <a:solidFill>
            <a:schemeClr val="accent1"/>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11271" name="AutoShape 6"/>
          <p:cNvSpPr>
            <a:spLocks/>
          </p:cNvSpPr>
          <p:nvPr/>
        </p:nvSpPr>
        <p:spPr bwMode="auto">
          <a:xfrm>
            <a:off x="9817100" y="1281113"/>
            <a:ext cx="127000" cy="241300"/>
          </a:xfrm>
          <a:custGeom>
            <a:avLst/>
            <a:gdLst>
              <a:gd name="T0" fmla="*/ 25813902 w 21600"/>
              <a:gd name="T1" fmla="*/ 168204678 h 21600"/>
              <a:gd name="T2" fmla="*/ 0 w 21600"/>
              <a:gd name="T3" fmla="*/ 0 h 21600"/>
              <a:gd name="T4" fmla="*/ 0 w 21600"/>
              <a:gd name="T5" fmla="*/ 336409356 h 21600"/>
              <a:gd name="T6" fmla="*/ 25813902 w 21600"/>
              <a:gd name="T7" fmla="*/ 168204678 h 21600"/>
              <a:gd name="T8" fmla="*/ 25813902 w 21600"/>
              <a:gd name="T9" fmla="*/ 168204678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10800"/>
                </a:moveTo>
                <a:lnTo>
                  <a:pt x="0" y="0"/>
                </a:lnTo>
                <a:lnTo>
                  <a:pt x="0" y="21600"/>
                </a:lnTo>
                <a:lnTo>
                  <a:pt x="21600" y="10800"/>
                </a:lnTo>
                <a:close/>
                <a:moveTo>
                  <a:pt x="21600" y="10800"/>
                </a:moveTo>
              </a:path>
            </a:pathLst>
          </a:custGeom>
          <a:solidFill>
            <a:schemeClr val="accent1"/>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grpSp>
        <p:nvGrpSpPr>
          <p:cNvPr id="11272" name="Group 13"/>
          <p:cNvGrpSpPr>
            <a:grpSpLocks/>
          </p:cNvGrpSpPr>
          <p:nvPr/>
        </p:nvGrpSpPr>
        <p:grpSpPr bwMode="auto">
          <a:xfrm>
            <a:off x="1423988" y="520700"/>
            <a:ext cx="10147300" cy="8256588"/>
            <a:chOff x="0" y="0"/>
            <a:chExt cx="6392" cy="5201"/>
          </a:xfrm>
        </p:grpSpPr>
        <p:sp>
          <p:nvSpPr>
            <p:cNvPr id="11275" name="Freeform 7"/>
            <p:cNvSpPr>
              <a:spLocks/>
            </p:cNvSpPr>
            <p:nvPr/>
          </p:nvSpPr>
          <p:spPr bwMode="auto">
            <a:xfrm>
              <a:off x="4856" y="0"/>
              <a:ext cx="1536" cy="111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0" y="0"/>
                  </a:moveTo>
                  <a:lnTo>
                    <a:pt x="12473" y="0"/>
                  </a:lnTo>
                  <a:lnTo>
                    <a:pt x="21600" y="8054"/>
                  </a:lnTo>
                  <a:lnTo>
                    <a:pt x="13297" y="21600"/>
                  </a:lnTo>
                  <a:lnTo>
                    <a:pt x="2411" y="21600"/>
                  </a:lnTo>
                  <a:lnTo>
                    <a:pt x="10364" y="9964"/>
                  </a:lnTo>
                  <a:lnTo>
                    <a:pt x="0" y="0"/>
                  </a:lnTo>
                  <a:close/>
                  <a:moveTo>
                    <a:pt x="0" y="0"/>
                  </a:moveTo>
                </a:path>
              </a:pathLst>
            </a:custGeom>
            <a:noFill/>
            <a:ln w="127000" cap="flat">
              <a:solidFill>
                <a:srgbClr val="CCCCCC">
                  <a:alpha val="25098"/>
                </a:srgb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276" name="Freeform 8"/>
            <p:cNvSpPr>
              <a:spLocks/>
            </p:cNvSpPr>
            <p:nvPr/>
          </p:nvSpPr>
          <p:spPr bwMode="auto">
            <a:xfrm>
              <a:off x="4856" y="3656"/>
              <a:ext cx="1536" cy="111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0" y="0"/>
                  </a:moveTo>
                  <a:lnTo>
                    <a:pt x="12473" y="0"/>
                  </a:lnTo>
                  <a:lnTo>
                    <a:pt x="21600" y="8054"/>
                  </a:lnTo>
                  <a:lnTo>
                    <a:pt x="13297" y="21600"/>
                  </a:lnTo>
                  <a:lnTo>
                    <a:pt x="2411" y="21600"/>
                  </a:lnTo>
                  <a:lnTo>
                    <a:pt x="10364" y="9964"/>
                  </a:lnTo>
                  <a:lnTo>
                    <a:pt x="0" y="0"/>
                  </a:lnTo>
                  <a:close/>
                  <a:moveTo>
                    <a:pt x="0" y="0"/>
                  </a:moveTo>
                </a:path>
              </a:pathLst>
            </a:custGeom>
            <a:noFill/>
            <a:ln w="127000" cap="flat">
              <a:solidFill>
                <a:srgbClr val="CCCCCC">
                  <a:alpha val="25098"/>
                </a:srgb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277" name="Freeform 9"/>
            <p:cNvSpPr>
              <a:spLocks/>
            </p:cNvSpPr>
            <p:nvPr/>
          </p:nvSpPr>
          <p:spPr bwMode="auto">
            <a:xfrm flipH="1">
              <a:off x="4096" y="1807"/>
              <a:ext cx="1536" cy="11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0" y="0"/>
                  </a:moveTo>
                  <a:lnTo>
                    <a:pt x="12473" y="0"/>
                  </a:lnTo>
                  <a:lnTo>
                    <a:pt x="21600" y="8054"/>
                  </a:lnTo>
                  <a:lnTo>
                    <a:pt x="13297" y="21600"/>
                  </a:lnTo>
                  <a:lnTo>
                    <a:pt x="2411" y="21600"/>
                  </a:lnTo>
                  <a:lnTo>
                    <a:pt x="10364" y="9964"/>
                  </a:lnTo>
                  <a:lnTo>
                    <a:pt x="0" y="0"/>
                  </a:lnTo>
                  <a:close/>
                  <a:moveTo>
                    <a:pt x="0" y="0"/>
                  </a:moveTo>
                </a:path>
              </a:pathLst>
            </a:custGeom>
            <a:noFill/>
            <a:ln w="127000" cap="flat">
              <a:solidFill>
                <a:srgbClr val="CCCCCC">
                  <a:alpha val="25098"/>
                </a:srgb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278" name="Freeform 10"/>
            <p:cNvSpPr>
              <a:spLocks/>
            </p:cNvSpPr>
            <p:nvPr/>
          </p:nvSpPr>
          <p:spPr bwMode="auto">
            <a:xfrm flipH="1">
              <a:off x="0" y="2248"/>
              <a:ext cx="1536" cy="111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0" y="0"/>
                  </a:moveTo>
                  <a:lnTo>
                    <a:pt x="12473" y="0"/>
                  </a:lnTo>
                  <a:lnTo>
                    <a:pt x="21600" y="8054"/>
                  </a:lnTo>
                  <a:lnTo>
                    <a:pt x="13297" y="21600"/>
                  </a:lnTo>
                  <a:lnTo>
                    <a:pt x="2411" y="21600"/>
                  </a:lnTo>
                  <a:lnTo>
                    <a:pt x="10364" y="9964"/>
                  </a:lnTo>
                  <a:lnTo>
                    <a:pt x="0" y="0"/>
                  </a:lnTo>
                  <a:close/>
                  <a:moveTo>
                    <a:pt x="0" y="0"/>
                  </a:moveTo>
                </a:path>
              </a:pathLst>
            </a:custGeom>
            <a:noFill/>
            <a:ln w="127000" cap="flat">
              <a:solidFill>
                <a:srgbClr val="CCCCCC">
                  <a:alpha val="25098"/>
                </a:srgb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279" name="Freeform 11"/>
            <p:cNvSpPr>
              <a:spLocks/>
            </p:cNvSpPr>
            <p:nvPr/>
          </p:nvSpPr>
          <p:spPr bwMode="auto">
            <a:xfrm>
              <a:off x="760" y="4088"/>
              <a:ext cx="1536" cy="111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0" y="0"/>
                  </a:moveTo>
                  <a:lnTo>
                    <a:pt x="12473" y="0"/>
                  </a:lnTo>
                  <a:lnTo>
                    <a:pt x="21600" y="8054"/>
                  </a:lnTo>
                  <a:lnTo>
                    <a:pt x="13297" y="21600"/>
                  </a:lnTo>
                  <a:lnTo>
                    <a:pt x="2411" y="21600"/>
                  </a:lnTo>
                  <a:lnTo>
                    <a:pt x="10364" y="9964"/>
                  </a:lnTo>
                  <a:lnTo>
                    <a:pt x="0" y="0"/>
                  </a:lnTo>
                  <a:close/>
                  <a:moveTo>
                    <a:pt x="0" y="0"/>
                  </a:moveTo>
                </a:path>
              </a:pathLst>
            </a:custGeom>
            <a:noFill/>
            <a:ln w="127000" cap="flat">
              <a:solidFill>
                <a:srgbClr val="CCCCCC">
                  <a:alpha val="25098"/>
                </a:srgb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280" name="Freeform 12"/>
            <p:cNvSpPr>
              <a:spLocks/>
            </p:cNvSpPr>
            <p:nvPr/>
          </p:nvSpPr>
          <p:spPr bwMode="auto">
            <a:xfrm>
              <a:off x="760" y="199"/>
              <a:ext cx="1536" cy="11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0" y="0"/>
                  </a:moveTo>
                  <a:lnTo>
                    <a:pt x="12473" y="0"/>
                  </a:lnTo>
                  <a:lnTo>
                    <a:pt x="21600" y="8054"/>
                  </a:lnTo>
                  <a:lnTo>
                    <a:pt x="13297" y="21600"/>
                  </a:lnTo>
                  <a:lnTo>
                    <a:pt x="2411" y="21600"/>
                  </a:lnTo>
                  <a:lnTo>
                    <a:pt x="10364" y="9964"/>
                  </a:lnTo>
                  <a:lnTo>
                    <a:pt x="0" y="0"/>
                  </a:lnTo>
                  <a:close/>
                  <a:moveTo>
                    <a:pt x="0" y="0"/>
                  </a:moveTo>
                </a:path>
              </a:pathLst>
            </a:custGeom>
            <a:noFill/>
            <a:ln w="127000" cap="flat">
              <a:solidFill>
                <a:srgbClr val="CCCCCC">
                  <a:alpha val="25098"/>
                </a:srgb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pic>
        <p:nvPicPr>
          <p:cNvPr id="11273" name="Picture 14"/>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274" name="Picture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xStyles>
    <p:titleStyle>
      <a:lvl1pPr algn="l" rtl="0" eaLnBrk="0" fontAlgn="base" hangingPunct="0">
        <a:lnSpc>
          <a:spcPct val="90000"/>
        </a:lnSpc>
        <a:spcBef>
          <a:spcPct val="0"/>
        </a:spcBef>
        <a:spcAft>
          <a:spcPct val="0"/>
        </a:spcAft>
        <a:defRPr sz="9200">
          <a:solidFill>
            <a:srgbClr val="819820"/>
          </a:solidFill>
          <a:latin typeface="+mj-lt"/>
          <a:ea typeface="+mj-ea"/>
          <a:cs typeface="+mj-cs"/>
          <a:sym typeface="Georgia" pitchFamily="18" charset="0"/>
        </a:defRPr>
      </a:lvl1pPr>
      <a:lvl2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2pPr>
      <a:lvl3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3pPr>
      <a:lvl4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4pPr>
      <a:lvl5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5pPr>
      <a:lvl6pPr marL="4572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6pPr>
      <a:lvl7pPr marL="9144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7pPr>
      <a:lvl8pPr marL="13716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8pPr>
      <a:lvl9pPr marL="18288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9pPr>
    </p:titleStyle>
    <p:bodyStyle>
      <a:lvl1pPr marL="571500" indent="-571500" algn="l" rtl="0" eaLnBrk="0" fontAlgn="base" hangingPunct="0">
        <a:lnSpc>
          <a:spcPct val="120000"/>
        </a:lnSpc>
        <a:spcBef>
          <a:spcPts val="3000"/>
        </a:spcBef>
        <a:spcAft>
          <a:spcPct val="0"/>
        </a:spcAft>
        <a:buClr>
          <a:srgbClr val="819820"/>
        </a:buClr>
        <a:buSzPct val="100000"/>
        <a:buFont typeface="Helvetica Neue Light" charset="0"/>
        <a:buChar char="‣"/>
        <a:defRPr sz="2600">
          <a:solidFill>
            <a:schemeClr val="tx1"/>
          </a:solidFill>
          <a:latin typeface="+mn-lt"/>
          <a:ea typeface="+mn-ea"/>
          <a:cs typeface="+mn-cs"/>
          <a:sym typeface="Helvetica Neue Light" charset="0"/>
        </a:defRPr>
      </a:lvl1pPr>
      <a:lvl2pPr marL="571500" indent="-571500" algn="l" rtl="0" eaLnBrk="0" fontAlgn="base" hangingPunct="0">
        <a:lnSpc>
          <a:spcPct val="120000"/>
        </a:lnSpc>
        <a:spcBef>
          <a:spcPts val="3000"/>
        </a:spcBef>
        <a:spcAft>
          <a:spcPct val="0"/>
        </a:spcAft>
        <a:buClr>
          <a:srgbClr val="819820"/>
        </a:buClr>
        <a:buSzPct val="100000"/>
        <a:buFont typeface="Helvetica Neue Light" charset="0"/>
        <a:buChar char="‣"/>
        <a:defRPr sz="2600">
          <a:solidFill>
            <a:schemeClr val="tx1"/>
          </a:solidFill>
          <a:latin typeface="+mn-lt"/>
          <a:ea typeface="+mn-ea"/>
          <a:cs typeface="+mn-cs"/>
          <a:sym typeface="Helvetica Neue Light" charset="0"/>
        </a:defRPr>
      </a:lvl2pPr>
      <a:lvl3pPr marL="571500" indent="-571500" algn="l" rtl="0" eaLnBrk="0" fontAlgn="base" hangingPunct="0">
        <a:lnSpc>
          <a:spcPct val="120000"/>
        </a:lnSpc>
        <a:spcBef>
          <a:spcPts val="3000"/>
        </a:spcBef>
        <a:spcAft>
          <a:spcPct val="0"/>
        </a:spcAft>
        <a:buClr>
          <a:srgbClr val="819820"/>
        </a:buClr>
        <a:buSzPct val="100000"/>
        <a:buFont typeface="Helvetica Neue Light" charset="0"/>
        <a:buChar char="‣"/>
        <a:defRPr sz="2600">
          <a:solidFill>
            <a:schemeClr val="tx1"/>
          </a:solidFill>
          <a:latin typeface="+mn-lt"/>
          <a:ea typeface="+mn-ea"/>
          <a:cs typeface="+mn-cs"/>
          <a:sym typeface="Helvetica Neue Light" charset="0"/>
        </a:defRPr>
      </a:lvl3pPr>
      <a:lvl4pPr marL="571500" indent="-571500" algn="l" rtl="0" eaLnBrk="0" fontAlgn="base" hangingPunct="0">
        <a:lnSpc>
          <a:spcPct val="120000"/>
        </a:lnSpc>
        <a:spcBef>
          <a:spcPts val="3000"/>
        </a:spcBef>
        <a:spcAft>
          <a:spcPct val="0"/>
        </a:spcAft>
        <a:buClr>
          <a:srgbClr val="819820"/>
        </a:buClr>
        <a:buSzPct val="100000"/>
        <a:buFont typeface="Helvetica Neue Light" charset="0"/>
        <a:buChar char="‣"/>
        <a:defRPr sz="2600">
          <a:solidFill>
            <a:schemeClr val="tx1"/>
          </a:solidFill>
          <a:latin typeface="+mn-lt"/>
          <a:ea typeface="+mn-ea"/>
          <a:cs typeface="+mn-cs"/>
          <a:sym typeface="Helvetica Neue Light" charset="0"/>
        </a:defRPr>
      </a:lvl4pPr>
      <a:lvl5pPr marL="571500" indent="-571500" algn="l" rtl="0" eaLnBrk="0" fontAlgn="base" hangingPunct="0">
        <a:lnSpc>
          <a:spcPct val="120000"/>
        </a:lnSpc>
        <a:spcBef>
          <a:spcPts val="3000"/>
        </a:spcBef>
        <a:spcAft>
          <a:spcPct val="0"/>
        </a:spcAft>
        <a:buClr>
          <a:srgbClr val="819820"/>
        </a:buClr>
        <a:buSzPct val="100000"/>
        <a:buFont typeface="Helvetica Neue Light" charset="0"/>
        <a:buChar char="‣"/>
        <a:defRPr sz="2600">
          <a:solidFill>
            <a:schemeClr val="tx1"/>
          </a:solidFill>
          <a:latin typeface="+mn-lt"/>
          <a:ea typeface="+mn-ea"/>
          <a:cs typeface="+mn-cs"/>
          <a:sym typeface="Helvetica Neue Light" charset="0"/>
        </a:defRPr>
      </a:lvl5pPr>
      <a:lvl6pPr marL="1028700" indent="-571500" algn="l" rtl="0" fontAlgn="base">
        <a:lnSpc>
          <a:spcPct val="120000"/>
        </a:lnSpc>
        <a:spcBef>
          <a:spcPts val="3000"/>
        </a:spcBef>
        <a:spcAft>
          <a:spcPct val="0"/>
        </a:spcAft>
        <a:buClr>
          <a:srgbClr val="819820"/>
        </a:buClr>
        <a:buSzPct val="100000"/>
        <a:buFont typeface="Helvetica Neue Light" charset="0"/>
        <a:buChar char="‣"/>
        <a:defRPr sz="2600">
          <a:solidFill>
            <a:schemeClr val="tx1"/>
          </a:solidFill>
          <a:latin typeface="+mn-lt"/>
          <a:ea typeface="+mn-ea"/>
          <a:cs typeface="+mn-cs"/>
          <a:sym typeface="Helvetica Neue Light" charset="0"/>
        </a:defRPr>
      </a:lvl6pPr>
      <a:lvl7pPr marL="1485900" indent="-571500" algn="l" rtl="0" fontAlgn="base">
        <a:lnSpc>
          <a:spcPct val="120000"/>
        </a:lnSpc>
        <a:spcBef>
          <a:spcPts val="3000"/>
        </a:spcBef>
        <a:spcAft>
          <a:spcPct val="0"/>
        </a:spcAft>
        <a:buClr>
          <a:srgbClr val="819820"/>
        </a:buClr>
        <a:buSzPct val="100000"/>
        <a:buFont typeface="Helvetica Neue Light" charset="0"/>
        <a:buChar char="‣"/>
        <a:defRPr sz="2600">
          <a:solidFill>
            <a:schemeClr val="tx1"/>
          </a:solidFill>
          <a:latin typeface="+mn-lt"/>
          <a:ea typeface="+mn-ea"/>
          <a:cs typeface="+mn-cs"/>
          <a:sym typeface="Helvetica Neue Light" charset="0"/>
        </a:defRPr>
      </a:lvl7pPr>
      <a:lvl8pPr marL="1943100" indent="-571500" algn="l" rtl="0" fontAlgn="base">
        <a:lnSpc>
          <a:spcPct val="120000"/>
        </a:lnSpc>
        <a:spcBef>
          <a:spcPts val="3000"/>
        </a:spcBef>
        <a:spcAft>
          <a:spcPct val="0"/>
        </a:spcAft>
        <a:buClr>
          <a:srgbClr val="819820"/>
        </a:buClr>
        <a:buSzPct val="100000"/>
        <a:buFont typeface="Helvetica Neue Light" charset="0"/>
        <a:buChar char="‣"/>
        <a:defRPr sz="2600">
          <a:solidFill>
            <a:schemeClr val="tx1"/>
          </a:solidFill>
          <a:latin typeface="+mn-lt"/>
          <a:ea typeface="+mn-ea"/>
          <a:cs typeface="+mn-cs"/>
          <a:sym typeface="Helvetica Neue Light" charset="0"/>
        </a:defRPr>
      </a:lvl8pPr>
      <a:lvl9pPr marL="2400300" indent="-571500" algn="l" rtl="0" fontAlgn="base">
        <a:lnSpc>
          <a:spcPct val="120000"/>
        </a:lnSpc>
        <a:spcBef>
          <a:spcPts val="3000"/>
        </a:spcBef>
        <a:spcAft>
          <a:spcPct val="0"/>
        </a:spcAft>
        <a:buClr>
          <a:srgbClr val="819820"/>
        </a:buClr>
        <a:buSzPct val="100000"/>
        <a:buFont typeface="Helvetica Neue Light" charset="0"/>
        <a:buChar char="‣"/>
        <a:defRPr sz="2600">
          <a:solidFill>
            <a:schemeClr val="tx1"/>
          </a:solidFill>
          <a:latin typeface="+mn-lt"/>
          <a:ea typeface="+mn-ea"/>
          <a:cs typeface="+mn-cs"/>
          <a:sym typeface="Helvetica Neue Light"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1"/>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291"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algn="l" rtl="0" eaLnBrk="0" fontAlgn="base" hangingPunct="0">
        <a:lnSpc>
          <a:spcPct val="90000"/>
        </a:lnSpc>
        <a:spcBef>
          <a:spcPct val="0"/>
        </a:spcBef>
        <a:spcAft>
          <a:spcPct val="0"/>
        </a:spcAft>
        <a:defRPr sz="9200">
          <a:solidFill>
            <a:srgbClr val="819820"/>
          </a:solidFill>
          <a:latin typeface="+mj-lt"/>
          <a:ea typeface="+mj-ea"/>
          <a:cs typeface="+mj-cs"/>
          <a:sym typeface="Georgia" pitchFamily="18" charset="0"/>
        </a:defRPr>
      </a:lvl1pPr>
      <a:lvl2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2pPr>
      <a:lvl3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3pPr>
      <a:lvl4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4pPr>
      <a:lvl5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5pPr>
      <a:lvl6pPr marL="4572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6pPr>
      <a:lvl7pPr marL="9144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7pPr>
      <a:lvl8pPr marL="13716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8pPr>
      <a:lvl9pPr marL="18288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9pPr>
    </p:titleStyle>
    <p:bodyStyle>
      <a:lvl1pPr marL="571500" indent="-571500" algn="l" rtl="0" eaLnBrk="0" fontAlgn="base" hangingPunct="0">
        <a:lnSpc>
          <a:spcPct val="120000"/>
        </a:lnSpc>
        <a:spcBef>
          <a:spcPts val="3000"/>
        </a:spcBef>
        <a:spcAft>
          <a:spcPct val="0"/>
        </a:spcAft>
        <a:buClr>
          <a:srgbClr val="819820"/>
        </a:buClr>
        <a:buSzPct val="100000"/>
        <a:buFont typeface="Helvetica Neue Light" charset="0"/>
        <a:buChar char="‣"/>
        <a:defRPr sz="2600">
          <a:solidFill>
            <a:schemeClr val="tx1"/>
          </a:solidFill>
          <a:latin typeface="+mn-lt"/>
          <a:ea typeface="+mn-ea"/>
          <a:cs typeface="+mn-cs"/>
          <a:sym typeface="Helvetica Neue Light" charset="0"/>
        </a:defRPr>
      </a:lvl1pPr>
      <a:lvl2pPr marL="571500" indent="-571500" algn="l" rtl="0" eaLnBrk="0" fontAlgn="base" hangingPunct="0">
        <a:lnSpc>
          <a:spcPct val="120000"/>
        </a:lnSpc>
        <a:spcBef>
          <a:spcPts val="3000"/>
        </a:spcBef>
        <a:spcAft>
          <a:spcPct val="0"/>
        </a:spcAft>
        <a:buClr>
          <a:srgbClr val="819820"/>
        </a:buClr>
        <a:buSzPct val="100000"/>
        <a:buFont typeface="Helvetica Neue Light" charset="0"/>
        <a:buChar char="‣"/>
        <a:defRPr sz="2600">
          <a:solidFill>
            <a:schemeClr val="tx1"/>
          </a:solidFill>
          <a:latin typeface="+mn-lt"/>
          <a:ea typeface="+mn-ea"/>
          <a:cs typeface="+mn-cs"/>
          <a:sym typeface="Helvetica Neue Light" charset="0"/>
        </a:defRPr>
      </a:lvl2pPr>
      <a:lvl3pPr marL="571500" indent="-571500" algn="l" rtl="0" eaLnBrk="0" fontAlgn="base" hangingPunct="0">
        <a:lnSpc>
          <a:spcPct val="120000"/>
        </a:lnSpc>
        <a:spcBef>
          <a:spcPts val="3000"/>
        </a:spcBef>
        <a:spcAft>
          <a:spcPct val="0"/>
        </a:spcAft>
        <a:buClr>
          <a:srgbClr val="819820"/>
        </a:buClr>
        <a:buSzPct val="100000"/>
        <a:buFont typeface="Helvetica Neue Light" charset="0"/>
        <a:buChar char="‣"/>
        <a:defRPr sz="2600">
          <a:solidFill>
            <a:schemeClr val="tx1"/>
          </a:solidFill>
          <a:latin typeface="+mn-lt"/>
          <a:ea typeface="+mn-ea"/>
          <a:cs typeface="+mn-cs"/>
          <a:sym typeface="Helvetica Neue Light" charset="0"/>
        </a:defRPr>
      </a:lvl3pPr>
      <a:lvl4pPr marL="571500" indent="-571500" algn="l" rtl="0" eaLnBrk="0" fontAlgn="base" hangingPunct="0">
        <a:lnSpc>
          <a:spcPct val="120000"/>
        </a:lnSpc>
        <a:spcBef>
          <a:spcPts val="3000"/>
        </a:spcBef>
        <a:spcAft>
          <a:spcPct val="0"/>
        </a:spcAft>
        <a:buClr>
          <a:srgbClr val="819820"/>
        </a:buClr>
        <a:buSzPct val="100000"/>
        <a:buFont typeface="Helvetica Neue Light" charset="0"/>
        <a:buChar char="‣"/>
        <a:defRPr sz="2600">
          <a:solidFill>
            <a:schemeClr val="tx1"/>
          </a:solidFill>
          <a:latin typeface="+mn-lt"/>
          <a:ea typeface="+mn-ea"/>
          <a:cs typeface="+mn-cs"/>
          <a:sym typeface="Helvetica Neue Light" charset="0"/>
        </a:defRPr>
      </a:lvl4pPr>
      <a:lvl5pPr marL="571500" indent="-571500" algn="l" rtl="0" eaLnBrk="0" fontAlgn="base" hangingPunct="0">
        <a:lnSpc>
          <a:spcPct val="120000"/>
        </a:lnSpc>
        <a:spcBef>
          <a:spcPts val="3000"/>
        </a:spcBef>
        <a:spcAft>
          <a:spcPct val="0"/>
        </a:spcAft>
        <a:buClr>
          <a:srgbClr val="819820"/>
        </a:buClr>
        <a:buSzPct val="100000"/>
        <a:buFont typeface="Helvetica Neue Light" charset="0"/>
        <a:buChar char="‣"/>
        <a:defRPr sz="2600">
          <a:solidFill>
            <a:schemeClr val="tx1"/>
          </a:solidFill>
          <a:latin typeface="+mn-lt"/>
          <a:ea typeface="+mn-ea"/>
          <a:cs typeface="+mn-cs"/>
          <a:sym typeface="Helvetica Neue Light" charset="0"/>
        </a:defRPr>
      </a:lvl5pPr>
      <a:lvl6pPr marL="1028700" indent="-571500" algn="l" rtl="0" fontAlgn="base">
        <a:lnSpc>
          <a:spcPct val="120000"/>
        </a:lnSpc>
        <a:spcBef>
          <a:spcPts val="3000"/>
        </a:spcBef>
        <a:spcAft>
          <a:spcPct val="0"/>
        </a:spcAft>
        <a:buClr>
          <a:srgbClr val="819820"/>
        </a:buClr>
        <a:buSzPct val="100000"/>
        <a:buFont typeface="Helvetica Neue Light" charset="0"/>
        <a:buChar char="‣"/>
        <a:defRPr sz="2600">
          <a:solidFill>
            <a:schemeClr val="tx1"/>
          </a:solidFill>
          <a:latin typeface="+mn-lt"/>
          <a:ea typeface="+mn-ea"/>
          <a:cs typeface="+mn-cs"/>
          <a:sym typeface="Helvetica Neue Light" charset="0"/>
        </a:defRPr>
      </a:lvl6pPr>
      <a:lvl7pPr marL="1485900" indent="-571500" algn="l" rtl="0" fontAlgn="base">
        <a:lnSpc>
          <a:spcPct val="120000"/>
        </a:lnSpc>
        <a:spcBef>
          <a:spcPts val="3000"/>
        </a:spcBef>
        <a:spcAft>
          <a:spcPct val="0"/>
        </a:spcAft>
        <a:buClr>
          <a:srgbClr val="819820"/>
        </a:buClr>
        <a:buSzPct val="100000"/>
        <a:buFont typeface="Helvetica Neue Light" charset="0"/>
        <a:buChar char="‣"/>
        <a:defRPr sz="2600">
          <a:solidFill>
            <a:schemeClr val="tx1"/>
          </a:solidFill>
          <a:latin typeface="+mn-lt"/>
          <a:ea typeface="+mn-ea"/>
          <a:cs typeface="+mn-cs"/>
          <a:sym typeface="Helvetica Neue Light" charset="0"/>
        </a:defRPr>
      </a:lvl7pPr>
      <a:lvl8pPr marL="1943100" indent="-571500" algn="l" rtl="0" fontAlgn="base">
        <a:lnSpc>
          <a:spcPct val="120000"/>
        </a:lnSpc>
        <a:spcBef>
          <a:spcPts val="3000"/>
        </a:spcBef>
        <a:spcAft>
          <a:spcPct val="0"/>
        </a:spcAft>
        <a:buClr>
          <a:srgbClr val="819820"/>
        </a:buClr>
        <a:buSzPct val="100000"/>
        <a:buFont typeface="Helvetica Neue Light" charset="0"/>
        <a:buChar char="‣"/>
        <a:defRPr sz="2600">
          <a:solidFill>
            <a:schemeClr val="tx1"/>
          </a:solidFill>
          <a:latin typeface="+mn-lt"/>
          <a:ea typeface="+mn-ea"/>
          <a:cs typeface="+mn-cs"/>
          <a:sym typeface="Helvetica Neue Light" charset="0"/>
        </a:defRPr>
      </a:lvl8pPr>
      <a:lvl9pPr marL="2400300" indent="-571500" algn="l" rtl="0" fontAlgn="base">
        <a:lnSpc>
          <a:spcPct val="120000"/>
        </a:lnSpc>
        <a:spcBef>
          <a:spcPts val="3000"/>
        </a:spcBef>
        <a:spcAft>
          <a:spcPct val="0"/>
        </a:spcAft>
        <a:buClr>
          <a:srgbClr val="819820"/>
        </a:buClr>
        <a:buSzPct val="100000"/>
        <a:buFont typeface="Helvetica Neue Light" charset="0"/>
        <a:buChar char="‣"/>
        <a:defRPr sz="2600">
          <a:solidFill>
            <a:schemeClr val="tx1"/>
          </a:solidFill>
          <a:latin typeface="+mn-lt"/>
          <a:ea typeface="+mn-ea"/>
          <a:cs typeface="+mn-cs"/>
          <a:sym typeface="Helvetica Neue Light"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body" idx="1"/>
          </p:nvPr>
        </p:nvSpPr>
        <p:spPr bwMode="auto">
          <a:xfrm>
            <a:off x="1841500" y="2540000"/>
            <a:ext cx="6477000" cy="572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
        <p:nvSpPr>
          <p:cNvPr id="13315" name="Rectangle 2"/>
          <p:cNvSpPr>
            <a:spLocks noGrp="1" noChangeArrowheads="1"/>
          </p:cNvSpPr>
          <p:nvPr>
            <p:ph type="title"/>
          </p:nvPr>
        </p:nvSpPr>
        <p:spPr bwMode="auto">
          <a:xfrm>
            <a:off x="812800" y="876300"/>
            <a:ext cx="67310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lvl="0"/>
            <a:r>
              <a:rPr lang="en-US" smtClean="0">
                <a:sym typeface="Georgia" pitchFamily="18" charset="0"/>
              </a:rPr>
              <a:t>Click to edit Master title style</a:t>
            </a:r>
          </a:p>
        </p:txBody>
      </p:sp>
      <p:pic>
        <p:nvPicPr>
          <p:cNvPr id="13316"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317"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ransition/>
  <p:txStyles>
    <p:titleStyle>
      <a:lvl1pPr algn="l" rtl="0" eaLnBrk="0" fontAlgn="base" hangingPunct="0">
        <a:lnSpc>
          <a:spcPct val="90000"/>
        </a:lnSpc>
        <a:spcBef>
          <a:spcPct val="0"/>
        </a:spcBef>
        <a:spcAft>
          <a:spcPct val="0"/>
        </a:spcAft>
        <a:defRPr sz="9200">
          <a:solidFill>
            <a:srgbClr val="819820"/>
          </a:solidFill>
          <a:latin typeface="+mj-lt"/>
          <a:ea typeface="+mj-ea"/>
          <a:cs typeface="+mj-cs"/>
          <a:sym typeface="Georgia" pitchFamily="18" charset="0"/>
        </a:defRPr>
      </a:lvl1pPr>
      <a:lvl2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2pPr>
      <a:lvl3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3pPr>
      <a:lvl4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4pPr>
      <a:lvl5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5pPr>
      <a:lvl6pPr marL="4572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6pPr>
      <a:lvl7pPr marL="9144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7pPr>
      <a:lvl8pPr marL="13716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8pPr>
      <a:lvl9pPr marL="18288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9pPr>
    </p:titleStyle>
    <p:bodyStyle>
      <a:lvl1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1pPr>
      <a:lvl2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2pPr>
      <a:lvl3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3pPr>
      <a:lvl4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4pPr>
      <a:lvl5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5pPr>
      <a:lvl6pPr marL="10287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6pPr>
      <a:lvl7pPr marL="14859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7pPr>
      <a:lvl8pPr marL="19431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8pPr>
      <a:lvl9pPr marL="24003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
          <p:cNvSpPr>
            <a:spLocks noGrp="1" noChangeArrowheads="1"/>
          </p:cNvSpPr>
          <p:nvPr>
            <p:ph type="title"/>
          </p:nvPr>
        </p:nvSpPr>
        <p:spPr bwMode="auto">
          <a:xfrm>
            <a:off x="812800" y="6883400"/>
            <a:ext cx="103505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lvl="0"/>
            <a:r>
              <a:rPr lang="en-US" smtClean="0">
                <a:sym typeface="Georgia" pitchFamily="18" charset="0"/>
              </a:rPr>
              <a:t>Click to edit Master title style</a:t>
            </a:r>
          </a:p>
        </p:txBody>
      </p:sp>
      <p:pic>
        <p:nvPicPr>
          <p:cNvPr id="14339" name="Picture 2"/>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4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ransition/>
  <p:txStyles>
    <p:titleStyle>
      <a:lvl1pPr algn="l" rtl="0" eaLnBrk="0" fontAlgn="base" hangingPunct="0">
        <a:lnSpc>
          <a:spcPct val="90000"/>
        </a:lnSpc>
        <a:spcBef>
          <a:spcPct val="0"/>
        </a:spcBef>
        <a:spcAft>
          <a:spcPct val="0"/>
        </a:spcAft>
        <a:defRPr sz="9200">
          <a:solidFill>
            <a:srgbClr val="819820"/>
          </a:solidFill>
          <a:latin typeface="+mj-lt"/>
          <a:ea typeface="+mj-ea"/>
          <a:cs typeface="+mj-cs"/>
          <a:sym typeface="Georgia" pitchFamily="18" charset="0"/>
        </a:defRPr>
      </a:lvl1pPr>
      <a:lvl2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2pPr>
      <a:lvl3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3pPr>
      <a:lvl4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4pPr>
      <a:lvl5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5pPr>
      <a:lvl6pPr marL="4572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6pPr>
      <a:lvl7pPr marL="9144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7pPr>
      <a:lvl8pPr marL="13716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8pPr>
      <a:lvl9pPr marL="18288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9pPr>
    </p:titleStyle>
    <p:bodyStyle>
      <a:lvl1pPr marL="571500" indent="-571500" algn="l" rtl="0" eaLnBrk="0" fontAlgn="base" hangingPunct="0">
        <a:lnSpc>
          <a:spcPct val="120000"/>
        </a:lnSpc>
        <a:spcBef>
          <a:spcPts val="3000"/>
        </a:spcBef>
        <a:spcAft>
          <a:spcPct val="0"/>
        </a:spcAft>
        <a:buClr>
          <a:srgbClr val="819820"/>
        </a:buClr>
        <a:buSzPct val="100000"/>
        <a:buFont typeface="Helvetica Neue Light" charset="0"/>
        <a:buChar char="‣"/>
        <a:defRPr sz="2600">
          <a:solidFill>
            <a:schemeClr val="tx1"/>
          </a:solidFill>
          <a:latin typeface="+mn-lt"/>
          <a:ea typeface="+mn-ea"/>
          <a:cs typeface="+mn-cs"/>
          <a:sym typeface="Helvetica Neue Light" charset="0"/>
        </a:defRPr>
      </a:lvl1pPr>
      <a:lvl2pPr marL="571500" indent="-571500" algn="l" rtl="0" eaLnBrk="0" fontAlgn="base" hangingPunct="0">
        <a:lnSpc>
          <a:spcPct val="120000"/>
        </a:lnSpc>
        <a:spcBef>
          <a:spcPts val="3000"/>
        </a:spcBef>
        <a:spcAft>
          <a:spcPct val="0"/>
        </a:spcAft>
        <a:buClr>
          <a:srgbClr val="819820"/>
        </a:buClr>
        <a:buSzPct val="100000"/>
        <a:buFont typeface="Helvetica Neue Light" charset="0"/>
        <a:buChar char="‣"/>
        <a:defRPr sz="2600">
          <a:solidFill>
            <a:schemeClr val="tx1"/>
          </a:solidFill>
          <a:latin typeface="+mn-lt"/>
          <a:ea typeface="+mn-ea"/>
          <a:cs typeface="+mn-cs"/>
          <a:sym typeface="Helvetica Neue Light" charset="0"/>
        </a:defRPr>
      </a:lvl2pPr>
      <a:lvl3pPr marL="571500" indent="-571500" algn="l" rtl="0" eaLnBrk="0" fontAlgn="base" hangingPunct="0">
        <a:lnSpc>
          <a:spcPct val="120000"/>
        </a:lnSpc>
        <a:spcBef>
          <a:spcPts val="3000"/>
        </a:spcBef>
        <a:spcAft>
          <a:spcPct val="0"/>
        </a:spcAft>
        <a:buClr>
          <a:srgbClr val="819820"/>
        </a:buClr>
        <a:buSzPct val="100000"/>
        <a:buFont typeface="Helvetica Neue Light" charset="0"/>
        <a:buChar char="‣"/>
        <a:defRPr sz="2600">
          <a:solidFill>
            <a:schemeClr val="tx1"/>
          </a:solidFill>
          <a:latin typeface="+mn-lt"/>
          <a:ea typeface="+mn-ea"/>
          <a:cs typeface="+mn-cs"/>
          <a:sym typeface="Helvetica Neue Light" charset="0"/>
        </a:defRPr>
      </a:lvl3pPr>
      <a:lvl4pPr marL="571500" indent="-571500" algn="l" rtl="0" eaLnBrk="0" fontAlgn="base" hangingPunct="0">
        <a:lnSpc>
          <a:spcPct val="120000"/>
        </a:lnSpc>
        <a:spcBef>
          <a:spcPts val="3000"/>
        </a:spcBef>
        <a:spcAft>
          <a:spcPct val="0"/>
        </a:spcAft>
        <a:buClr>
          <a:srgbClr val="819820"/>
        </a:buClr>
        <a:buSzPct val="100000"/>
        <a:buFont typeface="Helvetica Neue Light" charset="0"/>
        <a:buChar char="‣"/>
        <a:defRPr sz="2600">
          <a:solidFill>
            <a:schemeClr val="tx1"/>
          </a:solidFill>
          <a:latin typeface="+mn-lt"/>
          <a:ea typeface="+mn-ea"/>
          <a:cs typeface="+mn-cs"/>
          <a:sym typeface="Helvetica Neue Light" charset="0"/>
        </a:defRPr>
      </a:lvl4pPr>
      <a:lvl5pPr marL="571500" indent="-571500" algn="l" rtl="0" eaLnBrk="0" fontAlgn="base" hangingPunct="0">
        <a:lnSpc>
          <a:spcPct val="120000"/>
        </a:lnSpc>
        <a:spcBef>
          <a:spcPts val="3000"/>
        </a:spcBef>
        <a:spcAft>
          <a:spcPct val="0"/>
        </a:spcAft>
        <a:buClr>
          <a:srgbClr val="819820"/>
        </a:buClr>
        <a:buSzPct val="100000"/>
        <a:buFont typeface="Helvetica Neue Light" charset="0"/>
        <a:buChar char="‣"/>
        <a:defRPr sz="2600">
          <a:solidFill>
            <a:schemeClr val="tx1"/>
          </a:solidFill>
          <a:latin typeface="+mn-lt"/>
          <a:ea typeface="+mn-ea"/>
          <a:cs typeface="+mn-cs"/>
          <a:sym typeface="Helvetica Neue Light" charset="0"/>
        </a:defRPr>
      </a:lvl5pPr>
      <a:lvl6pPr marL="1028700" indent="-571500" algn="l" rtl="0" fontAlgn="base">
        <a:lnSpc>
          <a:spcPct val="120000"/>
        </a:lnSpc>
        <a:spcBef>
          <a:spcPts val="3000"/>
        </a:spcBef>
        <a:spcAft>
          <a:spcPct val="0"/>
        </a:spcAft>
        <a:buClr>
          <a:srgbClr val="819820"/>
        </a:buClr>
        <a:buSzPct val="100000"/>
        <a:buFont typeface="Helvetica Neue Light" charset="0"/>
        <a:buChar char="‣"/>
        <a:defRPr sz="2600">
          <a:solidFill>
            <a:schemeClr val="tx1"/>
          </a:solidFill>
          <a:latin typeface="+mn-lt"/>
          <a:ea typeface="+mn-ea"/>
          <a:cs typeface="+mn-cs"/>
          <a:sym typeface="Helvetica Neue Light" charset="0"/>
        </a:defRPr>
      </a:lvl6pPr>
      <a:lvl7pPr marL="1485900" indent="-571500" algn="l" rtl="0" fontAlgn="base">
        <a:lnSpc>
          <a:spcPct val="120000"/>
        </a:lnSpc>
        <a:spcBef>
          <a:spcPts val="3000"/>
        </a:spcBef>
        <a:spcAft>
          <a:spcPct val="0"/>
        </a:spcAft>
        <a:buClr>
          <a:srgbClr val="819820"/>
        </a:buClr>
        <a:buSzPct val="100000"/>
        <a:buFont typeface="Helvetica Neue Light" charset="0"/>
        <a:buChar char="‣"/>
        <a:defRPr sz="2600">
          <a:solidFill>
            <a:schemeClr val="tx1"/>
          </a:solidFill>
          <a:latin typeface="+mn-lt"/>
          <a:ea typeface="+mn-ea"/>
          <a:cs typeface="+mn-cs"/>
          <a:sym typeface="Helvetica Neue Light" charset="0"/>
        </a:defRPr>
      </a:lvl7pPr>
      <a:lvl8pPr marL="1943100" indent="-571500" algn="l" rtl="0" fontAlgn="base">
        <a:lnSpc>
          <a:spcPct val="120000"/>
        </a:lnSpc>
        <a:spcBef>
          <a:spcPts val="3000"/>
        </a:spcBef>
        <a:spcAft>
          <a:spcPct val="0"/>
        </a:spcAft>
        <a:buClr>
          <a:srgbClr val="819820"/>
        </a:buClr>
        <a:buSzPct val="100000"/>
        <a:buFont typeface="Helvetica Neue Light" charset="0"/>
        <a:buChar char="‣"/>
        <a:defRPr sz="2600">
          <a:solidFill>
            <a:schemeClr val="tx1"/>
          </a:solidFill>
          <a:latin typeface="+mn-lt"/>
          <a:ea typeface="+mn-ea"/>
          <a:cs typeface="+mn-cs"/>
          <a:sym typeface="Helvetica Neue Light" charset="0"/>
        </a:defRPr>
      </a:lvl8pPr>
      <a:lvl9pPr marL="2400300" indent="-571500" algn="l" rtl="0" fontAlgn="base">
        <a:lnSpc>
          <a:spcPct val="120000"/>
        </a:lnSpc>
        <a:spcBef>
          <a:spcPts val="3000"/>
        </a:spcBef>
        <a:spcAft>
          <a:spcPct val="0"/>
        </a:spcAft>
        <a:buClr>
          <a:srgbClr val="819820"/>
        </a:buClr>
        <a:buSzPct val="100000"/>
        <a:buFont typeface="Helvetica Neue Light" charset="0"/>
        <a:buChar char="‣"/>
        <a:defRPr sz="2600">
          <a:solidFill>
            <a:schemeClr val="tx1"/>
          </a:solidFill>
          <a:latin typeface="+mn-lt"/>
          <a:ea typeface="+mn-ea"/>
          <a:cs typeface="+mn-cs"/>
          <a:sym typeface="Helvetica Neue Light"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812800" y="6883400"/>
            <a:ext cx="103505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lvl="0"/>
            <a:r>
              <a:rPr lang="en-US" smtClean="0">
                <a:sym typeface="Georgia" pitchFamily="18" charset="0"/>
              </a:rPr>
              <a:t>Click to edit Master title style</a:t>
            </a:r>
          </a:p>
        </p:txBody>
      </p:sp>
      <p:sp>
        <p:nvSpPr>
          <p:cNvPr id="15363" name="Rectangle 2"/>
          <p:cNvSpPr>
            <a:spLocks noGrp="1" noChangeArrowheads="1"/>
          </p:cNvSpPr>
          <p:nvPr>
            <p:ph type="body" idx="1"/>
          </p:nvPr>
        </p:nvSpPr>
        <p:spPr bwMode="auto">
          <a:xfrm>
            <a:off x="1841500" y="3810000"/>
            <a:ext cx="9321800" cy="279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pic>
        <p:nvPicPr>
          <p:cNvPr id="15364"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365"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ransition/>
  <p:txStyles>
    <p:titleStyle>
      <a:lvl1pPr algn="l" rtl="0" eaLnBrk="0" fontAlgn="base" hangingPunct="0">
        <a:lnSpc>
          <a:spcPct val="90000"/>
        </a:lnSpc>
        <a:spcBef>
          <a:spcPct val="0"/>
        </a:spcBef>
        <a:spcAft>
          <a:spcPct val="0"/>
        </a:spcAft>
        <a:defRPr sz="9200">
          <a:solidFill>
            <a:srgbClr val="819820"/>
          </a:solidFill>
          <a:latin typeface="+mj-lt"/>
          <a:ea typeface="+mj-ea"/>
          <a:cs typeface="+mj-cs"/>
          <a:sym typeface="Georgia" pitchFamily="18" charset="0"/>
        </a:defRPr>
      </a:lvl1pPr>
      <a:lvl2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2pPr>
      <a:lvl3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3pPr>
      <a:lvl4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4pPr>
      <a:lvl5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5pPr>
      <a:lvl6pPr marL="4572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6pPr>
      <a:lvl7pPr marL="9144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7pPr>
      <a:lvl8pPr marL="13716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8pPr>
      <a:lvl9pPr marL="18288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9pPr>
    </p:titleStyle>
    <p:bodyStyle>
      <a:lvl1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1pPr>
      <a:lvl2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2pPr>
      <a:lvl3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3pPr>
      <a:lvl4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4pPr>
      <a:lvl5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5pPr>
      <a:lvl6pPr marL="10287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6pPr>
      <a:lvl7pPr marL="14859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7pPr>
      <a:lvl8pPr marL="19431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8pPr>
      <a:lvl9pPr marL="24003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bwMode="auto">
          <a:xfrm>
            <a:off x="812800" y="3810000"/>
            <a:ext cx="103505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lvl="0"/>
            <a:r>
              <a:rPr lang="en-US" smtClean="0">
                <a:sym typeface="Georgia" pitchFamily="18" charset="0"/>
              </a:rPr>
              <a:t>Click to edit Master title style</a:t>
            </a:r>
          </a:p>
        </p:txBody>
      </p:sp>
      <p:sp>
        <p:nvSpPr>
          <p:cNvPr id="16387" name="Rectangle 2"/>
          <p:cNvSpPr>
            <a:spLocks noGrp="1" noChangeArrowheads="1"/>
          </p:cNvSpPr>
          <p:nvPr>
            <p:ph type="body" idx="1"/>
          </p:nvPr>
        </p:nvSpPr>
        <p:spPr bwMode="auto">
          <a:xfrm>
            <a:off x="1841500" y="5473700"/>
            <a:ext cx="9321800" cy="279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pic>
        <p:nvPicPr>
          <p:cNvPr id="16388"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6389"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txStyles>
    <p:titleStyle>
      <a:lvl1pPr algn="l" rtl="0" eaLnBrk="0" fontAlgn="base" hangingPunct="0">
        <a:lnSpc>
          <a:spcPct val="90000"/>
        </a:lnSpc>
        <a:spcBef>
          <a:spcPct val="0"/>
        </a:spcBef>
        <a:spcAft>
          <a:spcPct val="0"/>
        </a:spcAft>
        <a:defRPr sz="9200">
          <a:solidFill>
            <a:srgbClr val="819820"/>
          </a:solidFill>
          <a:latin typeface="+mj-lt"/>
          <a:ea typeface="+mj-ea"/>
          <a:cs typeface="+mj-cs"/>
          <a:sym typeface="Georgia" pitchFamily="18" charset="0"/>
        </a:defRPr>
      </a:lvl1pPr>
      <a:lvl2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2pPr>
      <a:lvl3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3pPr>
      <a:lvl4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4pPr>
      <a:lvl5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5pPr>
      <a:lvl6pPr marL="4572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6pPr>
      <a:lvl7pPr marL="9144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7pPr>
      <a:lvl8pPr marL="13716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8pPr>
      <a:lvl9pPr marL="18288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9pPr>
    </p:titleStyle>
    <p:bodyStyle>
      <a:lvl1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1pPr>
      <a:lvl2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2pPr>
      <a:lvl3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3pPr>
      <a:lvl4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4pPr>
      <a:lvl5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5pPr>
      <a:lvl6pPr marL="10287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6pPr>
      <a:lvl7pPr marL="14859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7pPr>
      <a:lvl8pPr marL="19431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8pPr>
      <a:lvl9pPr marL="24003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1"/>
          <p:cNvSpPr>
            <a:spLocks noGrp="1" noChangeArrowheads="1"/>
          </p:cNvSpPr>
          <p:nvPr>
            <p:ph type="body" idx="1"/>
          </p:nvPr>
        </p:nvSpPr>
        <p:spPr bwMode="auto">
          <a:xfrm>
            <a:off x="1841500" y="2540000"/>
            <a:ext cx="4318000" cy="572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
        <p:nvSpPr>
          <p:cNvPr id="17411" name="Rectangle 2"/>
          <p:cNvSpPr>
            <a:spLocks noGrp="1" noChangeArrowheads="1"/>
          </p:cNvSpPr>
          <p:nvPr>
            <p:ph type="title"/>
          </p:nvPr>
        </p:nvSpPr>
        <p:spPr bwMode="auto">
          <a:xfrm>
            <a:off x="812800" y="876300"/>
            <a:ext cx="53340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lvl="0"/>
            <a:r>
              <a:rPr lang="en-US" smtClean="0">
                <a:sym typeface="Georgia" pitchFamily="18" charset="0"/>
              </a:rPr>
              <a:t>Click to edit Master title style</a:t>
            </a:r>
          </a:p>
        </p:txBody>
      </p:sp>
      <p:pic>
        <p:nvPicPr>
          <p:cNvPr id="17412"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7413"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ransition/>
  <p:txStyles>
    <p:titleStyle>
      <a:lvl1pPr algn="l" rtl="0" eaLnBrk="0" fontAlgn="base" hangingPunct="0">
        <a:lnSpc>
          <a:spcPct val="90000"/>
        </a:lnSpc>
        <a:spcBef>
          <a:spcPct val="0"/>
        </a:spcBef>
        <a:spcAft>
          <a:spcPct val="0"/>
        </a:spcAft>
        <a:defRPr sz="9200">
          <a:solidFill>
            <a:srgbClr val="819820"/>
          </a:solidFill>
          <a:latin typeface="+mj-lt"/>
          <a:ea typeface="+mj-ea"/>
          <a:cs typeface="+mj-cs"/>
          <a:sym typeface="Georgia" pitchFamily="18" charset="0"/>
        </a:defRPr>
      </a:lvl1pPr>
      <a:lvl2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2pPr>
      <a:lvl3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3pPr>
      <a:lvl4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4pPr>
      <a:lvl5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5pPr>
      <a:lvl6pPr marL="4572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6pPr>
      <a:lvl7pPr marL="9144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7pPr>
      <a:lvl8pPr marL="13716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8pPr>
      <a:lvl9pPr marL="18288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9pPr>
    </p:titleStyle>
    <p:bodyStyle>
      <a:lvl1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1pPr>
      <a:lvl2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2pPr>
      <a:lvl3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3pPr>
      <a:lvl4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4pPr>
      <a:lvl5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5pPr>
      <a:lvl6pPr marL="10287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6pPr>
      <a:lvl7pPr marL="14859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7pPr>
      <a:lvl8pPr marL="19431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8pPr>
      <a:lvl9pPr marL="24003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bwMode="auto">
          <a:xfrm>
            <a:off x="812800" y="876300"/>
            <a:ext cx="103505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lvl="0"/>
            <a:r>
              <a:rPr lang="en-US" smtClean="0">
                <a:sym typeface="Georgia" pitchFamily="18" charset="0"/>
              </a:rPr>
              <a:t>Click to edit Master title style</a:t>
            </a:r>
          </a:p>
        </p:txBody>
      </p:sp>
      <p:pic>
        <p:nvPicPr>
          <p:cNvPr id="18435" name="Picture 2"/>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8436"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ransition/>
  <p:txStyles>
    <p:titleStyle>
      <a:lvl1pPr algn="l" rtl="0" eaLnBrk="0" fontAlgn="base" hangingPunct="0">
        <a:lnSpc>
          <a:spcPct val="90000"/>
        </a:lnSpc>
        <a:spcBef>
          <a:spcPct val="0"/>
        </a:spcBef>
        <a:spcAft>
          <a:spcPct val="0"/>
        </a:spcAft>
        <a:defRPr sz="9200">
          <a:solidFill>
            <a:srgbClr val="819820"/>
          </a:solidFill>
          <a:latin typeface="+mj-lt"/>
          <a:ea typeface="+mj-ea"/>
          <a:cs typeface="+mj-cs"/>
          <a:sym typeface="Georgia" pitchFamily="18" charset="0"/>
        </a:defRPr>
      </a:lvl1pPr>
      <a:lvl2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2pPr>
      <a:lvl3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3pPr>
      <a:lvl4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4pPr>
      <a:lvl5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5pPr>
      <a:lvl6pPr marL="4572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6pPr>
      <a:lvl7pPr marL="9144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7pPr>
      <a:lvl8pPr marL="13716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8pPr>
      <a:lvl9pPr marL="18288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9pPr>
    </p:titleStyle>
    <p:bodyStyle>
      <a:lvl1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1pPr>
      <a:lvl2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2pPr>
      <a:lvl3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3pPr>
      <a:lvl4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4pPr>
      <a:lvl5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5pPr>
      <a:lvl6pPr marL="10287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6pPr>
      <a:lvl7pPr marL="14859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7pPr>
      <a:lvl8pPr marL="19431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8pPr>
      <a:lvl9pPr marL="24003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bwMode="auto">
          <a:xfrm>
            <a:off x="812800" y="876300"/>
            <a:ext cx="103505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lvl="0"/>
            <a:r>
              <a:rPr lang="en-US" smtClean="0">
                <a:sym typeface="Georgia" pitchFamily="18" charset="0"/>
              </a:rPr>
              <a:t>Click to edit Master title style</a:t>
            </a:r>
          </a:p>
        </p:txBody>
      </p:sp>
      <p:sp>
        <p:nvSpPr>
          <p:cNvPr id="19459" name="Rectangle 2"/>
          <p:cNvSpPr>
            <a:spLocks noGrp="1" noChangeArrowheads="1"/>
          </p:cNvSpPr>
          <p:nvPr>
            <p:ph type="body" idx="1"/>
          </p:nvPr>
        </p:nvSpPr>
        <p:spPr bwMode="auto">
          <a:xfrm>
            <a:off x="1841500" y="2540000"/>
            <a:ext cx="9321800" cy="290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pic>
        <p:nvPicPr>
          <p:cNvPr id="19460"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9461"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ransition/>
  <p:txStyles>
    <p:titleStyle>
      <a:lvl1pPr algn="l" rtl="0" eaLnBrk="0" fontAlgn="base" hangingPunct="0">
        <a:lnSpc>
          <a:spcPct val="90000"/>
        </a:lnSpc>
        <a:spcBef>
          <a:spcPct val="0"/>
        </a:spcBef>
        <a:spcAft>
          <a:spcPct val="0"/>
        </a:spcAft>
        <a:defRPr sz="9200">
          <a:solidFill>
            <a:srgbClr val="819820"/>
          </a:solidFill>
          <a:latin typeface="+mj-lt"/>
          <a:ea typeface="+mj-ea"/>
          <a:cs typeface="+mj-cs"/>
          <a:sym typeface="Georgia" pitchFamily="18" charset="0"/>
        </a:defRPr>
      </a:lvl1pPr>
      <a:lvl2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2pPr>
      <a:lvl3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3pPr>
      <a:lvl4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4pPr>
      <a:lvl5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5pPr>
      <a:lvl6pPr marL="4572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6pPr>
      <a:lvl7pPr marL="9144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7pPr>
      <a:lvl8pPr marL="13716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8pPr>
      <a:lvl9pPr marL="18288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9pPr>
    </p:titleStyle>
    <p:bodyStyle>
      <a:lvl1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1pPr>
      <a:lvl2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2pPr>
      <a:lvl3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3pPr>
      <a:lvl4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4pPr>
      <a:lvl5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5pPr>
      <a:lvl6pPr marL="10287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6pPr>
      <a:lvl7pPr marL="14859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7pPr>
      <a:lvl8pPr marL="19431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8pPr>
      <a:lvl9pPr marL="24003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body" idx="1"/>
          </p:nvPr>
        </p:nvSpPr>
        <p:spPr bwMode="auto">
          <a:xfrm>
            <a:off x="4686300" y="1838325"/>
            <a:ext cx="6477000" cy="7116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
        <p:nvSpPr>
          <p:cNvPr id="2051" name="Rectangle 2"/>
          <p:cNvSpPr>
            <a:spLocks noGrp="1" noChangeArrowheads="1"/>
          </p:cNvSpPr>
          <p:nvPr>
            <p:ph type="title"/>
          </p:nvPr>
        </p:nvSpPr>
        <p:spPr bwMode="auto">
          <a:xfrm>
            <a:off x="5448300" y="876300"/>
            <a:ext cx="6731000" cy="156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lvl="0"/>
            <a:r>
              <a:rPr lang="en-US" smtClean="0">
                <a:sym typeface="Georgia" pitchFamily="18" charset="0"/>
              </a:rPr>
              <a:t>Click to edit Master title style</a:t>
            </a: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l" rtl="0" eaLnBrk="0" fontAlgn="base" hangingPunct="0">
        <a:lnSpc>
          <a:spcPct val="90000"/>
        </a:lnSpc>
        <a:spcBef>
          <a:spcPct val="0"/>
        </a:spcBef>
        <a:spcAft>
          <a:spcPct val="0"/>
        </a:spcAft>
        <a:defRPr sz="9200">
          <a:solidFill>
            <a:srgbClr val="819820"/>
          </a:solidFill>
          <a:latin typeface="+mj-lt"/>
          <a:ea typeface="+mj-ea"/>
          <a:cs typeface="+mj-cs"/>
          <a:sym typeface="Georgia" pitchFamily="18" charset="0"/>
        </a:defRPr>
      </a:lvl1pPr>
      <a:lvl2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2pPr>
      <a:lvl3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3pPr>
      <a:lvl4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4pPr>
      <a:lvl5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5pPr>
      <a:lvl6pPr marL="4572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6pPr>
      <a:lvl7pPr marL="9144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7pPr>
      <a:lvl8pPr marL="13716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8pPr>
      <a:lvl9pPr marL="18288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9pPr>
    </p:titleStyle>
    <p:bodyStyle>
      <a:lvl1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1pPr>
      <a:lvl2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2pPr>
      <a:lvl3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3pPr>
      <a:lvl4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4pPr>
      <a:lvl5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5pPr>
      <a:lvl6pPr marL="10287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6pPr>
      <a:lvl7pPr marL="14859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7pPr>
      <a:lvl8pPr marL="19431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8pPr>
      <a:lvl9pPr marL="24003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1"/>
          <p:cNvSpPr>
            <a:spLocks noGrp="1" noChangeArrowheads="1"/>
          </p:cNvSpPr>
          <p:nvPr>
            <p:ph type="body" idx="1"/>
          </p:nvPr>
        </p:nvSpPr>
        <p:spPr bwMode="auto">
          <a:xfrm>
            <a:off x="1841500" y="5702300"/>
            <a:ext cx="9321800" cy="256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
        <p:nvSpPr>
          <p:cNvPr id="20483" name="Rectangle 2"/>
          <p:cNvSpPr>
            <a:spLocks noGrp="1" noChangeArrowheads="1"/>
          </p:cNvSpPr>
          <p:nvPr>
            <p:ph type="title"/>
          </p:nvPr>
        </p:nvSpPr>
        <p:spPr bwMode="auto">
          <a:xfrm>
            <a:off x="812800" y="4038600"/>
            <a:ext cx="103505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lvl="0"/>
            <a:r>
              <a:rPr lang="en-US" smtClean="0">
                <a:sym typeface="Georgia" pitchFamily="18" charset="0"/>
              </a:rPr>
              <a:t>Click to edit Master title style</a:t>
            </a:r>
          </a:p>
        </p:txBody>
      </p:sp>
      <p:pic>
        <p:nvPicPr>
          <p:cNvPr id="20484"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1811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485" name="Freeform 4"/>
          <p:cNvSpPr>
            <a:spLocks/>
          </p:cNvSpPr>
          <p:nvPr/>
        </p:nvSpPr>
        <p:spPr bwMode="auto">
          <a:xfrm>
            <a:off x="0" y="0"/>
            <a:ext cx="3657600" cy="1270000"/>
          </a:xfrm>
          <a:custGeom>
            <a:avLst/>
            <a:gdLst>
              <a:gd name="T0" fmla="*/ 2147483647 w 21600"/>
              <a:gd name="T1" fmla="*/ 0 h 21600"/>
              <a:gd name="T2" fmla="*/ 0 w 21600"/>
              <a:gd name="T3" fmla="*/ 0 h 21600"/>
              <a:gd name="T4" fmla="*/ 0 w 21600"/>
              <a:gd name="T5" fmla="*/ 2147483647 h 21600"/>
              <a:gd name="T6" fmla="*/ 2147483647 w 21600"/>
              <a:gd name="T7" fmla="*/ 2147483647 h 21600"/>
              <a:gd name="T8" fmla="*/ 2147483647 w 21600"/>
              <a:gd name="T9" fmla="*/ 0 h 21600"/>
              <a:gd name="T10" fmla="*/ 2147483647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19702" y="0"/>
                </a:moveTo>
                <a:lnTo>
                  <a:pt x="0" y="0"/>
                </a:lnTo>
                <a:lnTo>
                  <a:pt x="0" y="21600"/>
                </a:lnTo>
                <a:lnTo>
                  <a:pt x="21600" y="14904"/>
                </a:lnTo>
                <a:lnTo>
                  <a:pt x="19702" y="0"/>
                </a:lnTo>
                <a:close/>
                <a:moveTo>
                  <a:pt x="19702" y="0"/>
                </a:moveTo>
              </a:path>
            </a:pathLst>
          </a:custGeom>
          <a:solidFill>
            <a:srgbClr val="FFFFFF">
              <a:alpha val="20000"/>
            </a:srgbClr>
          </a:solidFill>
          <a:ln>
            <a:noFill/>
          </a:ln>
          <a:extLst>
            <a:ext uri="{91240B29-F687-4F45-9708-019B960494DF}">
              <a14:hiddenLine xmlns:a14="http://schemas.microsoft.com/office/drawing/2010/main" w="12700" cap="flat">
                <a:solidFill>
                  <a:srgbClr val="000000">
                    <a:alpha val="20000"/>
                  </a:srgbClr>
                </a:solidFill>
                <a:miter lim="800000"/>
                <a:headEnd type="none" w="med" len="med"/>
                <a:tailEnd type="none" w="med" len="med"/>
              </a14:hiddenLine>
            </a:ext>
          </a:extLst>
        </p:spPr>
        <p:txBody>
          <a:bodyPr lIns="0" tIns="0" rIns="0" bIns="0"/>
          <a:lstStyle/>
          <a:p>
            <a:endParaRPr lang="en-US"/>
          </a:p>
        </p:txBody>
      </p:sp>
      <p:pic>
        <p:nvPicPr>
          <p:cNvPr id="20486" name="Picture 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0487"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ransition/>
  <p:txStyles>
    <p:titleStyle>
      <a:lvl1pPr algn="l" rtl="0" eaLnBrk="0" fontAlgn="base" hangingPunct="0">
        <a:lnSpc>
          <a:spcPct val="90000"/>
        </a:lnSpc>
        <a:spcBef>
          <a:spcPct val="0"/>
        </a:spcBef>
        <a:spcAft>
          <a:spcPct val="0"/>
        </a:spcAft>
        <a:defRPr sz="9200">
          <a:solidFill>
            <a:srgbClr val="819820"/>
          </a:solidFill>
          <a:latin typeface="+mj-lt"/>
          <a:ea typeface="+mj-ea"/>
          <a:cs typeface="+mj-cs"/>
          <a:sym typeface="Georgia" pitchFamily="18" charset="0"/>
        </a:defRPr>
      </a:lvl1pPr>
      <a:lvl2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2pPr>
      <a:lvl3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3pPr>
      <a:lvl4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4pPr>
      <a:lvl5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5pPr>
      <a:lvl6pPr marL="4572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6pPr>
      <a:lvl7pPr marL="9144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7pPr>
      <a:lvl8pPr marL="13716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8pPr>
      <a:lvl9pPr marL="18288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9pPr>
    </p:titleStyle>
    <p:bodyStyle>
      <a:lvl1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1pPr>
      <a:lvl2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2pPr>
      <a:lvl3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3pPr>
      <a:lvl4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4pPr>
      <a:lvl5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5pPr>
      <a:lvl6pPr marL="10287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6pPr>
      <a:lvl7pPr marL="14859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7pPr>
      <a:lvl8pPr marL="19431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8pPr>
      <a:lvl9pPr marL="24003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1"/>
          <p:cNvSpPr>
            <a:spLocks noGrp="1" noChangeArrowheads="1"/>
          </p:cNvSpPr>
          <p:nvPr>
            <p:ph type="body" idx="1"/>
          </p:nvPr>
        </p:nvSpPr>
        <p:spPr bwMode="auto">
          <a:xfrm>
            <a:off x="1841500" y="2540000"/>
            <a:ext cx="4318000" cy="572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
        <p:nvSpPr>
          <p:cNvPr id="21507" name="Rectangle 2"/>
          <p:cNvSpPr>
            <a:spLocks noGrp="1" noChangeArrowheads="1"/>
          </p:cNvSpPr>
          <p:nvPr>
            <p:ph type="title"/>
          </p:nvPr>
        </p:nvSpPr>
        <p:spPr bwMode="auto">
          <a:xfrm>
            <a:off x="812800" y="876300"/>
            <a:ext cx="53340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lvl="0"/>
            <a:r>
              <a:rPr lang="en-US" smtClean="0">
                <a:sym typeface="Georgia" pitchFamily="18" charset="0"/>
              </a:rPr>
              <a:t>Click to edit Master title style</a:t>
            </a:r>
          </a:p>
        </p:txBody>
      </p:sp>
      <p:pic>
        <p:nvPicPr>
          <p:cNvPr id="21508"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1509"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ransition/>
  <p:txStyles>
    <p:titleStyle>
      <a:lvl1pPr algn="l" rtl="0" eaLnBrk="0" fontAlgn="base" hangingPunct="0">
        <a:lnSpc>
          <a:spcPct val="90000"/>
        </a:lnSpc>
        <a:spcBef>
          <a:spcPct val="0"/>
        </a:spcBef>
        <a:spcAft>
          <a:spcPct val="0"/>
        </a:spcAft>
        <a:defRPr sz="9200">
          <a:solidFill>
            <a:srgbClr val="819820"/>
          </a:solidFill>
          <a:latin typeface="+mj-lt"/>
          <a:ea typeface="+mj-ea"/>
          <a:cs typeface="+mj-cs"/>
          <a:sym typeface="Georgia" pitchFamily="18" charset="0"/>
        </a:defRPr>
      </a:lvl1pPr>
      <a:lvl2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2pPr>
      <a:lvl3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3pPr>
      <a:lvl4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4pPr>
      <a:lvl5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5pPr>
      <a:lvl6pPr marL="4572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6pPr>
      <a:lvl7pPr marL="9144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7pPr>
      <a:lvl8pPr marL="13716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8pPr>
      <a:lvl9pPr marL="18288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9pPr>
    </p:titleStyle>
    <p:bodyStyle>
      <a:lvl1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1pPr>
      <a:lvl2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2pPr>
      <a:lvl3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3pPr>
      <a:lvl4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4pPr>
      <a:lvl5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5pPr>
      <a:lvl6pPr marL="10287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6pPr>
      <a:lvl7pPr marL="14859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7pPr>
      <a:lvl8pPr marL="19431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8pPr>
      <a:lvl9pPr marL="24003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1"/>
          <p:cNvSpPr>
            <a:spLocks noGrp="1" noChangeArrowheads="1"/>
          </p:cNvSpPr>
          <p:nvPr>
            <p:ph type="body" idx="1"/>
          </p:nvPr>
        </p:nvSpPr>
        <p:spPr bwMode="auto">
          <a:xfrm>
            <a:off x="1841500" y="863600"/>
            <a:ext cx="9321800" cy="739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pic>
        <p:nvPicPr>
          <p:cNvPr id="22531" name="Picture 2"/>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2532"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ransition/>
  <p:txStyles>
    <p:titleStyle>
      <a:lvl1pPr algn="l" rtl="0" eaLnBrk="0" fontAlgn="base" hangingPunct="0">
        <a:lnSpc>
          <a:spcPct val="90000"/>
        </a:lnSpc>
        <a:spcBef>
          <a:spcPct val="0"/>
        </a:spcBef>
        <a:spcAft>
          <a:spcPct val="0"/>
        </a:spcAft>
        <a:defRPr sz="9200">
          <a:solidFill>
            <a:srgbClr val="819820"/>
          </a:solidFill>
          <a:latin typeface="+mj-lt"/>
          <a:ea typeface="+mj-ea"/>
          <a:cs typeface="+mj-cs"/>
          <a:sym typeface="Georgia" pitchFamily="18" charset="0"/>
        </a:defRPr>
      </a:lvl1pPr>
      <a:lvl2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2pPr>
      <a:lvl3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3pPr>
      <a:lvl4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4pPr>
      <a:lvl5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5pPr>
      <a:lvl6pPr marL="4572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6pPr>
      <a:lvl7pPr marL="9144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7pPr>
      <a:lvl8pPr marL="13716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8pPr>
      <a:lvl9pPr marL="18288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9pPr>
    </p:titleStyle>
    <p:bodyStyle>
      <a:lvl1pPr marL="571500" indent="-571500" algn="l" rtl="0" eaLnBrk="0" fontAlgn="base" hangingPunct="0">
        <a:lnSpc>
          <a:spcPct val="110000"/>
        </a:lnSpc>
        <a:spcBef>
          <a:spcPts val="4000"/>
        </a:spcBef>
        <a:spcAft>
          <a:spcPct val="0"/>
        </a:spcAft>
        <a:buClr>
          <a:srgbClr val="8FB836"/>
        </a:buClr>
        <a:buSzPct val="100000"/>
        <a:buFont typeface="Helvetica Neue Light" charset="0"/>
        <a:buChar char="‣"/>
        <a:defRPr sz="3600">
          <a:solidFill>
            <a:schemeClr val="tx1"/>
          </a:solidFill>
          <a:latin typeface="+mn-lt"/>
          <a:ea typeface="+mn-ea"/>
          <a:cs typeface="+mn-cs"/>
          <a:sym typeface="Helvetica Neue Light" charset="0"/>
        </a:defRPr>
      </a:lvl1pPr>
      <a:lvl2pPr marL="571500" indent="-571500" algn="l" rtl="0" eaLnBrk="0" fontAlgn="base" hangingPunct="0">
        <a:lnSpc>
          <a:spcPct val="110000"/>
        </a:lnSpc>
        <a:spcBef>
          <a:spcPts val="4000"/>
        </a:spcBef>
        <a:spcAft>
          <a:spcPct val="0"/>
        </a:spcAft>
        <a:buClr>
          <a:srgbClr val="8FB836"/>
        </a:buClr>
        <a:buSzPct val="100000"/>
        <a:buFont typeface="Helvetica Neue Light" charset="0"/>
        <a:buChar char="‣"/>
        <a:defRPr sz="3600">
          <a:solidFill>
            <a:schemeClr val="tx1"/>
          </a:solidFill>
          <a:latin typeface="+mn-lt"/>
          <a:ea typeface="+mn-ea"/>
          <a:cs typeface="+mn-cs"/>
          <a:sym typeface="Helvetica Neue Light" charset="0"/>
        </a:defRPr>
      </a:lvl2pPr>
      <a:lvl3pPr marL="571500" indent="-571500" algn="l" rtl="0" eaLnBrk="0" fontAlgn="base" hangingPunct="0">
        <a:lnSpc>
          <a:spcPct val="110000"/>
        </a:lnSpc>
        <a:spcBef>
          <a:spcPts val="4000"/>
        </a:spcBef>
        <a:spcAft>
          <a:spcPct val="0"/>
        </a:spcAft>
        <a:buClr>
          <a:srgbClr val="8FB836"/>
        </a:buClr>
        <a:buSzPct val="100000"/>
        <a:buFont typeface="Helvetica Neue Light" charset="0"/>
        <a:buChar char="‣"/>
        <a:defRPr sz="3600">
          <a:solidFill>
            <a:schemeClr val="tx1"/>
          </a:solidFill>
          <a:latin typeface="+mn-lt"/>
          <a:ea typeface="+mn-ea"/>
          <a:cs typeface="+mn-cs"/>
          <a:sym typeface="Helvetica Neue Light" charset="0"/>
        </a:defRPr>
      </a:lvl3pPr>
      <a:lvl4pPr marL="571500" indent="-571500" algn="l" rtl="0" eaLnBrk="0" fontAlgn="base" hangingPunct="0">
        <a:lnSpc>
          <a:spcPct val="110000"/>
        </a:lnSpc>
        <a:spcBef>
          <a:spcPts val="4000"/>
        </a:spcBef>
        <a:spcAft>
          <a:spcPct val="0"/>
        </a:spcAft>
        <a:buClr>
          <a:srgbClr val="8FB836"/>
        </a:buClr>
        <a:buSzPct val="100000"/>
        <a:buFont typeface="Helvetica Neue Light" charset="0"/>
        <a:buChar char="‣"/>
        <a:defRPr sz="3600">
          <a:solidFill>
            <a:schemeClr val="tx1"/>
          </a:solidFill>
          <a:latin typeface="+mn-lt"/>
          <a:ea typeface="+mn-ea"/>
          <a:cs typeface="+mn-cs"/>
          <a:sym typeface="Helvetica Neue Light" charset="0"/>
        </a:defRPr>
      </a:lvl4pPr>
      <a:lvl5pPr marL="571500" indent="-571500" algn="l" rtl="0" eaLnBrk="0" fontAlgn="base" hangingPunct="0">
        <a:lnSpc>
          <a:spcPct val="110000"/>
        </a:lnSpc>
        <a:spcBef>
          <a:spcPts val="4000"/>
        </a:spcBef>
        <a:spcAft>
          <a:spcPct val="0"/>
        </a:spcAft>
        <a:buClr>
          <a:srgbClr val="8FB836"/>
        </a:buClr>
        <a:buSzPct val="100000"/>
        <a:buFont typeface="Helvetica Neue Light" charset="0"/>
        <a:buChar char="‣"/>
        <a:defRPr sz="3600">
          <a:solidFill>
            <a:schemeClr val="tx1"/>
          </a:solidFill>
          <a:latin typeface="+mn-lt"/>
          <a:ea typeface="+mn-ea"/>
          <a:cs typeface="+mn-cs"/>
          <a:sym typeface="Helvetica Neue Light" charset="0"/>
        </a:defRPr>
      </a:lvl5pPr>
      <a:lvl6pPr marL="1028700" indent="-571500" algn="l" rtl="0" fontAlgn="base">
        <a:lnSpc>
          <a:spcPct val="110000"/>
        </a:lnSpc>
        <a:spcBef>
          <a:spcPts val="4000"/>
        </a:spcBef>
        <a:spcAft>
          <a:spcPct val="0"/>
        </a:spcAft>
        <a:buClr>
          <a:srgbClr val="8FB836"/>
        </a:buClr>
        <a:buSzPct val="100000"/>
        <a:buFont typeface="Helvetica Neue Light" charset="0"/>
        <a:buChar char="‣"/>
        <a:defRPr sz="3600">
          <a:solidFill>
            <a:schemeClr val="tx1"/>
          </a:solidFill>
          <a:latin typeface="+mn-lt"/>
          <a:ea typeface="+mn-ea"/>
          <a:cs typeface="+mn-cs"/>
          <a:sym typeface="Helvetica Neue Light" charset="0"/>
        </a:defRPr>
      </a:lvl6pPr>
      <a:lvl7pPr marL="1485900" indent="-571500" algn="l" rtl="0" fontAlgn="base">
        <a:lnSpc>
          <a:spcPct val="110000"/>
        </a:lnSpc>
        <a:spcBef>
          <a:spcPts val="4000"/>
        </a:spcBef>
        <a:spcAft>
          <a:spcPct val="0"/>
        </a:spcAft>
        <a:buClr>
          <a:srgbClr val="8FB836"/>
        </a:buClr>
        <a:buSzPct val="100000"/>
        <a:buFont typeface="Helvetica Neue Light" charset="0"/>
        <a:buChar char="‣"/>
        <a:defRPr sz="3600">
          <a:solidFill>
            <a:schemeClr val="tx1"/>
          </a:solidFill>
          <a:latin typeface="+mn-lt"/>
          <a:ea typeface="+mn-ea"/>
          <a:cs typeface="+mn-cs"/>
          <a:sym typeface="Helvetica Neue Light" charset="0"/>
        </a:defRPr>
      </a:lvl7pPr>
      <a:lvl8pPr marL="1943100" indent="-571500" algn="l" rtl="0" fontAlgn="base">
        <a:lnSpc>
          <a:spcPct val="110000"/>
        </a:lnSpc>
        <a:spcBef>
          <a:spcPts val="4000"/>
        </a:spcBef>
        <a:spcAft>
          <a:spcPct val="0"/>
        </a:spcAft>
        <a:buClr>
          <a:srgbClr val="8FB836"/>
        </a:buClr>
        <a:buSzPct val="100000"/>
        <a:buFont typeface="Helvetica Neue Light" charset="0"/>
        <a:buChar char="‣"/>
        <a:defRPr sz="3600">
          <a:solidFill>
            <a:schemeClr val="tx1"/>
          </a:solidFill>
          <a:latin typeface="+mn-lt"/>
          <a:ea typeface="+mn-ea"/>
          <a:cs typeface="+mn-cs"/>
          <a:sym typeface="Helvetica Neue Light" charset="0"/>
        </a:defRPr>
      </a:lvl8pPr>
      <a:lvl9pPr marL="2400300" indent="-571500" algn="l" rtl="0" fontAlgn="base">
        <a:lnSpc>
          <a:spcPct val="110000"/>
        </a:lnSpc>
        <a:spcBef>
          <a:spcPts val="4000"/>
        </a:spcBef>
        <a:spcAft>
          <a:spcPct val="0"/>
        </a:spcAft>
        <a:buClr>
          <a:srgbClr val="8FB836"/>
        </a:buClr>
        <a:buSzPct val="100000"/>
        <a:buFont typeface="Helvetica Neue Light" charset="0"/>
        <a:buChar char="‣"/>
        <a:defRPr sz="3600">
          <a:solidFill>
            <a:schemeClr val="tx1"/>
          </a:solidFill>
          <a:latin typeface="+mn-lt"/>
          <a:ea typeface="+mn-ea"/>
          <a:cs typeface="+mn-cs"/>
          <a:sym typeface="Helvetica Neue Light"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1"/>
          <p:cNvSpPr>
            <a:spLocks noGrp="1" noChangeArrowheads="1"/>
          </p:cNvSpPr>
          <p:nvPr>
            <p:ph type="body" idx="1"/>
          </p:nvPr>
        </p:nvSpPr>
        <p:spPr bwMode="auto">
          <a:xfrm>
            <a:off x="812800" y="863600"/>
            <a:ext cx="10350500" cy="739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lvl="0"/>
            <a:r>
              <a:rPr lang="en-US" smtClean="0">
                <a:sym typeface="Georgia" pitchFamily="18" charset="0"/>
              </a:rPr>
              <a:t>Click to edit Master text styles</a:t>
            </a:r>
          </a:p>
          <a:p>
            <a:pPr lvl="1"/>
            <a:r>
              <a:rPr lang="en-US" smtClean="0">
                <a:sym typeface="Georgia" pitchFamily="18" charset="0"/>
              </a:rPr>
              <a:t>Second level</a:t>
            </a:r>
          </a:p>
          <a:p>
            <a:pPr lvl="2"/>
            <a:r>
              <a:rPr lang="en-US" smtClean="0">
                <a:sym typeface="Georgia" pitchFamily="18" charset="0"/>
              </a:rPr>
              <a:t>Third level</a:t>
            </a:r>
          </a:p>
          <a:p>
            <a:pPr lvl="3"/>
            <a:r>
              <a:rPr lang="en-US" smtClean="0">
                <a:sym typeface="Georgia" pitchFamily="18" charset="0"/>
              </a:rPr>
              <a:t>Fourth level</a:t>
            </a:r>
          </a:p>
          <a:p>
            <a:pPr lvl="4"/>
            <a:r>
              <a:rPr lang="en-US" smtClean="0">
                <a:sym typeface="Georgia" pitchFamily="18" charset="0"/>
              </a:rPr>
              <a:t>Fifth level</a:t>
            </a:r>
          </a:p>
        </p:txBody>
      </p:sp>
      <p:pic>
        <p:nvPicPr>
          <p:cNvPr id="23555" name="Picture 2"/>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56"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ransition/>
  <p:txStyles>
    <p:titleStyle>
      <a:lvl1pPr algn="l" rtl="0" eaLnBrk="0" fontAlgn="base" hangingPunct="0">
        <a:lnSpc>
          <a:spcPct val="90000"/>
        </a:lnSpc>
        <a:spcBef>
          <a:spcPct val="0"/>
        </a:spcBef>
        <a:spcAft>
          <a:spcPct val="0"/>
        </a:spcAft>
        <a:defRPr sz="9200">
          <a:solidFill>
            <a:srgbClr val="819820"/>
          </a:solidFill>
          <a:latin typeface="+mj-lt"/>
          <a:ea typeface="+mj-ea"/>
          <a:cs typeface="+mj-cs"/>
          <a:sym typeface="Georgia" pitchFamily="18" charset="0"/>
        </a:defRPr>
      </a:lvl1pPr>
      <a:lvl2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2pPr>
      <a:lvl3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3pPr>
      <a:lvl4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4pPr>
      <a:lvl5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5pPr>
      <a:lvl6pPr marL="4572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6pPr>
      <a:lvl7pPr marL="9144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7pPr>
      <a:lvl8pPr marL="13716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8pPr>
      <a:lvl9pPr marL="18288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9pPr>
    </p:titleStyle>
    <p:bodyStyle>
      <a:lvl1pPr marL="1587500" indent="-1587500" algn="l" rtl="0" eaLnBrk="0" fontAlgn="base" hangingPunct="0">
        <a:lnSpc>
          <a:spcPct val="120000"/>
        </a:lnSpc>
        <a:spcBef>
          <a:spcPts val="4000"/>
        </a:spcBef>
        <a:spcAft>
          <a:spcPct val="0"/>
        </a:spcAft>
        <a:buSzPct val="395000"/>
        <a:buChar char="•"/>
        <a:defRPr sz="3600">
          <a:solidFill>
            <a:srgbClr val="819820"/>
          </a:solidFill>
          <a:latin typeface="+mn-lt"/>
          <a:ea typeface="+mn-ea"/>
          <a:cs typeface="+mn-cs"/>
          <a:sym typeface="Georgia" pitchFamily="18" charset="0"/>
        </a:defRPr>
      </a:lvl1pPr>
      <a:lvl2pPr marL="1587500" indent="-1587500" algn="l" rtl="0" eaLnBrk="0" fontAlgn="base" hangingPunct="0">
        <a:lnSpc>
          <a:spcPct val="120000"/>
        </a:lnSpc>
        <a:spcBef>
          <a:spcPts val="4000"/>
        </a:spcBef>
        <a:spcAft>
          <a:spcPct val="0"/>
        </a:spcAft>
        <a:buSzPct val="395000"/>
        <a:buChar char="•"/>
        <a:defRPr sz="3600">
          <a:solidFill>
            <a:srgbClr val="819820"/>
          </a:solidFill>
          <a:latin typeface="+mn-lt"/>
          <a:ea typeface="+mn-ea"/>
          <a:cs typeface="+mn-cs"/>
          <a:sym typeface="Georgia" pitchFamily="18" charset="0"/>
        </a:defRPr>
      </a:lvl2pPr>
      <a:lvl3pPr marL="1587500" indent="-1587500" algn="l" rtl="0" eaLnBrk="0" fontAlgn="base" hangingPunct="0">
        <a:lnSpc>
          <a:spcPct val="120000"/>
        </a:lnSpc>
        <a:spcBef>
          <a:spcPts val="4000"/>
        </a:spcBef>
        <a:spcAft>
          <a:spcPct val="0"/>
        </a:spcAft>
        <a:buSzPct val="395000"/>
        <a:buChar char="•"/>
        <a:defRPr sz="3600">
          <a:solidFill>
            <a:srgbClr val="819820"/>
          </a:solidFill>
          <a:latin typeface="+mn-lt"/>
          <a:ea typeface="+mn-ea"/>
          <a:cs typeface="+mn-cs"/>
          <a:sym typeface="Georgia" pitchFamily="18" charset="0"/>
        </a:defRPr>
      </a:lvl3pPr>
      <a:lvl4pPr marL="1587500" indent="-1587500" algn="l" rtl="0" eaLnBrk="0" fontAlgn="base" hangingPunct="0">
        <a:lnSpc>
          <a:spcPct val="120000"/>
        </a:lnSpc>
        <a:spcBef>
          <a:spcPts val="4000"/>
        </a:spcBef>
        <a:spcAft>
          <a:spcPct val="0"/>
        </a:spcAft>
        <a:buSzPct val="395000"/>
        <a:buChar char="•"/>
        <a:defRPr sz="3600">
          <a:solidFill>
            <a:srgbClr val="819820"/>
          </a:solidFill>
          <a:latin typeface="+mn-lt"/>
          <a:ea typeface="+mn-ea"/>
          <a:cs typeface="+mn-cs"/>
          <a:sym typeface="Georgia" pitchFamily="18" charset="0"/>
        </a:defRPr>
      </a:lvl4pPr>
      <a:lvl5pPr marL="1587500" indent="-1587500" algn="l" rtl="0" eaLnBrk="0" fontAlgn="base" hangingPunct="0">
        <a:lnSpc>
          <a:spcPct val="120000"/>
        </a:lnSpc>
        <a:spcBef>
          <a:spcPts val="4000"/>
        </a:spcBef>
        <a:spcAft>
          <a:spcPct val="0"/>
        </a:spcAft>
        <a:buSzPct val="395000"/>
        <a:buChar char="•"/>
        <a:defRPr sz="3600">
          <a:solidFill>
            <a:srgbClr val="819820"/>
          </a:solidFill>
          <a:latin typeface="+mn-lt"/>
          <a:ea typeface="+mn-ea"/>
          <a:cs typeface="+mn-cs"/>
          <a:sym typeface="Georgia" pitchFamily="18" charset="0"/>
        </a:defRPr>
      </a:lvl5pPr>
      <a:lvl6pPr marL="2044700" indent="-1587500" algn="l" rtl="0" fontAlgn="base">
        <a:lnSpc>
          <a:spcPct val="120000"/>
        </a:lnSpc>
        <a:spcBef>
          <a:spcPts val="4000"/>
        </a:spcBef>
        <a:spcAft>
          <a:spcPct val="0"/>
        </a:spcAft>
        <a:buSzPct val="395000"/>
        <a:buChar char="•"/>
        <a:defRPr sz="3600">
          <a:solidFill>
            <a:srgbClr val="819820"/>
          </a:solidFill>
          <a:latin typeface="+mn-lt"/>
          <a:ea typeface="+mn-ea"/>
          <a:cs typeface="+mn-cs"/>
          <a:sym typeface="Georgia" charset="0"/>
        </a:defRPr>
      </a:lvl6pPr>
      <a:lvl7pPr marL="2501900" indent="-1587500" algn="l" rtl="0" fontAlgn="base">
        <a:lnSpc>
          <a:spcPct val="120000"/>
        </a:lnSpc>
        <a:spcBef>
          <a:spcPts val="4000"/>
        </a:spcBef>
        <a:spcAft>
          <a:spcPct val="0"/>
        </a:spcAft>
        <a:buSzPct val="395000"/>
        <a:buChar char="•"/>
        <a:defRPr sz="3600">
          <a:solidFill>
            <a:srgbClr val="819820"/>
          </a:solidFill>
          <a:latin typeface="+mn-lt"/>
          <a:ea typeface="+mn-ea"/>
          <a:cs typeface="+mn-cs"/>
          <a:sym typeface="Georgia" charset="0"/>
        </a:defRPr>
      </a:lvl7pPr>
      <a:lvl8pPr marL="2959100" indent="-1587500" algn="l" rtl="0" fontAlgn="base">
        <a:lnSpc>
          <a:spcPct val="120000"/>
        </a:lnSpc>
        <a:spcBef>
          <a:spcPts val="4000"/>
        </a:spcBef>
        <a:spcAft>
          <a:spcPct val="0"/>
        </a:spcAft>
        <a:buSzPct val="395000"/>
        <a:buChar char="•"/>
        <a:defRPr sz="3600">
          <a:solidFill>
            <a:srgbClr val="819820"/>
          </a:solidFill>
          <a:latin typeface="+mn-lt"/>
          <a:ea typeface="+mn-ea"/>
          <a:cs typeface="+mn-cs"/>
          <a:sym typeface="Georgia" charset="0"/>
        </a:defRPr>
      </a:lvl8pPr>
      <a:lvl9pPr marL="3416300" indent="-1587500" algn="l" rtl="0" fontAlgn="base">
        <a:lnSpc>
          <a:spcPct val="120000"/>
        </a:lnSpc>
        <a:spcBef>
          <a:spcPts val="4000"/>
        </a:spcBef>
        <a:spcAft>
          <a:spcPct val="0"/>
        </a:spcAft>
        <a:buSzPct val="395000"/>
        <a:buChar char="•"/>
        <a:defRPr sz="3600">
          <a:solidFill>
            <a:srgbClr val="819820"/>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1"/>
          <p:cNvSpPr>
            <a:spLocks noGrp="1" noChangeArrowheads="1"/>
          </p:cNvSpPr>
          <p:nvPr>
            <p:ph type="body" idx="1"/>
          </p:nvPr>
        </p:nvSpPr>
        <p:spPr bwMode="auto">
          <a:xfrm>
            <a:off x="4686300" y="2540000"/>
            <a:ext cx="64770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
        <p:nvSpPr>
          <p:cNvPr id="24579" name="Rectangle 2"/>
          <p:cNvSpPr>
            <a:spLocks noGrp="1" noChangeArrowheads="1"/>
          </p:cNvSpPr>
          <p:nvPr>
            <p:ph type="title"/>
          </p:nvPr>
        </p:nvSpPr>
        <p:spPr bwMode="auto">
          <a:xfrm>
            <a:off x="5448300" y="876300"/>
            <a:ext cx="67310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lvl="0"/>
            <a:r>
              <a:rPr lang="en-US" smtClean="0">
                <a:sym typeface="Georgia" pitchFamily="18" charset="0"/>
              </a:rPr>
              <a:t>Click to edit Master title style</a:t>
            </a:r>
          </a:p>
        </p:txBody>
      </p:sp>
      <p:pic>
        <p:nvPicPr>
          <p:cNvPr id="24580"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4581"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txStyles>
    <p:titleStyle>
      <a:lvl1pPr algn="l" rtl="0" eaLnBrk="0" fontAlgn="base" hangingPunct="0">
        <a:lnSpc>
          <a:spcPct val="90000"/>
        </a:lnSpc>
        <a:spcBef>
          <a:spcPct val="0"/>
        </a:spcBef>
        <a:spcAft>
          <a:spcPct val="0"/>
        </a:spcAft>
        <a:defRPr sz="9200">
          <a:solidFill>
            <a:srgbClr val="819820"/>
          </a:solidFill>
          <a:latin typeface="+mj-lt"/>
          <a:ea typeface="+mj-ea"/>
          <a:cs typeface="+mj-cs"/>
          <a:sym typeface="Georgia" pitchFamily="18" charset="0"/>
        </a:defRPr>
      </a:lvl1pPr>
      <a:lvl2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2pPr>
      <a:lvl3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3pPr>
      <a:lvl4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4pPr>
      <a:lvl5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5pPr>
      <a:lvl6pPr marL="4572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6pPr>
      <a:lvl7pPr marL="9144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7pPr>
      <a:lvl8pPr marL="13716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8pPr>
      <a:lvl9pPr marL="18288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9pPr>
    </p:titleStyle>
    <p:bodyStyle>
      <a:lvl1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1pPr>
      <a:lvl2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2pPr>
      <a:lvl3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3pPr>
      <a:lvl4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4pPr>
      <a:lvl5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5pPr>
      <a:lvl6pPr marL="10287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6pPr>
      <a:lvl7pPr marL="14859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7pPr>
      <a:lvl8pPr marL="19431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8pPr>
      <a:lvl9pPr marL="24003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body" idx="1"/>
          </p:nvPr>
        </p:nvSpPr>
        <p:spPr bwMode="auto">
          <a:xfrm>
            <a:off x="6845300" y="2540000"/>
            <a:ext cx="4318000" cy="572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
        <p:nvSpPr>
          <p:cNvPr id="25603" name="Rectangle 2"/>
          <p:cNvSpPr>
            <a:spLocks noGrp="1" noChangeArrowheads="1"/>
          </p:cNvSpPr>
          <p:nvPr>
            <p:ph type="title"/>
          </p:nvPr>
        </p:nvSpPr>
        <p:spPr bwMode="auto">
          <a:xfrm>
            <a:off x="6845300" y="876300"/>
            <a:ext cx="53340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lvl="0"/>
            <a:r>
              <a:rPr lang="en-US" smtClean="0">
                <a:sym typeface="Georgia" pitchFamily="18" charset="0"/>
              </a:rPr>
              <a:t>Click to edit Master title style</a:t>
            </a:r>
          </a:p>
        </p:txBody>
      </p:sp>
      <p:pic>
        <p:nvPicPr>
          <p:cNvPr id="25604"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5605"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ransition/>
  <p:txStyles>
    <p:titleStyle>
      <a:lvl1pPr algn="l" rtl="0" eaLnBrk="0" fontAlgn="base" hangingPunct="0">
        <a:lnSpc>
          <a:spcPct val="90000"/>
        </a:lnSpc>
        <a:spcBef>
          <a:spcPct val="0"/>
        </a:spcBef>
        <a:spcAft>
          <a:spcPct val="0"/>
        </a:spcAft>
        <a:defRPr sz="9200">
          <a:solidFill>
            <a:srgbClr val="819820"/>
          </a:solidFill>
          <a:latin typeface="+mj-lt"/>
          <a:ea typeface="+mj-ea"/>
          <a:cs typeface="+mj-cs"/>
          <a:sym typeface="Georgia" pitchFamily="18" charset="0"/>
        </a:defRPr>
      </a:lvl1pPr>
      <a:lvl2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2pPr>
      <a:lvl3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3pPr>
      <a:lvl4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4pPr>
      <a:lvl5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5pPr>
      <a:lvl6pPr marL="4572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6pPr>
      <a:lvl7pPr marL="9144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7pPr>
      <a:lvl8pPr marL="13716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8pPr>
      <a:lvl9pPr marL="18288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9pPr>
    </p:titleStyle>
    <p:bodyStyle>
      <a:lvl1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1pPr>
      <a:lvl2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2pPr>
      <a:lvl3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3pPr>
      <a:lvl4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4pPr>
      <a:lvl5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5pPr>
      <a:lvl6pPr marL="10287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6pPr>
      <a:lvl7pPr marL="14859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7pPr>
      <a:lvl8pPr marL="19431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8pPr>
      <a:lvl9pPr marL="24003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
          <p:cNvSpPr>
            <a:spLocks noGrp="1" noChangeArrowheads="1"/>
          </p:cNvSpPr>
          <p:nvPr>
            <p:ph type="title"/>
          </p:nvPr>
        </p:nvSpPr>
        <p:spPr bwMode="auto">
          <a:xfrm>
            <a:off x="812800" y="876300"/>
            <a:ext cx="103505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lvl="0"/>
            <a:r>
              <a:rPr lang="en-US" smtClean="0">
                <a:sym typeface="Georgia" pitchFamily="18" charset="0"/>
              </a:rPr>
              <a:t>Click to edit Master title style</a:t>
            </a:r>
          </a:p>
        </p:txBody>
      </p:sp>
      <p:sp>
        <p:nvSpPr>
          <p:cNvPr id="26627" name="Rectangle 2"/>
          <p:cNvSpPr>
            <a:spLocks noGrp="1" noChangeArrowheads="1"/>
          </p:cNvSpPr>
          <p:nvPr>
            <p:ph type="body" idx="1"/>
          </p:nvPr>
        </p:nvSpPr>
        <p:spPr bwMode="auto">
          <a:xfrm>
            <a:off x="1841500" y="2540000"/>
            <a:ext cx="93218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pic>
        <p:nvPicPr>
          <p:cNvPr id="26628"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629"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ransition/>
  <p:txStyles>
    <p:titleStyle>
      <a:lvl1pPr algn="l" rtl="0" eaLnBrk="0" fontAlgn="base" hangingPunct="0">
        <a:lnSpc>
          <a:spcPct val="90000"/>
        </a:lnSpc>
        <a:spcBef>
          <a:spcPct val="0"/>
        </a:spcBef>
        <a:spcAft>
          <a:spcPct val="0"/>
        </a:spcAft>
        <a:defRPr sz="9200">
          <a:solidFill>
            <a:srgbClr val="819820"/>
          </a:solidFill>
          <a:latin typeface="+mj-lt"/>
          <a:ea typeface="+mj-ea"/>
          <a:cs typeface="+mj-cs"/>
          <a:sym typeface="Georgia" pitchFamily="18" charset="0"/>
        </a:defRPr>
      </a:lvl1pPr>
      <a:lvl2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2pPr>
      <a:lvl3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3pPr>
      <a:lvl4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4pPr>
      <a:lvl5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5pPr>
      <a:lvl6pPr marL="4572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6pPr>
      <a:lvl7pPr marL="9144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7pPr>
      <a:lvl8pPr marL="13716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8pPr>
      <a:lvl9pPr marL="18288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9pPr>
    </p:titleStyle>
    <p:bodyStyle>
      <a:lvl1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1pPr>
      <a:lvl2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2pPr>
      <a:lvl3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3pPr>
      <a:lvl4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4pPr>
      <a:lvl5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5pPr>
      <a:lvl6pPr marL="10287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6pPr>
      <a:lvl7pPr marL="14859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7pPr>
      <a:lvl8pPr marL="19431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8pPr>
      <a:lvl9pPr marL="24003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bwMode="auto">
          <a:xfrm>
            <a:off x="812800" y="6248400"/>
            <a:ext cx="10350500" cy="208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p>
            <a:pPr lvl="0"/>
            <a:r>
              <a:rPr lang="en-US" smtClean="0">
                <a:sym typeface="Georgia" pitchFamily="18" charset="0"/>
              </a:rPr>
              <a:t>Click to edit Master title style</a:t>
            </a:r>
          </a:p>
        </p:txBody>
      </p:sp>
      <p:sp>
        <p:nvSpPr>
          <p:cNvPr id="3075" name="Rectangle 2"/>
          <p:cNvSpPr>
            <a:spLocks noGrp="1" noChangeArrowheads="1"/>
          </p:cNvSpPr>
          <p:nvPr>
            <p:ph type="body" idx="1"/>
          </p:nvPr>
        </p:nvSpPr>
        <p:spPr bwMode="auto">
          <a:xfrm>
            <a:off x="812800" y="8153400"/>
            <a:ext cx="8483600"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pic>
        <p:nvPicPr>
          <p:cNvPr id="3076" name="Picture 3"/>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077"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970" r:id="rId12"/>
  </p:sldLayoutIdLst>
  <p:transition/>
  <p:txStyles>
    <p:titleStyle>
      <a:lvl1pPr algn="l" rtl="0" eaLnBrk="0" fontAlgn="base" hangingPunct="0">
        <a:lnSpc>
          <a:spcPct val="90000"/>
        </a:lnSpc>
        <a:spcBef>
          <a:spcPct val="0"/>
        </a:spcBef>
        <a:spcAft>
          <a:spcPct val="0"/>
        </a:spcAft>
        <a:defRPr sz="11000">
          <a:solidFill>
            <a:srgbClr val="819820"/>
          </a:solidFill>
          <a:latin typeface="+mj-lt"/>
          <a:ea typeface="+mj-ea"/>
          <a:cs typeface="+mj-cs"/>
          <a:sym typeface="Georgia" pitchFamily="18" charset="0"/>
        </a:defRPr>
      </a:lvl1pPr>
      <a:lvl2pPr algn="l" rtl="0" eaLnBrk="0" fontAlgn="base" hangingPunct="0">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pitchFamily="18" charset="0"/>
        </a:defRPr>
      </a:lvl2pPr>
      <a:lvl3pPr algn="l" rtl="0" eaLnBrk="0" fontAlgn="base" hangingPunct="0">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pitchFamily="18" charset="0"/>
        </a:defRPr>
      </a:lvl3pPr>
      <a:lvl4pPr algn="l" rtl="0" eaLnBrk="0" fontAlgn="base" hangingPunct="0">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pitchFamily="18" charset="0"/>
        </a:defRPr>
      </a:lvl4pPr>
      <a:lvl5pPr algn="l" rtl="0" eaLnBrk="0" fontAlgn="base" hangingPunct="0">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pitchFamily="18" charset="0"/>
        </a:defRPr>
      </a:lvl5pPr>
      <a:lvl6pPr marL="457200" algn="l" rtl="0" fontAlgn="base">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charset="0"/>
        </a:defRPr>
      </a:lvl6pPr>
      <a:lvl7pPr marL="914400" algn="l" rtl="0" fontAlgn="base">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charset="0"/>
        </a:defRPr>
      </a:lvl7pPr>
      <a:lvl8pPr marL="1371600" algn="l" rtl="0" fontAlgn="base">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charset="0"/>
        </a:defRPr>
      </a:lvl8pPr>
      <a:lvl9pPr marL="1828800" algn="l" rtl="0" fontAlgn="base">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charset="0"/>
        </a:defRPr>
      </a:lvl9pPr>
    </p:titleStyle>
    <p:bodyStyle>
      <a:lvl1pPr marL="342900" indent="-342900" algn="l"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1pPr>
      <a:lvl2pPr marL="742950" indent="-285750" algn="l"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2pPr>
      <a:lvl3pPr marL="1143000" indent="-228600" algn="l"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3pPr>
      <a:lvl4pPr marL="1600200" indent="-228600" algn="l"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4pPr>
      <a:lvl5pPr marL="2057400" indent="-228600" algn="l"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5pPr>
      <a:lvl6pPr marL="457200" algn="l" rtl="0" fontAlgn="base">
        <a:lnSpc>
          <a:spcPct val="120000"/>
        </a:lnSpc>
        <a:spcBef>
          <a:spcPts val="3000"/>
        </a:spcBef>
        <a:spcAft>
          <a:spcPct val="0"/>
        </a:spcAft>
        <a:defRPr sz="2600">
          <a:solidFill>
            <a:schemeClr val="tx1"/>
          </a:solidFill>
          <a:latin typeface="+mn-lt"/>
          <a:ea typeface="+mn-ea"/>
          <a:cs typeface="+mn-cs"/>
          <a:sym typeface="Helvetica Neue Light" charset="0"/>
        </a:defRPr>
      </a:lvl6pPr>
      <a:lvl7pPr marL="914400" algn="l" rtl="0" fontAlgn="base">
        <a:lnSpc>
          <a:spcPct val="120000"/>
        </a:lnSpc>
        <a:spcBef>
          <a:spcPts val="3000"/>
        </a:spcBef>
        <a:spcAft>
          <a:spcPct val="0"/>
        </a:spcAft>
        <a:defRPr sz="2600">
          <a:solidFill>
            <a:schemeClr val="tx1"/>
          </a:solidFill>
          <a:latin typeface="+mn-lt"/>
          <a:ea typeface="+mn-ea"/>
          <a:cs typeface="+mn-cs"/>
          <a:sym typeface="Helvetica Neue Light" charset="0"/>
        </a:defRPr>
      </a:lvl7pPr>
      <a:lvl8pPr marL="1371600" algn="l" rtl="0" fontAlgn="base">
        <a:lnSpc>
          <a:spcPct val="120000"/>
        </a:lnSpc>
        <a:spcBef>
          <a:spcPts val="3000"/>
        </a:spcBef>
        <a:spcAft>
          <a:spcPct val="0"/>
        </a:spcAft>
        <a:defRPr sz="2600">
          <a:solidFill>
            <a:schemeClr val="tx1"/>
          </a:solidFill>
          <a:latin typeface="+mn-lt"/>
          <a:ea typeface="+mn-ea"/>
          <a:cs typeface="+mn-cs"/>
          <a:sym typeface="Helvetica Neue Light" charset="0"/>
        </a:defRPr>
      </a:lvl8pPr>
      <a:lvl9pPr marL="1828800" algn="l" rtl="0" fontAlgn="base">
        <a:lnSpc>
          <a:spcPct val="120000"/>
        </a:lnSpc>
        <a:spcBef>
          <a:spcPts val="3000"/>
        </a:spcBef>
        <a:spcAft>
          <a:spcPct val="0"/>
        </a:spcAft>
        <a:defRPr sz="2600">
          <a:solidFill>
            <a:schemeClr val="tx1"/>
          </a:solidFill>
          <a:latin typeface="+mn-lt"/>
          <a:ea typeface="+mn-ea"/>
          <a:cs typeface="+mn-cs"/>
          <a:sym typeface="Helvetica Neue Light"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812800" y="6883400"/>
            <a:ext cx="103505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p>
            <a:pPr lvl="0"/>
            <a:r>
              <a:rPr lang="en-US" smtClean="0">
                <a:sym typeface="Georgia" pitchFamily="18" charset="0"/>
              </a:rPr>
              <a:t>Click to edit Master title style</a:t>
            </a:r>
          </a:p>
        </p:txBody>
      </p:sp>
      <p:sp>
        <p:nvSpPr>
          <p:cNvPr id="4099" name="Rectangle 2"/>
          <p:cNvSpPr>
            <a:spLocks noGrp="1" noChangeArrowheads="1"/>
          </p:cNvSpPr>
          <p:nvPr>
            <p:ph type="body" idx="1"/>
          </p:nvPr>
        </p:nvSpPr>
        <p:spPr bwMode="auto">
          <a:xfrm>
            <a:off x="1841500" y="889000"/>
            <a:ext cx="9321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pic>
        <p:nvPicPr>
          <p:cNvPr id="4100"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101"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txStyles>
    <p:titleStyle>
      <a:lvl1pPr algn="l" rtl="0" eaLnBrk="0" fontAlgn="base" hangingPunct="0">
        <a:lnSpc>
          <a:spcPct val="90000"/>
        </a:lnSpc>
        <a:spcBef>
          <a:spcPct val="0"/>
        </a:spcBef>
        <a:spcAft>
          <a:spcPct val="0"/>
        </a:spcAft>
        <a:defRPr sz="9200">
          <a:solidFill>
            <a:srgbClr val="819820"/>
          </a:solidFill>
          <a:latin typeface="+mj-lt"/>
          <a:ea typeface="+mj-ea"/>
          <a:cs typeface="+mj-cs"/>
          <a:sym typeface="Georgia" pitchFamily="18" charset="0"/>
        </a:defRPr>
      </a:lvl1pPr>
      <a:lvl2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2pPr>
      <a:lvl3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3pPr>
      <a:lvl4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4pPr>
      <a:lvl5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5pPr>
      <a:lvl6pPr marL="4572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6pPr>
      <a:lvl7pPr marL="9144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7pPr>
      <a:lvl8pPr marL="13716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8pPr>
      <a:lvl9pPr marL="18288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9pPr>
    </p:titleStyle>
    <p:bodyStyle>
      <a:lvl1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1pPr>
      <a:lvl2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2pPr>
      <a:lvl3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3pPr>
      <a:lvl4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4pPr>
      <a:lvl5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5pPr>
      <a:lvl6pPr marL="10287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6pPr>
      <a:lvl7pPr marL="14859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7pPr>
      <a:lvl8pPr marL="19431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8pPr>
      <a:lvl9pPr marL="24003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812800" y="6883400"/>
            <a:ext cx="103505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p>
            <a:pPr lvl="0"/>
            <a:r>
              <a:rPr lang="en-US" smtClean="0">
                <a:sym typeface="Georgia" pitchFamily="18" charset="0"/>
              </a:rPr>
              <a:t>Click to edit Master title style</a:t>
            </a:r>
          </a:p>
        </p:txBody>
      </p:sp>
      <p:sp>
        <p:nvSpPr>
          <p:cNvPr id="5123" name="Rectangle 2"/>
          <p:cNvSpPr>
            <a:spLocks noGrp="1" noChangeArrowheads="1"/>
          </p:cNvSpPr>
          <p:nvPr>
            <p:ph type="body" idx="1"/>
          </p:nvPr>
        </p:nvSpPr>
        <p:spPr bwMode="auto">
          <a:xfrm>
            <a:off x="1841500" y="889000"/>
            <a:ext cx="9321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pic>
        <p:nvPicPr>
          <p:cNvPr id="5124"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25"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txStyles>
    <p:titleStyle>
      <a:lvl1pPr algn="l" rtl="0" eaLnBrk="0" fontAlgn="base" hangingPunct="0">
        <a:lnSpc>
          <a:spcPct val="90000"/>
        </a:lnSpc>
        <a:spcBef>
          <a:spcPct val="0"/>
        </a:spcBef>
        <a:spcAft>
          <a:spcPct val="0"/>
        </a:spcAft>
        <a:defRPr sz="9200">
          <a:solidFill>
            <a:srgbClr val="819820"/>
          </a:solidFill>
          <a:latin typeface="+mj-lt"/>
          <a:ea typeface="+mj-ea"/>
          <a:cs typeface="+mj-cs"/>
          <a:sym typeface="Georgia" pitchFamily="18" charset="0"/>
        </a:defRPr>
      </a:lvl1pPr>
      <a:lvl2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2pPr>
      <a:lvl3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3pPr>
      <a:lvl4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4pPr>
      <a:lvl5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5pPr>
      <a:lvl6pPr marL="4572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6pPr>
      <a:lvl7pPr marL="9144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7pPr>
      <a:lvl8pPr marL="13716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8pPr>
      <a:lvl9pPr marL="18288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9pPr>
    </p:titleStyle>
    <p:bodyStyle>
      <a:lvl1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1pPr>
      <a:lvl2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2pPr>
      <a:lvl3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3pPr>
      <a:lvl4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4pPr>
      <a:lvl5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5pPr>
      <a:lvl6pPr marL="10287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6pPr>
      <a:lvl7pPr marL="14859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7pPr>
      <a:lvl8pPr marL="19431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8pPr>
      <a:lvl9pPr marL="24003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1"/>
          <p:cNvSpPr>
            <a:spLocks noGrp="1" noChangeArrowheads="1"/>
          </p:cNvSpPr>
          <p:nvPr>
            <p:ph type="body" idx="1"/>
          </p:nvPr>
        </p:nvSpPr>
        <p:spPr bwMode="auto">
          <a:xfrm>
            <a:off x="6845300" y="2540000"/>
            <a:ext cx="4318000" cy="572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
        <p:nvSpPr>
          <p:cNvPr id="6147" name="Rectangle 2"/>
          <p:cNvSpPr>
            <a:spLocks noGrp="1" noChangeArrowheads="1"/>
          </p:cNvSpPr>
          <p:nvPr>
            <p:ph type="title"/>
          </p:nvPr>
        </p:nvSpPr>
        <p:spPr bwMode="auto">
          <a:xfrm>
            <a:off x="6845300" y="876300"/>
            <a:ext cx="53340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lvl="0"/>
            <a:r>
              <a:rPr lang="en-US" smtClean="0">
                <a:sym typeface="Georgia" pitchFamily="18" charset="0"/>
              </a:rPr>
              <a:t>Click to edit Master title style</a:t>
            </a:r>
          </a:p>
        </p:txBody>
      </p:sp>
      <p:pic>
        <p:nvPicPr>
          <p:cNvPr id="6148"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149"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l" rtl="0" eaLnBrk="0" fontAlgn="base" hangingPunct="0">
        <a:lnSpc>
          <a:spcPct val="90000"/>
        </a:lnSpc>
        <a:spcBef>
          <a:spcPct val="0"/>
        </a:spcBef>
        <a:spcAft>
          <a:spcPct val="0"/>
        </a:spcAft>
        <a:defRPr sz="9200">
          <a:solidFill>
            <a:srgbClr val="819820"/>
          </a:solidFill>
          <a:latin typeface="+mj-lt"/>
          <a:ea typeface="+mj-ea"/>
          <a:cs typeface="+mj-cs"/>
          <a:sym typeface="Georgia" pitchFamily="18" charset="0"/>
        </a:defRPr>
      </a:lvl1pPr>
      <a:lvl2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2pPr>
      <a:lvl3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3pPr>
      <a:lvl4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4pPr>
      <a:lvl5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5pPr>
      <a:lvl6pPr marL="4572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6pPr>
      <a:lvl7pPr marL="9144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7pPr>
      <a:lvl8pPr marL="13716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8pPr>
      <a:lvl9pPr marL="18288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9pPr>
    </p:titleStyle>
    <p:bodyStyle>
      <a:lvl1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1pPr>
      <a:lvl2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2pPr>
      <a:lvl3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3pPr>
      <a:lvl4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4pPr>
      <a:lvl5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5pPr>
      <a:lvl6pPr marL="10287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6pPr>
      <a:lvl7pPr marL="14859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7pPr>
      <a:lvl8pPr marL="19431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8pPr>
      <a:lvl9pPr marL="24003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1"/>
          <p:cNvSpPr>
            <a:spLocks noGrp="1" noChangeArrowheads="1"/>
          </p:cNvSpPr>
          <p:nvPr>
            <p:ph type="body" idx="1"/>
          </p:nvPr>
        </p:nvSpPr>
        <p:spPr bwMode="auto">
          <a:xfrm>
            <a:off x="1828800" y="2540000"/>
            <a:ext cx="4318000" cy="572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
        <p:nvSpPr>
          <p:cNvPr id="7171" name="Rectangle 2"/>
          <p:cNvSpPr>
            <a:spLocks noGrp="1" noChangeArrowheads="1"/>
          </p:cNvSpPr>
          <p:nvPr>
            <p:ph type="title"/>
          </p:nvPr>
        </p:nvSpPr>
        <p:spPr bwMode="auto">
          <a:xfrm>
            <a:off x="812800" y="876300"/>
            <a:ext cx="53340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lvl="0"/>
            <a:r>
              <a:rPr lang="en-US" smtClean="0">
                <a:sym typeface="Georgia" pitchFamily="18" charset="0"/>
              </a:rPr>
              <a:t>Click to edit Master title style</a:t>
            </a:r>
          </a:p>
        </p:txBody>
      </p:sp>
      <p:pic>
        <p:nvPicPr>
          <p:cNvPr id="7172"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173"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algn="l" rtl="0" eaLnBrk="0" fontAlgn="base" hangingPunct="0">
        <a:lnSpc>
          <a:spcPct val="90000"/>
        </a:lnSpc>
        <a:spcBef>
          <a:spcPct val="0"/>
        </a:spcBef>
        <a:spcAft>
          <a:spcPct val="0"/>
        </a:spcAft>
        <a:defRPr sz="9200">
          <a:solidFill>
            <a:srgbClr val="819820"/>
          </a:solidFill>
          <a:latin typeface="+mj-lt"/>
          <a:ea typeface="+mj-ea"/>
          <a:cs typeface="+mj-cs"/>
          <a:sym typeface="Georgia" pitchFamily="18" charset="0"/>
        </a:defRPr>
      </a:lvl1pPr>
      <a:lvl2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2pPr>
      <a:lvl3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3pPr>
      <a:lvl4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4pPr>
      <a:lvl5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5pPr>
      <a:lvl6pPr marL="4572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6pPr>
      <a:lvl7pPr marL="9144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7pPr>
      <a:lvl8pPr marL="13716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8pPr>
      <a:lvl9pPr marL="18288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9pPr>
    </p:titleStyle>
    <p:bodyStyle>
      <a:lvl1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1pPr>
      <a:lvl2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2pPr>
      <a:lvl3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3pPr>
      <a:lvl4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4pPr>
      <a:lvl5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5pPr>
      <a:lvl6pPr marL="10287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6pPr>
      <a:lvl7pPr marL="14859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7pPr>
      <a:lvl8pPr marL="19431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8pPr>
      <a:lvl9pPr marL="24003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bwMode="auto">
          <a:xfrm>
            <a:off x="1841500" y="2819400"/>
            <a:ext cx="9321800" cy="208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p>
            <a:pPr lvl="0"/>
            <a:r>
              <a:rPr lang="en-US" smtClean="0">
                <a:sym typeface="Georgia" pitchFamily="18" charset="0"/>
              </a:rPr>
              <a:t>Click to edit Master title style</a:t>
            </a:r>
          </a:p>
        </p:txBody>
      </p:sp>
      <p:sp>
        <p:nvSpPr>
          <p:cNvPr id="8195" name="Rectangle 2"/>
          <p:cNvSpPr>
            <a:spLocks noGrp="1" noChangeArrowheads="1"/>
          </p:cNvSpPr>
          <p:nvPr>
            <p:ph type="body" idx="1"/>
          </p:nvPr>
        </p:nvSpPr>
        <p:spPr bwMode="auto">
          <a:xfrm>
            <a:off x="1841500" y="4724400"/>
            <a:ext cx="9321800"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pic>
        <p:nvPicPr>
          <p:cNvPr id="8196"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197"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txStyles>
    <p:titleStyle>
      <a:lvl1pPr algn="ctr" rtl="0" eaLnBrk="0" fontAlgn="base" hangingPunct="0">
        <a:lnSpc>
          <a:spcPct val="90000"/>
        </a:lnSpc>
        <a:spcBef>
          <a:spcPct val="0"/>
        </a:spcBef>
        <a:spcAft>
          <a:spcPct val="0"/>
        </a:spcAft>
        <a:defRPr sz="11000">
          <a:solidFill>
            <a:srgbClr val="819820"/>
          </a:solidFill>
          <a:latin typeface="+mj-lt"/>
          <a:ea typeface="+mj-ea"/>
          <a:cs typeface="+mj-cs"/>
          <a:sym typeface="Georgia" pitchFamily="18" charset="0"/>
        </a:defRPr>
      </a:lvl1pPr>
      <a:lvl2pPr algn="ctr" rtl="0" eaLnBrk="0" fontAlgn="base" hangingPunct="0">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pitchFamily="18" charset="0"/>
        </a:defRPr>
      </a:lvl2pPr>
      <a:lvl3pPr algn="ctr" rtl="0" eaLnBrk="0" fontAlgn="base" hangingPunct="0">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pitchFamily="18" charset="0"/>
        </a:defRPr>
      </a:lvl3pPr>
      <a:lvl4pPr algn="ctr" rtl="0" eaLnBrk="0" fontAlgn="base" hangingPunct="0">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pitchFamily="18" charset="0"/>
        </a:defRPr>
      </a:lvl4pPr>
      <a:lvl5pPr algn="ctr" rtl="0" eaLnBrk="0" fontAlgn="base" hangingPunct="0">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pitchFamily="18" charset="0"/>
        </a:defRPr>
      </a:lvl5pPr>
      <a:lvl6pPr marL="457200" algn="ctr" rtl="0" fontAlgn="base">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charset="0"/>
        </a:defRPr>
      </a:lvl6pPr>
      <a:lvl7pPr marL="914400" algn="ctr" rtl="0" fontAlgn="base">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charset="0"/>
        </a:defRPr>
      </a:lvl7pPr>
      <a:lvl8pPr marL="1371600" algn="ctr" rtl="0" fontAlgn="base">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charset="0"/>
        </a:defRPr>
      </a:lvl8pPr>
      <a:lvl9pPr marL="1828800" algn="ctr" rtl="0" fontAlgn="base">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charset="0"/>
        </a:defRPr>
      </a:lvl9pPr>
    </p:titleStyle>
    <p:bodyStyle>
      <a:lvl1pPr marL="342900" indent="-342900" algn="ctr"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1pPr>
      <a:lvl2pPr marL="742950" indent="-285750" algn="ctr"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2pPr>
      <a:lvl3pPr marL="1143000" indent="-228600" algn="ctr"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3pPr>
      <a:lvl4pPr marL="1600200" indent="-228600" algn="ctr"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4pPr>
      <a:lvl5pPr marL="2057400" indent="-228600" algn="ctr"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5pPr>
      <a:lvl6pPr marL="457200" algn="ctr" rtl="0" fontAlgn="base">
        <a:lnSpc>
          <a:spcPct val="120000"/>
        </a:lnSpc>
        <a:spcBef>
          <a:spcPts val="3000"/>
        </a:spcBef>
        <a:spcAft>
          <a:spcPct val="0"/>
        </a:spcAft>
        <a:defRPr sz="2600">
          <a:solidFill>
            <a:schemeClr val="tx1"/>
          </a:solidFill>
          <a:latin typeface="+mn-lt"/>
          <a:ea typeface="+mn-ea"/>
          <a:cs typeface="+mn-cs"/>
          <a:sym typeface="Helvetica Neue Light" charset="0"/>
        </a:defRPr>
      </a:lvl6pPr>
      <a:lvl7pPr marL="914400" algn="ctr" rtl="0" fontAlgn="base">
        <a:lnSpc>
          <a:spcPct val="120000"/>
        </a:lnSpc>
        <a:spcBef>
          <a:spcPts val="3000"/>
        </a:spcBef>
        <a:spcAft>
          <a:spcPct val="0"/>
        </a:spcAft>
        <a:defRPr sz="2600">
          <a:solidFill>
            <a:schemeClr val="tx1"/>
          </a:solidFill>
          <a:latin typeface="+mn-lt"/>
          <a:ea typeface="+mn-ea"/>
          <a:cs typeface="+mn-cs"/>
          <a:sym typeface="Helvetica Neue Light" charset="0"/>
        </a:defRPr>
      </a:lvl7pPr>
      <a:lvl8pPr marL="1371600" algn="ctr" rtl="0" fontAlgn="base">
        <a:lnSpc>
          <a:spcPct val="120000"/>
        </a:lnSpc>
        <a:spcBef>
          <a:spcPts val="3000"/>
        </a:spcBef>
        <a:spcAft>
          <a:spcPct val="0"/>
        </a:spcAft>
        <a:defRPr sz="2600">
          <a:solidFill>
            <a:schemeClr val="tx1"/>
          </a:solidFill>
          <a:latin typeface="+mn-lt"/>
          <a:ea typeface="+mn-ea"/>
          <a:cs typeface="+mn-cs"/>
          <a:sym typeface="Helvetica Neue Light" charset="0"/>
        </a:defRPr>
      </a:lvl8pPr>
      <a:lvl9pPr marL="1828800" algn="ctr" rtl="0" fontAlgn="base">
        <a:lnSpc>
          <a:spcPct val="120000"/>
        </a:lnSpc>
        <a:spcBef>
          <a:spcPts val="3000"/>
        </a:spcBef>
        <a:spcAft>
          <a:spcPct val="0"/>
        </a:spcAft>
        <a:defRPr sz="2600">
          <a:solidFill>
            <a:schemeClr val="tx1"/>
          </a:solidFill>
          <a:latin typeface="+mn-lt"/>
          <a:ea typeface="+mn-ea"/>
          <a:cs typeface="+mn-cs"/>
          <a:sym typeface="Helvetica Neue Light"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
          <p:cNvSpPr>
            <a:spLocks noGrp="1" noChangeArrowheads="1"/>
          </p:cNvSpPr>
          <p:nvPr>
            <p:ph type="body" idx="1"/>
          </p:nvPr>
        </p:nvSpPr>
        <p:spPr bwMode="auto">
          <a:xfrm>
            <a:off x="6845300" y="2540000"/>
            <a:ext cx="4318000" cy="572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
        <p:nvSpPr>
          <p:cNvPr id="9219" name="Rectangle 2"/>
          <p:cNvSpPr>
            <a:spLocks noGrp="1" noChangeArrowheads="1"/>
          </p:cNvSpPr>
          <p:nvPr>
            <p:ph type="title"/>
          </p:nvPr>
        </p:nvSpPr>
        <p:spPr bwMode="auto">
          <a:xfrm>
            <a:off x="6845300" y="876300"/>
            <a:ext cx="53340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lvl="0"/>
            <a:r>
              <a:rPr lang="en-US" smtClean="0">
                <a:sym typeface="Georgia" pitchFamily="18" charset="0"/>
              </a:rPr>
              <a:t>Click to edit Master title style</a:t>
            </a:r>
          </a:p>
        </p:txBody>
      </p:sp>
      <p:pic>
        <p:nvPicPr>
          <p:cNvPr id="9220"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221"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txStyles>
    <p:titleStyle>
      <a:lvl1pPr algn="l" rtl="0" eaLnBrk="0" fontAlgn="base" hangingPunct="0">
        <a:lnSpc>
          <a:spcPct val="90000"/>
        </a:lnSpc>
        <a:spcBef>
          <a:spcPct val="0"/>
        </a:spcBef>
        <a:spcAft>
          <a:spcPct val="0"/>
        </a:spcAft>
        <a:defRPr sz="9200">
          <a:solidFill>
            <a:srgbClr val="819820"/>
          </a:solidFill>
          <a:latin typeface="+mj-lt"/>
          <a:ea typeface="+mj-ea"/>
          <a:cs typeface="+mj-cs"/>
          <a:sym typeface="Georgia" pitchFamily="18" charset="0"/>
        </a:defRPr>
      </a:lvl1pPr>
      <a:lvl2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2pPr>
      <a:lvl3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3pPr>
      <a:lvl4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4pPr>
      <a:lvl5pPr algn="l" rtl="0" eaLnBrk="0" fontAlgn="base" hangingPunct="0">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pitchFamily="18" charset="0"/>
        </a:defRPr>
      </a:lvl5pPr>
      <a:lvl6pPr marL="4572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6pPr>
      <a:lvl7pPr marL="9144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7pPr>
      <a:lvl8pPr marL="13716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8pPr>
      <a:lvl9pPr marL="1828800" algn="l" rtl="0" fontAlgn="base">
        <a:lnSpc>
          <a:spcPct val="90000"/>
        </a:lnSpc>
        <a:spcBef>
          <a:spcPct val="0"/>
        </a:spcBef>
        <a:spcAft>
          <a:spcPct val="0"/>
        </a:spcAft>
        <a:defRPr sz="9200">
          <a:solidFill>
            <a:srgbClr val="819820"/>
          </a:solidFill>
          <a:latin typeface="Georgia" charset="0"/>
          <a:ea typeface="ヒラギノ明朝 ProN W3" charset="0"/>
          <a:cs typeface="ヒラギノ明朝 ProN W3" charset="0"/>
          <a:sym typeface="Georgia" charset="0"/>
        </a:defRPr>
      </a:lvl9pPr>
    </p:titleStyle>
    <p:bodyStyle>
      <a:lvl1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1pPr>
      <a:lvl2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2pPr>
      <a:lvl3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3pPr>
      <a:lvl4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4pPr>
      <a:lvl5pPr marL="571500" indent="-571500" algn="l" rtl="0" eaLnBrk="0" fontAlgn="base" hangingPunct="0">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5pPr>
      <a:lvl6pPr marL="10287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6pPr>
      <a:lvl7pPr marL="14859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7pPr>
      <a:lvl8pPr marL="19431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8pPr>
      <a:lvl9pPr marL="2400300" indent="-571500" algn="l" rtl="0" fontAlgn="base">
        <a:lnSpc>
          <a:spcPct val="120000"/>
        </a:lnSpc>
        <a:spcBef>
          <a:spcPts val="3000"/>
        </a:spcBef>
        <a:spcAft>
          <a:spcPct val="0"/>
        </a:spcAft>
        <a:buClr>
          <a:srgbClr val="8FB836"/>
        </a:buClr>
        <a:buSzPct val="100000"/>
        <a:buFont typeface="Helvetica Neue Light" charset="0"/>
        <a:buChar char="‣"/>
        <a:defRPr sz="2600">
          <a:solidFill>
            <a:schemeClr val="tx1"/>
          </a:solidFill>
          <a:latin typeface="+mn-lt"/>
          <a:ea typeface="+mn-ea"/>
          <a:cs typeface="+mn-cs"/>
          <a:sym typeface="Helvetica Neue Light"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8.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leadership@awty.org" TargetMode="Externa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9.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2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image" Target="../media/image18.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image" Target="../media/image18.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image" Target="../media/image21.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image" Target="../media/image21.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jp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jp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32.jp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jp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31.jp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6.png"/><Relationship Id="rId7" Type="http://schemas.openxmlformats.org/officeDocument/2006/relationships/image" Target="../media/image35.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oleObject" Target="../embeddings/oleObject1.bin"/><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8.emf"/><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chart" Target="../charts/chart2.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chart" Target="../charts/chart5.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chart" Target="../charts/chart6.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7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chart" Target="../charts/chart14.xml"/></Relationships>
</file>

<file path=ppt/slides/_rels/slide7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oleObject" Target="../embeddings/oleObject2.bin"/></Relationships>
</file>

<file path=ppt/slides/_rels/slide8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4.xml"/><Relationship Id="rId5" Type="http://schemas.openxmlformats.org/officeDocument/2006/relationships/chart" Target="../charts/chart20.xml"/><Relationship Id="rId4" Type="http://schemas.openxmlformats.org/officeDocument/2006/relationships/image" Target="../media/image65.pn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67.jpeg"/></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9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152400"/>
            <a:ext cx="13226788" cy="9907073"/>
          </a:xfrm>
          <a:prstGeom prst="rect">
            <a:avLst/>
          </a:prstGeom>
        </p:spPr>
      </p:pic>
    </p:spTree>
    <p:extLst>
      <p:ext uri="{BB962C8B-B14F-4D97-AF65-F5344CB8AC3E}">
        <p14:creationId xmlns:p14="http://schemas.microsoft.com/office/powerpoint/2010/main" val="6041486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63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4034" name="Rectangle 2"/>
          <p:cNvSpPr>
            <a:spLocks/>
          </p:cNvSpPr>
          <p:nvPr/>
        </p:nvSpPr>
        <p:spPr bwMode="auto">
          <a:xfrm>
            <a:off x="1117600" y="292100"/>
            <a:ext cx="10464800" cy="965200"/>
          </a:xfrm>
          <a:prstGeom prst="rect">
            <a:avLst/>
          </a:prstGeom>
          <a:gradFill rotWithShape="0">
            <a:gsLst>
              <a:gs pos="0">
                <a:srgbClr val="000000"/>
              </a:gs>
              <a:gs pos="100000">
                <a:srgbClr val="9F9EA0"/>
              </a:gs>
            </a:gsLst>
            <a:lin ang="5400000" scaled="1"/>
          </a:gra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127000" tIns="127000" rIns="127000" bIns="127000"/>
          <a:lstStyle/>
          <a:p>
            <a:pPr algn="ctr">
              <a:lnSpc>
                <a:spcPct val="90000"/>
              </a:lnSpc>
              <a:spcBef>
                <a:spcPct val="0"/>
              </a:spcBef>
            </a:pPr>
            <a:r>
              <a:rPr lang="en-US" sz="4400">
                <a:solidFill>
                  <a:srgbClr val="B7FF12"/>
                </a:solidFill>
                <a:latin typeface="Georgia" charset="0"/>
                <a:ea typeface="Georgia" charset="0"/>
                <a:cs typeface="Georgia" charset="0"/>
                <a:sym typeface="Georgia" charset="0"/>
              </a:rPr>
              <a:t>Application numbers, 2012-13</a:t>
            </a:r>
          </a:p>
        </p:txBody>
      </p:sp>
      <p:graphicFrame>
        <p:nvGraphicFramePr>
          <p:cNvPr id="44035" name="Group 3"/>
          <p:cNvGraphicFramePr>
            <a:graphicFrameLocks noGrp="1"/>
          </p:cNvGraphicFramePr>
          <p:nvPr/>
        </p:nvGraphicFramePr>
        <p:xfrm>
          <a:off x="1155700" y="1422400"/>
          <a:ext cx="10407650" cy="6842125"/>
        </p:xfrm>
        <a:graphic>
          <a:graphicData uri="http://schemas.openxmlformats.org/drawingml/2006/table">
            <a:tbl>
              <a:tblPr/>
              <a:tblGrid>
                <a:gridCol w="1592263"/>
                <a:gridCol w="979487"/>
                <a:gridCol w="979488"/>
                <a:gridCol w="979487"/>
                <a:gridCol w="979488"/>
                <a:gridCol w="979487"/>
                <a:gridCol w="979488"/>
                <a:gridCol w="979487"/>
                <a:gridCol w="979488"/>
                <a:gridCol w="979487"/>
              </a:tblGrid>
              <a:tr h="1368425">
                <a:tc rowSpan="2">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c gridSpan="4">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International Section</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French Section</a:t>
                      </a: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Overall Total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r>
              <a:tr h="1368425">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Lower School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Middle School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Upper School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TOTAL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Lower School</a:t>
                      </a: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Middle School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Upper School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TOTAL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vMerge="1">
                  <a:txBody>
                    <a:bodyPr/>
                    <a:lstStyle/>
                    <a:p>
                      <a:endParaRPr lang="en-US"/>
                    </a:p>
                  </a:txBody>
                  <a:tcPr/>
                </a:tc>
              </a:tr>
              <a:tr h="1368425">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3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No. of applicants</a:t>
                      </a:r>
                    </a:p>
                  </a:txBody>
                  <a:tcPr marL="50800" marR="50800" marT="50800" marB="50800" anchor="ctr" horzOverflow="overflow">
                    <a:lnL w="1905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553</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181</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193</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927</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224</a:t>
                      </a: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43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35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302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1229</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r>
              <a:tr h="1368425">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3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No. Awty accepted</a:t>
                      </a:r>
                    </a:p>
                  </a:txBody>
                  <a:tcPr marL="50800" marR="50800" marT="50800" marB="50800" anchor="ctr" horzOverflow="overflow">
                    <a:lnL w="1905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187</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61</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114</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362</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161</a:t>
                      </a: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42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30</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233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595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r>
              <a:tr h="1368425">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3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No. enrolled</a:t>
                      </a:r>
                    </a:p>
                  </a:txBody>
                  <a:tcPr marL="50800" marR="50800" marT="50800" marB="50800" anchor="ctr" horzOverflow="overflow">
                    <a:lnL w="1905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133</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36</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69</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238</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129</a:t>
                      </a: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28</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25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182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420</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r>
            </a:tbl>
          </a:graphicData>
        </a:graphic>
      </p:graphicFrame>
      <p:pic>
        <p:nvPicPr>
          <p:cNvPr id="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6"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135170069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wipe(left)">
                                      <p:cBhvr>
                                        <p:cTn id="7" dur="500"/>
                                        <p:tgtEl>
                                          <p:spTgt spid="4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animBg="1"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title"/>
          </p:nvPr>
        </p:nvSpPr>
        <p:spPr>
          <a:xfrm>
            <a:off x="5969000" y="381000"/>
            <a:ext cx="6731000" cy="1487488"/>
          </a:xfrm>
        </p:spPr>
        <p:txBody>
          <a:bodyPr/>
          <a:lstStyle/>
          <a:p>
            <a:pPr algn="r" eaLnBrk="1" hangingPunct="1"/>
            <a:r>
              <a:rPr lang="en-US" dirty="0" smtClean="0"/>
              <a:t>Phase II</a:t>
            </a:r>
          </a:p>
        </p:txBody>
      </p:sp>
      <p:pic>
        <p:nvPicPr>
          <p:cNvPr id="378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524000"/>
            <a:ext cx="12277725" cy="794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dissolv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title"/>
          </p:nvPr>
        </p:nvSpPr>
        <p:spPr>
          <a:xfrm>
            <a:off x="5969000" y="381000"/>
            <a:ext cx="6731000" cy="1487488"/>
          </a:xfrm>
        </p:spPr>
        <p:txBody>
          <a:bodyPr/>
          <a:lstStyle/>
          <a:p>
            <a:pPr algn="r" eaLnBrk="1" hangingPunct="1"/>
            <a:r>
              <a:rPr lang="en-US" dirty="0" smtClean="0"/>
              <a:t>Phase II</a:t>
            </a:r>
          </a:p>
        </p:txBody>
      </p:sp>
      <p:pic>
        <p:nvPicPr>
          <p:cNvPr id="389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 y="1600200"/>
            <a:ext cx="12053888" cy="779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dissolv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title"/>
          </p:nvPr>
        </p:nvSpPr>
        <p:spPr>
          <a:xfrm>
            <a:off x="5969000" y="381000"/>
            <a:ext cx="6731000" cy="1487488"/>
          </a:xfrm>
        </p:spPr>
        <p:txBody>
          <a:bodyPr/>
          <a:lstStyle/>
          <a:p>
            <a:pPr algn="r" eaLnBrk="1" hangingPunct="1"/>
            <a:r>
              <a:rPr lang="en-US" dirty="0" smtClean="0"/>
              <a:t>Phase II</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0" y="1524000"/>
            <a:ext cx="11582400" cy="7521038"/>
          </a:xfrm>
          <a:prstGeom prst="rect">
            <a:avLst/>
          </a:prstGeom>
        </p:spPr>
      </p:pic>
    </p:spTree>
    <p:extLst>
      <p:ext uri="{BB962C8B-B14F-4D97-AF65-F5344CB8AC3E}">
        <p14:creationId xmlns:p14="http://schemas.microsoft.com/office/powerpoint/2010/main" val="3690719650"/>
      </p:ext>
    </p:extLst>
  </p:cSld>
  <p:clrMapOvr>
    <a:masterClrMapping/>
  </p:clrMapOvr>
  <p:transition spd="med">
    <p:dissolv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title"/>
          </p:nvPr>
        </p:nvSpPr>
        <p:spPr>
          <a:xfrm>
            <a:off x="5969000" y="381000"/>
            <a:ext cx="6731000" cy="1487488"/>
          </a:xfrm>
        </p:spPr>
        <p:txBody>
          <a:bodyPr/>
          <a:lstStyle/>
          <a:p>
            <a:pPr algn="r" eaLnBrk="1" hangingPunct="1"/>
            <a:r>
              <a:rPr lang="en-US" dirty="0" smtClean="0"/>
              <a:t>Phase II</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400" y="1676400"/>
            <a:ext cx="10058400" cy="7438745"/>
          </a:xfrm>
          <a:prstGeom prst="rect">
            <a:avLst/>
          </a:prstGeom>
        </p:spPr>
      </p:pic>
    </p:spTree>
    <p:extLst>
      <p:ext uri="{BB962C8B-B14F-4D97-AF65-F5344CB8AC3E}">
        <p14:creationId xmlns:p14="http://schemas.microsoft.com/office/powerpoint/2010/main" val="1032941653"/>
      </p:ext>
    </p:extLst>
  </p:cSld>
  <p:clrMapOvr>
    <a:masterClrMapping/>
  </p:clrMapOvr>
  <p:transition spd="med">
    <p:dissolv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355"/>
            <a:ext cx="13004800" cy="8732368"/>
          </a:xfrm>
          <a:prstGeom prst="rect">
            <a:avLst/>
          </a:prstGeom>
        </p:spPr>
      </p:pic>
      <p:sp>
        <p:nvSpPr>
          <p:cNvPr id="35842" name="Freeform 2"/>
          <p:cNvSpPr>
            <a:spLocks/>
          </p:cNvSpPr>
          <p:nvPr/>
        </p:nvSpPr>
        <p:spPr bwMode="auto">
          <a:xfrm>
            <a:off x="0" y="5140325"/>
            <a:ext cx="13004800" cy="1595438"/>
          </a:xfrm>
          <a:custGeom>
            <a:avLst/>
            <a:gdLst>
              <a:gd name="T0" fmla="*/ 0 w 21600"/>
              <a:gd name="T1" fmla="*/ 19092 h 21600"/>
              <a:gd name="T2" fmla="*/ 0 w 21600"/>
              <a:gd name="T3" fmla="*/ 21600 h 21600"/>
              <a:gd name="T4" fmla="*/ 21600 w 21600"/>
              <a:gd name="T5" fmla="*/ 2784 h 21600"/>
              <a:gd name="T6" fmla="*/ 21600 w 21600"/>
              <a:gd name="T7" fmla="*/ 0 h 21600"/>
              <a:gd name="T8" fmla="*/ 0 w 21600"/>
              <a:gd name="T9" fmla="*/ 19092 h 21600"/>
              <a:gd name="T10" fmla="*/ 0 w 21600"/>
              <a:gd name="T11" fmla="*/ 19092 h 21600"/>
            </a:gdLst>
            <a:ahLst/>
            <a:cxnLst>
              <a:cxn ang="0">
                <a:pos x="T0" y="T1"/>
              </a:cxn>
              <a:cxn ang="0">
                <a:pos x="T2" y="T3"/>
              </a:cxn>
              <a:cxn ang="0">
                <a:pos x="T4" y="T5"/>
              </a:cxn>
              <a:cxn ang="0">
                <a:pos x="T6" y="T7"/>
              </a:cxn>
              <a:cxn ang="0">
                <a:pos x="T8" y="T9"/>
              </a:cxn>
              <a:cxn ang="0">
                <a:pos x="T10" y="T11"/>
              </a:cxn>
            </a:cxnLst>
            <a:rect l="0" t="0" r="r" b="b"/>
            <a:pathLst>
              <a:path w="21600" h="21600">
                <a:moveTo>
                  <a:pt x="0" y="19092"/>
                </a:moveTo>
                <a:lnTo>
                  <a:pt x="0" y="21600"/>
                </a:lnTo>
                <a:lnTo>
                  <a:pt x="21600" y="2784"/>
                </a:lnTo>
                <a:lnTo>
                  <a:pt x="21600" y="0"/>
                </a:lnTo>
                <a:lnTo>
                  <a:pt x="0" y="19092"/>
                </a:lnTo>
                <a:close/>
                <a:moveTo>
                  <a:pt x="0" y="19092"/>
                </a:moveTo>
              </a:path>
            </a:pathLst>
          </a:custGeom>
          <a:solidFill>
            <a:srgbClr val="D1EB2B">
              <a:alpha val="70000"/>
            </a:srgbClr>
          </a:solidFill>
          <a:ln>
            <a:noFill/>
          </a:ln>
          <a:extLst>
            <a:ext uri="{91240B29-F687-4F45-9708-019B960494DF}">
              <a14:hiddenLine xmlns:a14="http://schemas.microsoft.com/office/drawing/2010/main" w="12700" cap="flat">
                <a:solidFill>
                  <a:srgbClr val="000000">
                    <a:alpha val="70000"/>
                  </a:srgbClr>
                </a:solidFill>
                <a:miter lim="800000"/>
                <a:headEnd type="none" w="med" len="med"/>
                <a:tailEnd type="none" w="med" len="med"/>
              </a14:hiddenLine>
            </a:ext>
          </a:extLst>
        </p:spPr>
        <p:txBody>
          <a:bodyPr lIns="0" tIns="0" rIns="0" bIns="0"/>
          <a:lstStyle/>
          <a:p>
            <a:endParaRPr lang="en-US"/>
          </a:p>
        </p:txBody>
      </p:sp>
      <p:sp>
        <p:nvSpPr>
          <p:cNvPr id="35843" name="Rectangle 3"/>
          <p:cNvSpPr>
            <a:spLocks noGrp="1" noChangeArrowheads="1"/>
          </p:cNvSpPr>
          <p:nvPr>
            <p:ph type="title"/>
          </p:nvPr>
        </p:nvSpPr>
        <p:spPr>
          <a:xfrm>
            <a:off x="793750" y="5994400"/>
            <a:ext cx="11404600" cy="2082800"/>
          </a:xfrm>
          <a:ln/>
        </p:spPr>
        <p:txBody>
          <a:bodyPr/>
          <a:lstStyle/>
          <a:p>
            <a:r>
              <a:rPr lang="en-US" sz="8700" dirty="0" smtClean="0"/>
              <a:t>Karen Joyce</a:t>
            </a:r>
            <a:endParaRPr lang="en-US" sz="8700" dirty="0"/>
          </a:p>
        </p:txBody>
      </p:sp>
      <p:pic>
        <p:nvPicPr>
          <p:cNvPr id="3584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58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1" name="Rectangle 6"/>
          <p:cNvSpPr txBox="1">
            <a:spLocks noChangeArrowheads="1"/>
          </p:cNvSpPr>
          <p:nvPr/>
        </p:nvSpPr>
        <p:spPr bwMode="auto">
          <a:xfrm>
            <a:off x="787400" y="8159750"/>
            <a:ext cx="8483600"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1pPr>
            <a:lvl2pPr marL="457200" algn="l"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2pPr>
            <a:lvl3pPr marL="914400" algn="l"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3pPr>
            <a:lvl4pPr marL="1371600" algn="l"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4pPr>
            <a:lvl5pPr marL="1828800" algn="l"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5pPr>
            <a:lvl6pPr marL="2286000" algn="l" rtl="0" fontAlgn="base">
              <a:lnSpc>
                <a:spcPct val="120000"/>
              </a:lnSpc>
              <a:spcBef>
                <a:spcPts val="3000"/>
              </a:spcBef>
              <a:spcAft>
                <a:spcPct val="0"/>
              </a:spcAft>
              <a:defRPr sz="2600">
                <a:solidFill>
                  <a:schemeClr val="tx1"/>
                </a:solidFill>
                <a:latin typeface="+mn-lt"/>
                <a:ea typeface="+mn-ea"/>
                <a:cs typeface="+mn-cs"/>
                <a:sym typeface="Helvetica Neue Light" charset="0"/>
              </a:defRPr>
            </a:lvl6pPr>
            <a:lvl7pPr marL="2743200" algn="l" rtl="0" fontAlgn="base">
              <a:lnSpc>
                <a:spcPct val="120000"/>
              </a:lnSpc>
              <a:spcBef>
                <a:spcPts val="3000"/>
              </a:spcBef>
              <a:spcAft>
                <a:spcPct val="0"/>
              </a:spcAft>
              <a:defRPr sz="2600">
                <a:solidFill>
                  <a:schemeClr val="tx1"/>
                </a:solidFill>
                <a:latin typeface="+mn-lt"/>
                <a:ea typeface="+mn-ea"/>
                <a:cs typeface="+mn-cs"/>
                <a:sym typeface="Helvetica Neue Light" charset="0"/>
              </a:defRPr>
            </a:lvl7pPr>
            <a:lvl8pPr marL="3200400" algn="l" rtl="0" fontAlgn="base">
              <a:lnSpc>
                <a:spcPct val="120000"/>
              </a:lnSpc>
              <a:spcBef>
                <a:spcPts val="3000"/>
              </a:spcBef>
              <a:spcAft>
                <a:spcPct val="0"/>
              </a:spcAft>
              <a:defRPr sz="2600">
                <a:solidFill>
                  <a:schemeClr val="tx1"/>
                </a:solidFill>
                <a:latin typeface="+mn-lt"/>
                <a:ea typeface="+mn-ea"/>
                <a:cs typeface="+mn-cs"/>
                <a:sym typeface="Helvetica Neue Light" charset="0"/>
              </a:defRPr>
            </a:lvl8pPr>
            <a:lvl9pPr marL="3657600" algn="l" rtl="0" fontAlgn="base">
              <a:lnSpc>
                <a:spcPct val="120000"/>
              </a:lnSpc>
              <a:spcBef>
                <a:spcPts val="3000"/>
              </a:spcBef>
              <a:spcAft>
                <a:spcPct val="0"/>
              </a:spcAft>
              <a:defRPr sz="2600">
                <a:solidFill>
                  <a:schemeClr val="tx1"/>
                </a:solidFill>
                <a:latin typeface="+mn-lt"/>
                <a:ea typeface="+mn-ea"/>
                <a:cs typeface="+mn-cs"/>
                <a:sym typeface="Helvetica Neue Light" charset="0"/>
              </a:defRPr>
            </a:lvl9pPr>
          </a:lstStyle>
          <a:p>
            <a:pPr marL="0" indent="0" eaLnBrk="1" hangingPunct="1"/>
            <a:r>
              <a:rPr lang="en-US" kern="0" dirty="0" smtClean="0"/>
              <a:t>Member, Board of Trustees</a:t>
            </a:r>
          </a:p>
        </p:txBody>
      </p:sp>
    </p:spTree>
    <p:extLst>
      <p:ext uri="{BB962C8B-B14F-4D97-AF65-F5344CB8AC3E}">
        <p14:creationId xmlns:p14="http://schemas.microsoft.com/office/powerpoint/2010/main" val="2220809854"/>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 y="355600"/>
            <a:ext cx="11887200" cy="2082800"/>
          </a:xfrm>
        </p:spPr>
        <p:txBody>
          <a:bodyPr>
            <a:normAutofit/>
          </a:bodyPr>
          <a:lstStyle/>
          <a:p>
            <a:r>
              <a:rPr lang="en-US" sz="8800" dirty="0" smtClean="0"/>
              <a:t>Head of School Search: </a:t>
            </a:r>
            <a:r>
              <a:rPr lang="en-US" dirty="0" smtClean="0"/>
              <a:t/>
            </a:r>
            <a:br>
              <a:rPr lang="en-US" dirty="0" smtClean="0"/>
            </a:br>
            <a:r>
              <a:rPr lang="en-US" sz="5100" dirty="0" smtClean="0"/>
              <a:t>Process Underway</a:t>
            </a:r>
            <a:endParaRPr lang="en-US" sz="5100" dirty="0"/>
          </a:p>
        </p:txBody>
      </p:sp>
      <p:sp>
        <p:nvSpPr>
          <p:cNvPr id="3" name="TextBox 2"/>
          <p:cNvSpPr txBox="1"/>
          <p:nvPr/>
        </p:nvSpPr>
        <p:spPr>
          <a:xfrm>
            <a:off x="1300480" y="2666999"/>
            <a:ext cx="11704320" cy="6025237"/>
          </a:xfrm>
          <a:prstGeom prst="rect">
            <a:avLst/>
          </a:prstGeom>
          <a:noFill/>
        </p:spPr>
        <p:txBody>
          <a:bodyPr wrap="square" lIns="130046" tIns="65023" rIns="130046" bIns="65023" rtlCol="0">
            <a:spAutoFit/>
          </a:bodyPr>
          <a:lstStyle/>
          <a:p>
            <a:pPr marL="342900" indent="-342900">
              <a:buFont typeface="Wingdings" pitchFamily="2" charset="2"/>
              <a:buChar char="§"/>
            </a:pPr>
            <a:r>
              <a:rPr lang="en-US" sz="2400" dirty="0"/>
              <a:t>Leadership Transition Team overseeing process</a:t>
            </a:r>
          </a:p>
          <a:p>
            <a:pPr marL="800100" lvl="1" indent="-342900">
              <a:buFont typeface="Wingdings" pitchFamily="2" charset="2"/>
              <a:buChar char="§"/>
            </a:pPr>
            <a:r>
              <a:rPr lang="en-US" sz="2000" dirty="0"/>
              <a:t>In place through “onboarding”</a:t>
            </a:r>
            <a:endParaRPr lang="en-US" sz="2000" u="sng" dirty="0">
              <a:hlinkClick r:id="rId2"/>
            </a:endParaRPr>
          </a:p>
          <a:p>
            <a:pPr marL="800100" lvl="1" indent="-342900">
              <a:buFont typeface="Wingdings" pitchFamily="2" charset="2"/>
              <a:buChar char="§"/>
            </a:pPr>
            <a:r>
              <a:rPr lang="en-US" sz="2000" u="sng" dirty="0">
                <a:hlinkClick r:id="rId2"/>
              </a:rPr>
              <a:t>leadership@awty.org</a:t>
            </a:r>
            <a:endParaRPr lang="en-US" sz="2000" dirty="0"/>
          </a:p>
          <a:p>
            <a:pPr marL="342900" indent="-342900">
              <a:lnSpc>
                <a:spcPct val="150000"/>
              </a:lnSpc>
              <a:buFont typeface="Wingdings" pitchFamily="2" charset="2"/>
              <a:buChar char="§"/>
            </a:pPr>
            <a:r>
              <a:rPr lang="en-US" sz="2400" dirty="0"/>
              <a:t> </a:t>
            </a:r>
            <a:r>
              <a:rPr lang="en-US" sz="2400" dirty="0" err="1"/>
              <a:t>Wickenden</a:t>
            </a:r>
            <a:r>
              <a:rPr lang="en-US" sz="2400" dirty="0"/>
              <a:t> </a:t>
            </a:r>
            <a:r>
              <a:rPr lang="en-US" sz="2400" dirty="0" smtClean="0"/>
              <a:t>Associates </a:t>
            </a:r>
            <a:r>
              <a:rPr lang="en-US" sz="2400" dirty="0"/>
              <a:t>retained</a:t>
            </a:r>
          </a:p>
          <a:p>
            <a:pPr marL="800100" lvl="1" indent="-342900">
              <a:buFont typeface="Wingdings" pitchFamily="2" charset="2"/>
              <a:buChar char="§"/>
            </a:pPr>
            <a:r>
              <a:rPr lang="en-US" sz="2000" dirty="0"/>
              <a:t>Chosen from “Top 4”, narrowed from field of 20+ </a:t>
            </a:r>
          </a:p>
          <a:p>
            <a:pPr marL="800100" lvl="1" indent="-342900">
              <a:buFont typeface="Wingdings" pitchFamily="2" charset="2"/>
              <a:buChar char="§"/>
            </a:pPr>
            <a:r>
              <a:rPr lang="en-US" sz="2000" dirty="0"/>
              <a:t>Highly respected; 330+ successful </a:t>
            </a:r>
            <a:r>
              <a:rPr lang="en-US" sz="2000" dirty="0" err="1"/>
              <a:t>HoS</a:t>
            </a:r>
            <a:r>
              <a:rPr lang="en-US" sz="2000" dirty="0"/>
              <a:t> placements, including Houston area</a:t>
            </a:r>
          </a:p>
          <a:p>
            <a:pPr marL="342900" indent="-342900">
              <a:lnSpc>
                <a:spcPct val="150000"/>
              </a:lnSpc>
              <a:buFont typeface="Wingdings" pitchFamily="2" charset="2"/>
              <a:buChar char="§"/>
            </a:pPr>
            <a:r>
              <a:rPr lang="en-US" sz="2400" dirty="0"/>
              <a:t>Focus Groups formed</a:t>
            </a:r>
          </a:p>
          <a:p>
            <a:pPr marL="800100" lvl="1" indent="-342900">
              <a:buFont typeface="Wingdings" pitchFamily="2" charset="2"/>
              <a:buChar char="§"/>
            </a:pPr>
            <a:r>
              <a:rPr lang="en-US" sz="2000" dirty="0"/>
              <a:t>Leadership</a:t>
            </a:r>
          </a:p>
          <a:p>
            <a:pPr marL="800100" lvl="1" indent="-342900">
              <a:buFont typeface="Wingdings" pitchFamily="2" charset="2"/>
              <a:buChar char="§"/>
            </a:pPr>
            <a:r>
              <a:rPr lang="en-US" sz="2000" dirty="0"/>
              <a:t>Faculty</a:t>
            </a:r>
          </a:p>
          <a:p>
            <a:pPr marL="800100" lvl="1" indent="-342900">
              <a:buFont typeface="Wingdings" pitchFamily="2" charset="2"/>
              <a:buChar char="§"/>
            </a:pPr>
            <a:r>
              <a:rPr lang="en-US" sz="2000" dirty="0"/>
              <a:t>Students (Middle and Upper School Councils)</a:t>
            </a:r>
          </a:p>
          <a:p>
            <a:pPr marL="800100" lvl="1" indent="-342900">
              <a:buFont typeface="Wingdings" pitchFamily="2" charset="2"/>
              <a:buChar char="§"/>
            </a:pPr>
            <a:r>
              <a:rPr lang="en-US" sz="2000" dirty="0"/>
              <a:t>Parents</a:t>
            </a:r>
          </a:p>
          <a:p>
            <a:pPr marL="342900" indent="-342900">
              <a:lnSpc>
                <a:spcPct val="150000"/>
              </a:lnSpc>
              <a:buFont typeface="Wingdings" pitchFamily="2" charset="2"/>
              <a:buChar char="§"/>
            </a:pPr>
            <a:r>
              <a:rPr lang="en-US" sz="2400" dirty="0"/>
              <a:t>Jim </a:t>
            </a:r>
            <a:r>
              <a:rPr lang="en-US" sz="2400" dirty="0" err="1"/>
              <a:t>Wickenden</a:t>
            </a:r>
            <a:r>
              <a:rPr lang="en-US" sz="2400" dirty="0"/>
              <a:t> on campus 3 days </a:t>
            </a:r>
          </a:p>
          <a:p>
            <a:pPr marL="800100" lvl="1" indent="-342900">
              <a:buFont typeface="Wingdings" pitchFamily="2" charset="2"/>
              <a:buChar char="§"/>
            </a:pPr>
            <a:r>
              <a:rPr lang="en-US" sz="2000" dirty="0"/>
              <a:t>Met with Board, Faculty &amp; Staff, Students, Parents</a:t>
            </a:r>
          </a:p>
          <a:p>
            <a:pPr marL="800100" lvl="1" indent="-342900">
              <a:buFont typeface="Wingdings" pitchFamily="2" charset="2"/>
              <a:buChar char="§"/>
            </a:pPr>
            <a:r>
              <a:rPr lang="en-US" sz="2000" dirty="0"/>
              <a:t>Came away very impressed; Awty is a “hidden gem”</a:t>
            </a:r>
            <a:endParaRPr lang="en-US" sz="2400" dirty="0"/>
          </a:p>
          <a:p>
            <a:pPr marL="487672" indent="-487672">
              <a:lnSpc>
                <a:spcPct val="150000"/>
              </a:lnSpc>
              <a:buFont typeface="Wingdings" pitchFamily="2" charset="2"/>
              <a:buChar char="Ø"/>
            </a:pPr>
            <a:endParaRPr lang="en-US" sz="3400" dirty="0"/>
          </a:p>
        </p:txBody>
      </p:sp>
      <p:pic>
        <p:nvPicPr>
          <p:cNvPr id="4"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5"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3746893780"/>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 y="355600"/>
            <a:ext cx="11887200" cy="2082800"/>
          </a:xfrm>
        </p:spPr>
        <p:txBody>
          <a:bodyPr>
            <a:normAutofit/>
          </a:bodyPr>
          <a:lstStyle/>
          <a:p>
            <a:r>
              <a:rPr lang="en-US" sz="8800" dirty="0" smtClean="0"/>
              <a:t>Head of School Search: </a:t>
            </a:r>
            <a:r>
              <a:rPr lang="en-US" dirty="0" smtClean="0"/>
              <a:t/>
            </a:r>
            <a:br>
              <a:rPr lang="en-US" dirty="0" smtClean="0"/>
            </a:br>
            <a:r>
              <a:rPr lang="en-US" sz="5100" dirty="0"/>
              <a:t>Next Steps</a:t>
            </a:r>
          </a:p>
        </p:txBody>
      </p:sp>
      <p:sp>
        <p:nvSpPr>
          <p:cNvPr id="3" name="TextBox 2"/>
          <p:cNvSpPr txBox="1"/>
          <p:nvPr/>
        </p:nvSpPr>
        <p:spPr>
          <a:xfrm>
            <a:off x="1300480" y="2666999"/>
            <a:ext cx="11704320" cy="5902127"/>
          </a:xfrm>
          <a:prstGeom prst="rect">
            <a:avLst/>
          </a:prstGeom>
          <a:noFill/>
        </p:spPr>
        <p:txBody>
          <a:bodyPr wrap="square" lIns="130046" tIns="65023" rIns="130046" bIns="65023" rtlCol="0">
            <a:spAutoFit/>
          </a:bodyPr>
          <a:lstStyle/>
          <a:p>
            <a:pPr marL="342900" indent="-342900">
              <a:lnSpc>
                <a:spcPct val="150000"/>
              </a:lnSpc>
              <a:buFont typeface="Wingdings" pitchFamily="2" charset="2"/>
              <a:buChar char="§"/>
            </a:pPr>
            <a:r>
              <a:rPr lang="en-US" sz="2400" dirty="0"/>
              <a:t>Seek input from wider Community	</a:t>
            </a:r>
          </a:p>
          <a:p>
            <a:pPr marL="800100" lvl="1" indent="-342900">
              <a:buFont typeface="Wingdings" pitchFamily="2" charset="2"/>
              <a:buChar char="§"/>
            </a:pPr>
            <a:r>
              <a:rPr lang="en-US" sz="2000" dirty="0"/>
              <a:t>EMAIL sent with survey link</a:t>
            </a:r>
          </a:p>
          <a:p>
            <a:pPr marL="800100" lvl="1" indent="-342900">
              <a:buFont typeface="Wingdings" pitchFamily="2" charset="2"/>
              <a:buChar char="§"/>
            </a:pPr>
            <a:r>
              <a:rPr lang="en-US" sz="2000" dirty="0"/>
              <a:t>4 key questions</a:t>
            </a:r>
            <a:endParaRPr lang="en-US" sz="2400" dirty="0"/>
          </a:p>
          <a:p>
            <a:pPr marL="342900" indent="-342900">
              <a:lnSpc>
                <a:spcPct val="150000"/>
              </a:lnSpc>
              <a:buFont typeface="Wingdings" pitchFamily="2" charset="2"/>
              <a:buChar char="§"/>
            </a:pPr>
            <a:r>
              <a:rPr lang="en-US" sz="2400" dirty="0"/>
              <a:t>Create “Opportunity Statement” </a:t>
            </a:r>
          </a:p>
          <a:p>
            <a:pPr marL="342900" indent="-342900">
              <a:lnSpc>
                <a:spcPct val="150000"/>
              </a:lnSpc>
              <a:buFont typeface="Wingdings" pitchFamily="2" charset="2"/>
              <a:buChar char="§"/>
            </a:pPr>
            <a:r>
              <a:rPr lang="en-US" sz="2400" dirty="0"/>
              <a:t>Work Interim Head of School</a:t>
            </a:r>
            <a:endParaRPr lang="en-US" sz="2000" dirty="0"/>
          </a:p>
          <a:p>
            <a:pPr marL="342900" indent="-342900">
              <a:lnSpc>
                <a:spcPct val="150000"/>
              </a:lnSpc>
              <a:buFont typeface="Wingdings" pitchFamily="2" charset="2"/>
              <a:buChar char="§"/>
            </a:pPr>
            <a:r>
              <a:rPr lang="en-US" sz="2400" dirty="0"/>
              <a:t>Bring on Candidates</a:t>
            </a:r>
          </a:p>
          <a:p>
            <a:pPr marL="800100" lvl="1" indent="-342900">
              <a:buFont typeface="Wingdings" pitchFamily="2" charset="2"/>
              <a:buChar char="§"/>
            </a:pPr>
            <a:r>
              <a:rPr lang="en-US" sz="2000" dirty="0"/>
              <a:t>New Head secured Jan 2014</a:t>
            </a:r>
          </a:p>
          <a:p>
            <a:pPr marL="800100" lvl="1" indent="-342900">
              <a:buFont typeface="Wingdings" pitchFamily="2" charset="2"/>
              <a:buChar char="§"/>
            </a:pPr>
            <a:r>
              <a:rPr lang="en-US" sz="2000" dirty="0"/>
              <a:t>July 2014 start</a:t>
            </a:r>
          </a:p>
          <a:p>
            <a:pPr marL="342900" indent="-342900">
              <a:lnSpc>
                <a:spcPct val="150000"/>
              </a:lnSpc>
              <a:buFont typeface="Wingdings" pitchFamily="2" charset="2"/>
              <a:buChar char="§"/>
            </a:pPr>
            <a:r>
              <a:rPr lang="en-US" sz="2400" dirty="0"/>
              <a:t>Board develop “Charge to Head” </a:t>
            </a:r>
          </a:p>
          <a:p>
            <a:pPr marL="800100" lvl="1" indent="-342900">
              <a:buFont typeface="Wingdings" pitchFamily="2" charset="2"/>
              <a:buChar char="§"/>
            </a:pPr>
            <a:r>
              <a:rPr lang="en-US" sz="2000" dirty="0"/>
              <a:t>Considering all input</a:t>
            </a:r>
          </a:p>
          <a:p>
            <a:pPr marL="800100" lvl="1" indent="-342900">
              <a:buFont typeface="Wingdings" pitchFamily="2" charset="2"/>
              <a:buChar char="§"/>
            </a:pPr>
            <a:r>
              <a:rPr lang="en-US" sz="2000" dirty="0"/>
              <a:t>Key focus areas first 2 years</a:t>
            </a:r>
          </a:p>
          <a:p>
            <a:pPr marL="800100" lvl="1" indent="-342900">
              <a:buFont typeface="Wingdings" pitchFamily="2" charset="2"/>
              <a:buChar char="§"/>
            </a:pPr>
            <a:r>
              <a:rPr lang="en-US" sz="2000" dirty="0"/>
              <a:t>Share with community</a:t>
            </a:r>
          </a:p>
          <a:p>
            <a:pPr marL="487672" indent="-487672">
              <a:lnSpc>
                <a:spcPct val="150000"/>
              </a:lnSpc>
              <a:buFont typeface="Wingdings" pitchFamily="2" charset="2"/>
              <a:buChar char="Ø"/>
            </a:pPr>
            <a:endParaRPr lang="en-US" sz="3400" dirty="0"/>
          </a:p>
        </p:txBody>
      </p:sp>
      <p:pic>
        <p:nvPicPr>
          <p:cNvPr id="4"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5"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1004963135"/>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 y="-162742"/>
            <a:ext cx="13006388" cy="8312833"/>
          </a:xfrm>
          <a:prstGeom prst="rect">
            <a:avLst/>
          </a:prstGeom>
        </p:spPr>
      </p:pic>
      <p:sp>
        <p:nvSpPr>
          <p:cNvPr id="35842" name="Freeform 2"/>
          <p:cNvSpPr>
            <a:spLocks/>
          </p:cNvSpPr>
          <p:nvPr/>
        </p:nvSpPr>
        <p:spPr bwMode="auto">
          <a:xfrm>
            <a:off x="0" y="5140325"/>
            <a:ext cx="13004800" cy="1595438"/>
          </a:xfrm>
          <a:custGeom>
            <a:avLst/>
            <a:gdLst>
              <a:gd name="T0" fmla="*/ 0 w 21600"/>
              <a:gd name="T1" fmla="*/ 19092 h 21600"/>
              <a:gd name="T2" fmla="*/ 0 w 21600"/>
              <a:gd name="T3" fmla="*/ 21600 h 21600"/>
              <a:gd name="T4" fmla="*/ 21600 w 21600"/>
              <a:gd name="T5" fmla="*/ 2784 h 21600"/>
              <a:gd name="T6" fmla="*/ 21600 w 21600"/>
              <a:gd name="T7" fmla="*/ 0 h 21600"/>
              <a:gd name="T8" fmla="*/ 0 w 21600"/>
              <a:gd name="T9" fmla="*/ 19092 h 21600"/>
              <a:gd name="T10" fmla="*/ 0 w 21600"/>
              <a:gd name="T11" fmla="*/ 19092 h 21600"/>
            </a:gdLst>
            <a:ahLst/>
            <a:cxnLst>
              <a:cxn ang="0">
                <a:pos x="T0" y="T1"/>
              </a:cxn>
              <a:cxn ang="0">
                <a:pos x="T2" y="T3"/>
              </a:cxn>
              <a:cxn ang="0">
                <a:pos x="T4" y="T5"/>
              </a:cxn>
              <a:cxn ang="0">
                <a:pos x="T6" y="T7"/>
              </a:cxn>
              <a:cxn ang="0">
                <a:pos x="T8" y="T9"/>
              </a:cxn>
              <a:cxn ang="0">
                <a:pos x="T10" y="T11"/>
              </a:cxn>
            </a:cxnLst>
            <a:rect l="0" t="0" r="r" b="b"/>
            <a:pathLst>
              <a:path w="21600" h="21600">
                <a:moveTo>
                  <a:pt x="0" y="19092"/>
                </a:moveTo>
                <a:lnTo>
                  <a:pt x="0" y="21600"/>
                </a:lnTo>
                <a:lnTo>
                  <a:pt x="21600" y="2784"/>
                </a:lnTo>
                <a:lnTo>
                  <a:pt x="21600" y="0"/>
                </a:lnTo>
                <a:lnTo>
                  <a:pt x="0" y="19092"/>
                </a:lnTo>
                <a:close/>
                <a:moveTo>
                  <a:pt x="0" y="19092"/>
                </a:moveTo>
              </a:path>
            </a:pathLst>
          </a:custGeom>
          <a:solidFill>
            <a:srgbClr val="D1EB2B">
              <a:alpha val="70000"/>
            </a:srgbClr>
          </a:solidFill>
          <a:ln>
            <a:noFill/>
          </a:ln>
          <a:extLst>
            <a:ext uri="{91240B29-F687-4F45-9708-019B960494DF}">
              <a14:hiddenLine xmlns:a14="http://schemas.microsoft.com/office/drawing/2010/main" w="12700" cap="flat">
                <a:solidFill>
                  <a:srgbClr val="000000">
                    <a:alpha val="70000"/>
                  </a:srgbClr>
                </a:solidFill>
                <a:miter lim="800000"/>
                <a:headEnd type="none" w="med" len="med"/>
                <a:tailEnd type="none" w="med" len="med"/>
              </a14:hiddenLine>
            </a:ext>
          </a:extLst>
        </p:spPr>
        <p:txBody>
          <a:bodyPr lIns="0" tIns="0" rIns="0" bIns="0"/>
          <a:lstStyle/>
          <a:p>
            <a:endParaRPr lang="en-US" dirty="0"/>
          </a:p>
        </p:txBody>
      </p:sp>
      <p:sp>
        <p:nvSpPr>
          <p:cNvPr id="35843" name="Rectangle 3"/>
          <p:cNvSpPr>
            <a:spLocks noGrp="1" noChangeArrowheads="1"/>
          </p:cNvSpPr>
          <p:nvPr>
            <p:ph type="title"/>
          </p:nvPr>
        </p:nvSpPr>
        <p:spPr>
          <a:xfrm>
            <a:off x="793750" y="5994400"/>
            <a:ext cx="11404600" cy="2082800"/>
          </a:xfrm>
          <a:ln/>
        </p:spPr>
        <p:txBody>
          <a:bodyPr/>
          <a:lstStyle/>
          <a:p>
            <a:r>
              <a:rPr lang="en-US" sz="8700" dirty="0" smtClean="0"/>
              <a:t>Mark Schroeder</a:t>
            </a:r>
            <a:endParaRPr lang="en-US" sz="8700" dirty="0"/>
          </a:p>
        </p:txBody>
      </p:sp>
      <p:pic>
        <p:nvPicPr>
          <p:cNvPr id="3584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58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1" name="Rectangle 6"/>
          <p:cNvSpPr txBox="1">
            <a:spLocks noChangeArrowheads="1"/>
          </p:cNvSpPr>
          <p:nvPr/>
        </p:nvSpPr>
        <p:spPr bwMode="auto">
          <a:xfrm>
            <a:off x="787400" y="8159750"/>
            <a:ext cx="8483600"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1pPr>
            <a:lvl2pPr marL="457200" algn="l"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2pPr>
            <a:lvl3pPr marL="914400" algn="l"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3pPr>
            <a:lvl4pPr marL="1371600" algn="l"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4pPr>
            <a:lvl5pPr marL="1828800" algn="l"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5pPr>
            <a:lvl6pPr marL="2286000" algn="l" rtl="0" fontAlgn="base">
              <a:lnSpc>
                <a:spcPct val="120000"/>
              </a:lnSpc>
              <a:spcBef>
                <a:spcPts val="3000"/>
              </a:spcBef>
              <a:spcAft>
                <a:spcPct val="0"/>
              </a:spcAft>
              <a:defRPr sz="2600">
                <a:solidFill>
                  <a:schemeClr val="tx1"/>
                </a:solidFill>
                <a:latin typeface="+mn-lt"/>
                <a:ea typeface="+mn-ea"/>
                <a:cs typeface="+mn-cs"/>
                <a:sym typeface="Helvetica Neue Light" charset="0"/>
              </a:defRPr>
            </a:lvl6pPr>
            <a:lvl7pPr marL="2743200" algn="l" rtl="0" fontAlgn="base">
              <a:lnSpc>
                <a:spcPct val="120000"/>
              </a:lnSpc>
              <a:spcBef>
                <a:spcPts val="3000"/>
              </a:spcBef>
              <a:spcAft>
                <a:spcPct val="0"/>
              </a:spcAft>
              <a:defRPr sz="2600">
                <a:solidFill>
                  <a:schemeClr val="tx1"/>
                </a:solidFill>
                <a:latin typeface="+mn-lt"/>
                <a:ea typeface="+mn-ea"/>
                <a:cs typeface="+mn-cs"/>
                <a:sym typeface="Helvetica Neue Light" charset="0"/>
              </a:defRPr>
            </a:lvl7pPr>
            <a:lvl8pPr marL="3200400" algn="l" rtl="0" fontAlgn="base">
              <a:lnSpc>
                <a:spcPct val="120000"/>
              </a:lnSpc>
              <a:spcBef>
                <a:spcPts val="3000"/>
              </a:spcBef>
              <a:spcAft>
                <a:spcPct val="0"/>
              </a:spcAft>
              <a:defRPr sz="2600">
                <a:solidFill>
                  <a:schemeClr val="tx1"/>
                </a:solidFill>
                <a:latin typeface="+mn-lt"/>
                <a:ea typeface="+mn-ea"/>
                <a:cs typeface="+mn-cs"/>
                <a:sym typeface="Helvetica Neue Light" charset="0"/>
              </a:defRPr>
            </a:lvl8pPr>
            <a:lvl9pPr marL="3657600" algn="l" rtl="0" fontAlgn="base">
              <a:lnSpc>
                <a:spcPct val="120000"/>
              </a:lnSpc>
              <a:spcBef>
                <a:spcPts val="3000"/>
              </a:spcBef>
              <a:spcAft>
                <a:spcPct val="0"/>
              </a:spcAft>
              <a:defRPr sz="2600">
                <a:solidFill>
                  <a:schemeClr val="tx1"/>
                </a:solidFill>
                <a:latin typeface="+mn-lt"/>
                <a:ea typeface="+mn-ea"/>
                <a:cs typeface="+mn-cs"/>
                <a:sym typeface="Helvetica Neue Light" charset="0"/>
              </a:defRPr>
            </a:lvl9pPr>
          </a:lstStyle>
          <a:p>
            <a:pPr marL="0" indent="0" eaLnBrk="1" hangingPunct="1"/>
            <a:r>
              <a:rPr lang="en-US" kern="0" dirty="0" smtClean="0"/>
              <a:t>Chair, Board of Trustees</a:t>
            </a:r>
          </a:p>
        </p:txBody>
      </p:sp>
    </p:spTree>
    <p:extLst>
      <p:ext uri="{BB962C8B-B14F-4D97-AF65-F5344CB8AC3E}">
        <p14:creationId xmlns:p14="http://schemas.microsoft.com/office/powerpoint/2010/main" val="3334404222"/>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 y="1371600"/>
            <a:ext cx="11887200" cy="2082800"/>
          </a:xfrm>
        </p:spPr>
        <p:txBody>
          <a:bodyPr>
            <a:normAutofit fontScale="90000"/>
          </a:bodyPr>
          <a:lstStyle/>
          <a:p>
            <a:r>
              <a:rPr lang="en-US" sz="8800" dirty="0">
                <a:latin typeface="Georgia" pitchFamily="18" charset="0"/>
              </a:rPr>
              <a:t>MAJOR </a:t>
            </a:r>
            <a:r>
              <a:rPr lang="en-US" sz="8800" dirty="0" smtClean="0">
                <a:latin typeface="Georgia" pitchFamily="18" charset="0"/>
              </a:rPr>
              <a:t>RESPONSIBILITIES</a:t>
            </a:r>
            <a:br>
              <a:rPr lang="en-US" sz="8800" dirty="0" smtClean="0">
                <a:latin typeface="Georgia" pitchFamily="18" charset="0"/>
              </a:rPr>
            </a:br>
            <a:r>
              <a:rPr lang="en-US" sz="8800" dirty="0" smtClean="0">
                <a:latin typeface="Georgia" pitchFamily="18" charset="0"/>
              </a:rPr>
              <a:t>OF </a:t>
            </a:r>
            <a:r>
              <a:rPr lang="en-US" sz="8800" dirty="0">
                <a:latin typeface="Georgia" pitchFamily="18" charset="0"/>
              </a:rPr>
              <a:t>THE BOARD:</a:t>
            </a:r>
          </a:p>
        </p:txBody>
      </p:sp>
      <p:pic>
        <p:nvPicPr>
          <p:cNvPr id="4"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5"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8" name="TextBox 7"/>
          <p:cNvSpPr txBox="1"/>
          <p:nvPr/>
        </p:nvSpPr>
        <p:spPr>
          <a:xfrm>
            <a:off x="609599" y="3821393"/>
            <a:ext cx="11522075" cy="3893374"/>
          </a:xfrm>
          <a:prstGeom prst="rect">
            <a:avLst/>
          </a:prstGeom>
          <a:noFill/>
          <a:ln>
            <a:noFill/>
          </a:ln>
        </p:spPr>
        <p:txBody>
          <a:bodyPr wrap="square" rtlCol="0">
            <a:spAutoFit/>
          </a:bodyPr>
          <a:lstStyle/>
          <a:p>
            <a:pPr marL="285750" indent="-285750">
              <a:lnSpc>
                <a:spcPct val="150000"/>
              </a:lnSpc>
              <a:buFont typeface="Wingdings"/>
              <a:buChar char=""/>
            </a:pPr>
            <a:r>
              <a:rPr lang="en-US" dirty="0" smtClean="0">
                <a:latin typeface="Arial" pitchFamily="34" charset="0"/>
                <a:cs typeface="Arial" pitchFamily="34" charset="0"/>
              </a:rPr>
              <a:t>Supervise and manage the Board’s sole employee, The Head of School</a:t>
            </a:r>
          </a:p>
          <a:p>
            <a:pPr marL="285750" indent="-285750">
              <a:lnSpc>
                <a:spcPct val="150000"/>
              </a:lnSpc>
              <a:buFont typeface="Wingdings"/>
              <a:buChar char=""/>
            </a:pPr>
            <a:r>
              <a:rPr lang="en-US" dirty="0" smtClean="0">
                <a:latin typeface="Arial" pitchFamily="34" charset="0"/>
                <a:cs typeface="Arial" pitchFamily="34" charset="0"/>
              </a:rPr>
              <a:t>Look after the school’s financial soundness</a:t>
            </a:r>
          </a:p>
          <a:p>
            <a:pPr marL="285750" indent="-285750">
              <a:lnSpc>
                <a:spcPct val="150000"/>
              </a:lnSpc>
              <a:buFont typeface="Wingdings"/>
              <a:buChar char=""/>
            </a:pPr>
            <a:r>
              <a:rPr lang="en-US" dirty="0" smtClean="0">
                <a:latin typeface="Arial" pitchFamily="34" charset="0"/>
                <a:cs typeface="Arial" pitchFamily="34" charset="0"/>
              </a:rPr>
              <a:t>Set long-range strategic objectives</a:t>
            </a:r>
          </a:p>
          <a:p>
            <a:pPr marL="285750" indent="-285750">
              <a:lnSpc>
                <a:spcPct val="150000"/>
              </a:lnSpc>
              <a:buFont typeface="Wingdings"/>
              <a:buChar char=""/>
            </a:pPr>
            <a:r>
              <a:rPr lang="en-US" dirty="0" smtClean="0">
                <a:latin typeface="Arial" pitchFamily="34" charset="0"/>
                <a:cs typeface="Arial" pitchFamily="34" charset="0"/>
              </a:rPr>
              <a:t>Raise money</a:t>
            </a:r>
          </a:p>
          <a:p>
            <a:pPr marL="285750" indent="-285750">
              <a:lnSpc>
                <a:spcPct val="150000"/>
              </a:lnSpc>
              <a:buFont typeface="Wingdings"/>
              <a:buChar char=""/>
            </a:pPr>
            <a:r>
              <a:rPr lang="en-US" dirty="0" smtClean="0">
                <a:latin typeface="Arial" pitchFamily="34" charset="0"/>
                <a:cs typeface="Arial" pitchFamily="34" charset="0"/>
              </a:rPr>
              <a:t>The Board does not manage the day-to-day affairs of the school</a:t>
            </a:r>
          </a:p>
          <a:p>
            <a:endParaRPr lang="en-US" dirty="0" smtClean="0">
              <a:latin typeface="Arial" pitchFamily="34" charset="0"/>
              <a:cs typeface="Arial" pitchFamily="34" charset="0"/>
            </a:endParaRPr>
          </a:p>
          <a:p>
            <a:pPr marL="285750" indent="-285750">
              <a:buFontTx/>
              <a:buChar char="-"/>
            </a:pPr>
            <a:endParaRPr lang="en-US" dirty="0"/>
          </a:p>
        </p:txBody>
      </p:sp>
    </p:spTree>
    <p:extLst>
      <p:ext uri="{BB962C8B-B14F-4D97-AF65-F5344CB8AC3E}">
        <p14:creationId xmlns:p14="http://schemas.microsoft.com/office/powerpoint/2010/main" val="1687977520"/>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1066800"/>
            <a:ext cx="11887200" cy="2082800"/>
          </a:xfrm>
        </p:spPr>
        <p:txBody>
          <a:bodyPr>
            <a:noAutofit/>
          </a:bodyPr>
          <a:lstStyle/>
          <a:p>
            <a:r>
              <a:rPr lang="en-US" sz="6600" dirty="0">
                <a:latin typeface="Georgia" pitchFamily="18" charset="0"/>
              </a:rPr>
              <a:t>A REVIEW OF SOME OF THE MAJOR ACTIVITIES OF THE PAST YEAR:</a:t>
            </a:r>
          </a:p>
        </p:txBody>
      </p:sp>
      <p:pic>
        <p:nvPicPr>
          <p:cNvPr id="4"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5"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6" name="TextBox 5"/>
          <p:cNvSpPr txBox="1"/>
          <p:nvPr/>
        </p:nvSpPr>
        <p:spPr>
          <a:xfrm>
            <a:off x="482600" y="3352800"/>
            <a:ext cx="11811000" cy="5693866"/>
          </a:xfrm>
          <a:prstGeom prst="rect">
            <a:avLst/>
          </a:prstGeom>
          <a:noFill/>
          <a:ln>
            <a:noFill/>
          </a:ln>
        </p:spPr>
        <p:txBody>
          <a:bodyPr wrap="square" rtlCol="0">
            <a:spAutoFit/>
          </a:bodyPr>
          <a:lstStyle/>
          <a:p>
            <a:pPr marL="285750" indent="-285750">
              <a:buFont typeface="Wingdings"/>
              <a:buChar char=""/>
            </a:pPr>
            <a:r>
              <a:rPr lang="en-US" dirty="0" smtClean="0">
                <a:latin typeface="Arial" pitchFamily="34" charset="0"/>
                <a:cs typeface="Arial" pitchFamily="34" charset="0"/>
              </a:rPr>
              <a:t>December 1, Board expressed its support for adoption of the PYP Program for the international curriculum of lower school</a:t>
            </a:r>
          </a:p>
          <a:p>
            <a:endParaRPr lang="en-US" dirty="0" smtClean="0">
              <a:latin typeface="Arial" pitchFamily="34" charset="0"/>
              <a:cs typeface="Arial" pitchFamily="34" charset="0"/>
            </a:endParaRPr>
          </a:p>
          <a:p>
            <a:pPr marL="285750" indent="-285750">
              <a:buFont typeface="Wingdings"/>
              <a:buChar char=""/>
            </a:pPr>
            <a:r>
              <a:rPr lang="en-US" dirty="0" smtClean="0">
                <a:latin typeface="Arial" pitchFamily="34" charset="0"/>
                <a:cs typeface="Arial" pitchFamily="34" charset="0"/>
              </a:rPr>
              <a:t>Approved a 4% increase in tuition for 2013-14</a:t>
            </a:r>
          </a:p>
          <a:p>
            <a:endParaRPr lang="en-US" dirty="0" smtClean="0">
              <a:latin typeface="Arial" pitchFamily="34" charset="0"/>
              <a:cs typeface="Arial" pitchFamily="34" charset="0"/>
            </a:endParaRPr>
          </a:p>
          <a:p>
            <a:pPr marL="285750" indent="-285750">
              <a:buFont typeface="Wingdings"/>
              <a:buChar char=""/>
            </a:pPr>
            <a:r>
              <a:rPr lang="en-US" dirty="0" smtClean="0">
                <a:latin typeface="Arial" pitchFamily="34" charset="0"/>
                <a:cs typeface="Arial" pitchFamily="34" charset="0"/>
              </a:rPr>
              <a:t>Approved enrollment and average class size figures for lower, middle and upper school international curricula and addressed French curriculum enrollment</a:t>
            </a:r>
          </a:p>
          <a:p>
            <a:endParaRPr lang="en-US" dirty="0" smtClean="0">
              <a:latin typeface="Arial" pitchFamily="34" charset="0"/>
              <a:cs typeface="Arial" pitchFamily="34" charset="0"/>
            </a:endParaRPr>
          </a:p>
          <a:p>
            <a:pPr marL="285750" indent="-285750">
              <a:buFont typeface="Wingdings"/>
              <a:buChar char=""/>
            </a:pPr>
            <a:r>
              <a:rPr lang="en-US" dirty="0" smtClean="0">
                <a:latin typeface="Arial" pitchFamily="34" charset="0"/>
                <a:cs typeface="Arial" pitchFamily="34" charset="0"/>
              </a:rPr>
              <a:t>Approved budget for 2013-14</a:t>
            </a:r>
          </a:p>
          <a:p>
            <a:endParaRPr lang="en-US" dirty="0" smtClean="0">
              <a:latin typeface="Arial" pitchFamily="34" charset="0"/>
              <a:cs typeface="Arial" pitchFamily="34" charset="0"/>
            </a:endParaRPr>
          </a:p>
          <a:p>
            <a:pPr marL="285750" indent="-285750">
              <a:buFont typeface="Wingdings"/>
              <a:buChar char=""/>
            </a:pPr>
            <a:r>
              <a:rPr lang="en-US" dirty="0" smtClean="0">
                <a:latin typeface="Arial" pitchFamily="34" charset="0"/>
                <a:cs typeface="Arial" pitchFamily="34" charset="0"/>
              </a:rPr>
              <a:t>Approved ground-breaking for lower school addition</a:t>
            </a:r>
          </a:p>
          <a:p>
            <a:endParaRPr lang="en-US" dirty="0" smtClean="0">
              <a:latin typeface="Arial" pitchFamily="34" charset="0"/>
              <a:cs typeface="Arial" pitchFamily="34" charset="0"/>
            </a:endParaRPr>
          </a:p>
          <a:p>
            <a:pPr marL="285750" indent="-285750">
              <a:buFontTx/>
              <a:buChar char="-"/>
            </a:pPr>
            <a:endParaRPr lang="en-US" dirty="0"/>
          </a:p>
        </p:txBody>
      </p:sp>
    </p:spTree>
    <p:extLst>
      <p:ext uri="{BB962C8B-B14F-4D97-AF65-F5344CB8AC3E}">
        <p14:creationId xmlns:p14="http://schemas.microsoft.com/office/powerpoint/2010/main" val="37544589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05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63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5058" name="Rectangle 2"/>
          <p:cNvSpPr>
            <a:spLocks/>
          </p:cNvSpPr>
          <p:nvPr/>
        </p:nvSpPr>
        <p:spPr bwMode="auto">
          <a:xfrm>
            <a:off x="1117600" y="292100"/>
            <a:ext cx="10464800" cy="965200"/>
          </a:xfrm>
          <a:prstGeom prst="rect">
            <a:avLst/>
          </a:prstGeom>
          <a:gradFill rotWithShape="0">
            <a:gsLst>
              <a:gs pos="0">
                <a:srgbClr val="000000"/>
              </a:gs>
              <a:gs pos="100000">
                <a:srgbClr val="9F9EA0"/>
              </a:gs>
            </a:gsLst>
            <a:lin ang="5400000" scaled="1"/>
          </a:gra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127000" tIns="127000" rIns="127000" bIns="127000"/>
          <a:lstStyle/>
          <a:p>
            <a:pPr algn="ctr">
              <a:lnSpc>
                <a:spcPct val="90000"/>
              </a:lnSpc>
              <a:spcBef>
                <a:spcPct val="0"/>
              </a:spcBef>
            </a:pPr>
            <a:r>
              <a:rPr lang="en-US" sz="4400">
                <a:solidFill>
                  <a:srgbClr val="B7FF12"/>
                </a:solidFill>
                <a:latin typeface="Georgia" charset="0"/>
                <a:ea typeface="Georgia" charset="0"/>
                <a:cs typeface="Georgia" charset="0"/>
                <a:sym typeface="Georgia" charset="0"/>
              </a:rPr>
              <a:t>Application percentages, 2012-13</a:t>
            </a:r>
          </a:p>
        </p:txBody>
      </p:sp>
      <p:graphicFrame>
        <p:nvGraphicFramePr>
          <p:cNvPr id="45059" name="Group 3"/>
          <p:cNvGraphicFramePr>
            <a:graphicFrameLocks noGrp="1"/>
          </p:cNvGraphicFramePr>
          <p:nvPr/>
        </p:nvGraphicFramePr>
        <p:xfrm>
          <a:off x="1155700" y="1422400"/>
          <a:ext cx="10407650" cy="6842125"/>
        </p:xfrm>
        <a:graphic>
          <a:graphicData uri="http://schemas.openxmlformats.org/drawingml/2006/table">
            <a:tbl>
              <a:tblPr/>
              <a:tblGrid>
                <a:gridCol w="1592263"/>
                <a:gridCol w="979487"/>
                <a:gridCol w="979488"/>
                <a:gridCol w="979487"/>
                <a:gridCol w="979488"/>
                <a:gridCol w="979487"/>
                <a:gridCol w="979488"/>
                <a:gridCol w="979487"/>
                <a:gridCol w="979488"/>
                <a:gridCol w="979487"/>
              </a:tblGrid>
              <a:tr h="1368425">
                <a:tc rowSpan="2">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c gridSpan="4">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International Section</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French Section</a:t>
                      </a: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Overall Total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r>
              <a:tr h="1368425">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Lower School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Middle School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Upper School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TOTAL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Lower School</a:t>
                      </a: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Middle School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Upper School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TOTAL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vMerge="1">
                  <a:txBody>
                    <a:bodyPr/>
                    <a:lstStyle/>
                    <a:p>
                      <a:endParaRPr lang="en-US"/>
                    </a:p>
                  </a:txBody>
                  <a:tcPr/>
                </a:tc>
              </a:tr>
              <a:tr h="1368425">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3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 of applicants</a:t>
                      </a:r>
                    </a:p>
                  </a:txBody>
                  <a:tcPr marL="50800" marR="50800" marT="50800" marB="50800" anchor="ctr" horzOverflow="overflow">
                    <a:lnL w="1905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75% </a:t>
                      </a: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of total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25% </a:t>
                      </a: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of total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100%</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r>
              <a:tr h="1368425">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3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 Awty accepted</a:t>
                      </a:r>
                    </a:p>
                  </a:txBody>
                  <a:tcPr marL="50800" marR="50800" marT="50800" marB="50800" anchor="ctr" horzOverflow="overflow">
                    <a:lnL w="1905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r>
              <a:tr h="1368425">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3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 enrolled</a:t>
                      </a:r>
                    </a:p>
                  </a:txBody>
                  <a:tcPr marL="50800" marR="50800" marT="50800" marB="50800" anchor="ctr" horzOverflow="overflow">
                    <a:lnL w="1905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r>
            </a:tbl>
          </a:graphicData>
        </a:graphic>
      </p:graphicFrame>
      <p:pic>
        <p:nvPicPr>
          <p:cNvPr id="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6"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278899482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wipe(left)">
                                      <p:cBhvr>
                                        <p:cTn id="7" dur="500"/>
                                        <p:tgtEl>
                                          <p:spTgt spid="45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0"/>
            <a:ext cx="133477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00" y="4748514"/>
            <a:ext cx="8077200" cy="5690886"/>
          </a:xfrm>
          <a:prstGeom prst="rect">
            <a:avLst/>
          </a:prstGeom>
        </p:spPr>
      </p:pic>
      <p:sp>
        <p:nvSpPr>
          <p:cNvPr id="87042" name="Freeform 2"/>
          <p:cNvSpPr>
            <a:spLocks/>
          </p:cNvSpPr>
          <p:nvPr/>
        </p:nvSpPr>
        <p:spPr bwMode="auto">
          <a:xfrm>
            <a:off x="0" y="4037929"/>
            <a:ext cx="13004800" cy="2725738"/>
          </a:xfrm>
          <a:custGeom>
            <a:avLst/>
            <a:gdLst>
              <a:gd name="T0" fmla="*/ 0 w 21600"/>
              <a:gd name="T1" fmla="*/ 2147483647 h 21600"/>
              <a:gd name="T2" fmla="*/ 0 w 21600"/>
              <a:gd name="T3" fmla="*/ 2147483647 h 21600"/>
              <a:gd name="T4" fmla="*/ 2147483647 w 21600"/>
              <a:gd name="T5" fmla="*/ 2147483647 h 21600"/>
              <a:gd name="T6" fmla="*/ 2147483647 w 21600"/>
              <a:gd name="T7" fmla="*/ 0 h 21600"/>
              <a:gd name="T8" fmla="*/ 0 w 21600"/>
              <a:gd name="T9" fmla="*/ 2147483647 h 21600"/>
              <a:gd name="T10" fmla="*/ 0 w 21600"/>
              <a:gd name="T11" fmla="*/ 2147483647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11076"/>
                </a:moveTo>
                <a:lnTo>
                  <a:pt x="0" y="21600"/>
                </a:lnTo>
                <a:lnTo>
                  <a:pt x="21600" y="10586"/>
                </a:lnTo>
                <a:lnTo>
                  <a:pt x="21600" y="0"/>
                </a:lnTo>
                <a:lnTo>
                  <a:pt x="0" y="11076"/>
                </a:lnTo>
                <a:close/>
                <a:moveTo>
                  <a:pt x="0" y="11076"/>
                </a:moveTo>
              </a:path>
            </a:pathLst>
          </a:custGeom>
          <a:solidFill>
            <a:srgbClr val="D1EB2B">
              <a:alpha val="70195"/>
            </a:srgbClr>
          </a:solidFill>
          <a:ln>
            <a:noFill/>
          </a:ln>
          <a:extLst>
            <a:ext uri="{91240B29-F687-4F45-9708-019B960494DF}">
              <a14:hiddenLine xmlns:a14="http://schemas.microsoft.com/office/drawing/2010/main" w="12700" cap="flat">
                <a:solidFill>
                  <a:srgbClr val="000000">
                    <a:alpha val="70195"/>
                  </a:srgbClr>
                </a:solidFill>
                <a:miter lim="800000"/>
                <a:headEnd type="none" w="med" len="med"/>
                <a:tailEnd type="none" w="med" len="med"/>
              </a14:hiddenLine>
            </a:ext>
          </a:extLst>
        </p:spPr>
        <p:txBody>
          <a:bodyPr lIns="0" tIns="0" rIns="0" bIns="0"/>
          <a:lstStyle/>
          <a:p>
            <a:endParaRPr lang="en-US"/>
          </a:p>
        </p:txBody>
      </p:sp>
      <p:sp>
        <p:nvSpPr>
          <p:cNvPr id="68611" name="AutoShape 3"/>
          <p:cNvSpPr>
            <a:spLocks/>
          </p:cNvSpPr>
          <p:nvPr/>
        </p:nvSpPr>
        <p:spPr bwMode="auto">
          <a:xfrm rot="-359813">
            <a:off x="2851150" y="4251636"/>
            <a:ext cx="9869488" cy="1714500"/>
          </a:xfrm>
          <a:custGeom>
            <a:avLst/>
            <a:gdLst>
              <a:gd name="T0" fmla="*/ 0 w 21600"/>
              <a:gd name="T1" fmla="*/ 0 h 21600"/>
              <a:gd name="T2" fmla="*/ 21600 w 21600"/>
              <a:gd name="T3" fmla="*/ 21600 h 21600"/>
            </a:gdLst>
            <a:ahLst/>
            <a:cxnLst/>
            <a:rect l="T0" t="T1" r="T2" b="T3"/>
            <a:pathLst>
              <a:path w="21600" h="21600">
                <a:moveTo>
                  <a:pt x="0" y="0"/>
                </a:moveTo>
                <a:lnTo>
                  <a:pt x="21600" y="0"/>
                </a:lnTo>
                <a:lnTo>
                  <a:pt x="21600" y="21600"/>
                </a:lnTo>
                <a:lnTo>
                  <a:pt x="0" y="21600"/>
                </a:lnTo>
                <a:lnTo>
                  <a:pt x="0" y="0"/>
                </a:lnTo>
                <a:close/>
                <a:moveTo>
                  <a:pt x="0" y="0"/>
                </a:moveTo>
              </a:path>
            </a:pathLst>
          </a:custGeom>
          <a:noFill/>
          <a:ln>
            <a:noFill/>
          </a:ln>
          <a:effectLst>
            <a:outerShdw blurRad="25400" dist="35921"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p>
            <a:pPr algn="r">
              <a:lnSpc>
                <a:spcPct val="70000"/>
              </a:lnSpc>
              <a:defRPr/>
            </a:pPr>
            <a:r>
              <a:rPr lang="en-US" sz="9800" dirty="0">
                <a:solidFill>
                  <a:srgbClr val="FFFFFF"/>
                </a:solidFill>
                <a:latin typeface="Helvetica Neue UltraLight" charset="0"/>
                <a:ea typeface="ＭＳ Ｐゴシック" charset="0"/>
                <a:cs typeface="Helvetica Neue UltraLight" charset="0"/>
                <a:sym typeface="Helvetica Neue UltraLight" charset="0"/>
              </a:rPr>
              <a:t>Questions?</a:t>
            </a:r>
          </a:p>
        </p:txBody>
      </p:sp>
      <p:pic>
        <p:nvPicPr>
          <p:cNvPr id="9" name="Pictur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7861" y="8382000"/>
            <a:ext cx="9668939" cy="1605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044" name="Picture 4"/>
          <p:cNvPicPr>
            <a:picLocks noChangeAspect="1" noChangeArrowheads="1"/>
          </p:cNvPicPr>
          <p:nvPr/>
        </p:nvPicPr>
        <p:blipFill>
          <a:blip r:embed="rId5">
            <a:extLst>
              <a:ext uri="{28A0092B-C50C-407E-A947-70E740481C1C}">
                <a14:useLocalDpi xmlns:a14="http://schemas.microsoft.com/office/drawing/2010/main" val="0"/>
              </a:ext>
            </a:extLst>
          </a:blip>
          <a:srcRect l="46992" r="2768"/>
          <a:stretch>
            <a:fillRect/>
          </a:stretch>
        </p:blipFill>
        <p:spPr bwMode="auto">
          <a:xfrm>
            <a:off x="0" y="3233738"/>
            <a:ext cx="3200400" cy="62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8613" name="Picture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3400" y="3114675"/>
            <a:ext cx="6375400" cy="6464300"/>
          </a:xfrm>
          <a:prstGeom prst="rect">
            <a:avLst/>
          </a:prstGeom>
          <a:noFill/>
          <a:ln>
            <a:noFill/>
          </a:ln>
          <a:effectLst>
            <a:outerShdw blurRad="114300" dist="203200" dir="2700000" algn="ctr" rotWithShape="0">
              <a:schemeClr val="bg2">
                <a:alpha val="98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 name="Pictur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736600" y="-12701"/>
            <a:ext cx="14105461"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9645327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0"/>
                                  </p:stCondLst>
                                  <p:childTnLst>
                                    <p:set>
                                      <p:cBhvr>
                                        <p:cTn id="6" dur="1" fill="hold">
                                          <p:stCondLst>
                                            <p:cond delay="499"/>
                                          </p:stCondLst>
                                        </p:cTn>
                                        <p:tgtEl>
                                          <p:spTgt spid="686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08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63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6082" name="Rectangle 2"/>
          <p:cNvSpPr>
            <a:spLocks/>
          </p:cNvSpPr>
          <p:nvPr/>
        </p:nvSpPr>
        <p:spPr bwMode="auto">
          <a:xfrm>
            <a:off x="1117600" y="292100"/>
            <a:ext cx="10464800" cy="965200"/>
          </a:xfrm>
          <a:prstGeom prst="rect">
            <a:avLst/>
          </a:prstGeom>
          <a:gradFill rotWithShape="0">
            <a:gsLst>
              <a:gs pos="0">
                <a:srgbClr val="000000"/>
              </a:gs>
              <a:gs pos="100000">
                <a:srgbClr val="9F9EA0"/>
              </a:gs>
            </a:gsLst>
            <a:lin ang="5400000" scaled="1"/>
          </a:gra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127000" tIns="127000" rIns="127000" bIns="127000"/>
          <a:lstStyle/>
          <a:p>
            <a:pPr algn="ctr">
              <a:lnSpc>
                <a:spcPct val="90000"/>
              </a:lnSpc>
              <a:spcBef>
                <a:spcPct val="0"/>
              </a:spcBef>
            </a:pPr>
            <a:r>
              <a:rPr lang="en-US" sz="4400">
                <a:solidFill>
                  <a:srgbClr val="B7FF12"/>
                </a:solidFill>
                <a:latin typeface="Georgia" charset="0"/>
                <a:ea typeface="Georgia" charset="0"/>
                <a:cs typeface="Georgia" charset="0"/>
                <a:sym typeface="Georgia" charset="0"/>
              </a:rPr>
              <a:t>Application percentages, 2012-13</a:t>
            </a:r>
          </a:p>
        </p:txBody>
      </p:sp>
      <p:graphicFrame>
        <p:nvGraphicFramePr>
          <p:cNvPr id="46083" name="Group 3"/>
          <p:cNvGraphicFramePr>
            <a:graphicFrameLocks noGrp="1"/>
          </p:cNvGraphicFramePr>
          <p:nvPr/>
        </p:nvGraphicFramePr>
        <p:xfrm>
          <a:off x="1155700" y="1422400"/>
          <a:ext cx="10407650" cy="6842125"/>
        </p:xfrm>
        <a:graphic>
          <a:graphicData uri="http://schemas.openxmlformats.org/drawingml/2006/table">
            <a:tbl>
              <a:tblPr/>
              <a:tblGrid>
                <a:gridCol w="1592263"/>
                <a:gridCol w="979487"/>
                <a:gridCol w="979488"/>
                <a:gridCol w="979487"/>
                <a:gridCol w="979488"/>
                <a:gridCol w="979487"/>
                <a:gridCol w="979488"/>
                <a:gridCol w="979487"/>
                <a:gridCol w="979488"/>
                <a:gridCol w="979487"/>
              </a:tblGrid>
              <a:tr h="1368425">
                <a:tc rowSpan="2">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c gridSpan="4">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International Section</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French Section</a:t>
                      </a: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Overall Total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r>
              <a:tr h="1368425">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Lower School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Middle School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Upper School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TOTAL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Lower School</a:t>
                      </a: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Middle School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Upper School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TOTAL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vMerge="1">
                  <a:txBody>
                    <a:bodyPr/>
                    <a:lstStyle/>
                    <a:p>
                      <a:endParaRPr lang="en-US"/>
                    </a:p>
                  </a:txBody>
                  <a:tcPr/>
                </a:tc>
              </a:tr>
              <a:tr h="1368425">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3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 of applicants</a:t>
                      </a:r>
                    </a:p>
                  </a:txBody>
                  <a:tcPr marL="50800" marR="50800" marT="50800" marB="50800" anchor="ctr" horzOverflow="overflow">
                    <a:lnL w="1905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71% </a:t>
                      </a: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of LS</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81% </a:t>
                      </a: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of MS</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71% </a:t>
                      </a: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of US</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75% </a:t>
                      </a:r>
                      <a:r>
                        <a:rPr kumimoji="0" lang="en-US" sz="20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of total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29% </a:t>
                      </a: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of LS</a:t>
                      </a: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19% </a:t>
                      </a: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of MS</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29% </a:t>
                      </a: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of US</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25% </a:t>
                      </a:r>
                      <a:r>
                        <a:rPr kumimoji="0" lang="en-US" sz="20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of total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100%</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r>
              <a:tr h="1368425">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3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 Awty accepted</a:t>
                      </a:r>
                    </a:p>
                  </a:txBody>
                  <a:tcPr marL="50800" marR="50800" marT="50800" marB="50800" anchor="ctr" horzOverflow="overflow">
                    <a:lnL w="1905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r>
              <a:tr h="1368425">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3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 enrolled</a:t>
                      </a:r>
                    </a:p>
                  </a:txBody>
                  <a:tcPr marL="50800" marR="50800" marT="50800" marB="50800" anchor="ctr" horzOverflow="overflow">
                    <a:lnL w="1905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r>
            </a:tbl>
          </a:graphicData>
        </a:graphic>
      </p:graphicFrame>
      <p:sp>
        <p:nvSpPr>
          <p:cNvPr id="46225" name="Freeform 145"/>
          <p:cNvSpPr>
            <a:spLocks/>
          </p:cNvSpPr>
          <p:nvPr/>
        </p:nvSpPr>
        <p:spPr bwMode="auto">
          <a:xfrm>
            <a:off x="3200400" y="5321300"/>
            <a:ext cx="3911600" cy="749300"/>
          </a:xfrm>
          <a:custGeom>
            <a:avLst/>
            <a:gdLst>
              <a:gd name="T0" fmla="*/ 0 w 21600"/>
              <a:gd name="T1" fmla="*/ 2111 h 21539"/>
              <a:gd name="T2" fmla="*/ 2455 w 21600"/>
              <a:gd name="T3" fmla="*/ 10133 h 21539"/>
              <a:gd name="T4" fmla="*/ 5260 w 21600"/>
              <a:gd name="T5" fmla="*/ 16045 h 21539"/>
              <a:gd name="T6" fmla="*/ 8275 w 21600"/>
              <a:gd name="T7" fmla="*/ 19845 h 21539"/>
              <a:gd name="T8" fmla="*/ 11291 w 21600"/>
              <a:gd name="T9" fmla="*/ 21533 h 21539"/>
              <a:gd name="T10" fmla="*/ 13886 w 21600"/>
              <a:gd name="T11" fmla="*/ 20689 h 21539"/>
              <a:gd name="T12" fmla="*/ 16200 w 21600"/>
              <a:gd name="T13" fmla="*/ 18156 h 21539"/>
              <a:gd name="T14" fmla="*/ 18584 w 21600"/>
              <a:gd name="T15" fmla="*/ 12245 h 21539"/>
              <a:gd name="T16" fmla="*/ 21600 w 21600"/>
              <a:gd name="T17" fmla="*/ 0 h 2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539">
                <a:moveTo>
                  <a:pt x="0" y="2111"/>
                </a:moveTo>
                <a:cubicBezTo>
                  <a:pt x="810" y="4758"/>
                  <a:pt x="1895" y="8640"/>
                  <a:pt x="2455" y="10133"/>
                </a:cubicBezTo>
                <a:cubicBezTo>
                  <a:pt x="3050" y="11723"/>
                  <a:pt x="4631" y="14991"/>
                  <a:pt x="5260" y="16045"/>
                </a:cubicBezTo>
                <a:cubicBezTo>
                  <a:pt x="5911" y="17137"/>
                  <a:pt x="7606" y="19238"/>
                  <a:pt x="8275" y="19845"/>
                </a:cubicBezTo>
                <a:cubicBezTo>
                  <a:pt x="8933" y="20441"/>
                  <a:pt x="10627" y="21456"/>
                  <a:pt x="11291" y="21533"/>
                </a:cubicBezTo>
                <a:cubicBezTo>
                  <a:pt x="11861" y="21600"/>
                  <a:pt x="13319" y="21090"/>
                  <a:pt x="13886" y="20689"/>
                </a:cubicBezTo>
                <a:cubicBezTo>
                  <a:pt x="14399" y="20326"/>
                  <a:pt x="15706" y="19027"/>
                  <a:pt x="16200" y="18156"/>
                </a:cubicBezTo>
                <a:cubicBezTo>
                  <a:pt x="16741" y="17200"/>
                  <a:pt x="18087" y="13850"/>
                  <a:pt x="18584" y="12245"/>
                </a:cubicBezTo>
                <a:cubicBezTo>
                  <a:pt x="19286" y="9980"/>
                  <a:pt x="20605" y="4041"/>
                  <a:pt x="21600" y="0"/>
                </a:cubicBezTo>
              </a:path>
            </a:pathLst>
          </a:custGeom>
          <a:noFill/>
          <a:ln w="38100" cap="flat">
            <a:solidFill>
              <a:srgbClr val="FF03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6226" name="Freeform 146"/>
          <p:cNvSpPr>
            <a:spLocks/>
          </p:cNvSpPr>
          <p:nvPr/>
        </p:nvSpPr>
        <p:spPr bwMode="auto">
          <a:xfrm>
            <a:off x="4203700" y="5321300"/>
            <a:ext cx="3911600" cy="749300"/>
          </a:xfrm>
          <a:custGeom>
            <a:avLst/>
            <a:gdLst>
              <a:gd name="T0" fmla="*/ 0 w 21600"/>
              <a:gd name="T1" fmla="*/ 2111 h 21539"/>
              <a:gd name="T2" fmla="*/ 2455 w 21600"/>
              <a:gd name="T3" fmla="*/ 10133 h 21539"/>
              <a:gd name="T4" fmla="*/ 5260 w 21600"/>
              <a:gd name="T5" fmla="*/ 16045 h 21539"/>
              <a:gd name="T6" fmla="*/ 8275 w 21600"/>
              <a:gd name="T7" fmla="*/ 19845 h 21539"/>
              <a:gd name="T8" fmla="*/ 11291 w 21600"/>
              <a:gd name="T9" fmla="*/ 21533 h 21539"/>
              <a:gd name="T10" fmla="*/ 13886 w 21600"/>
              <a:gd name="T11" fmla="*/ 20689 h 21539"/>
              <a:gd name="T12" fmla="*/ 16200 w 21600"/>
              <a:gd name="T13" fmla="*/ 18156 h 21539"/>
              <a:gd name="T14" fmla="*/ 18584 w 21600"/>
              <a:gd name="T15" fmla="*/ 12245 h 21539"/>
              <a:gd name="T16" fmla="*/ 21600 w 21600"/>
              <a:gd name="T17" fmla="*/ 0 h 2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539">
                <a:moveTo>
                  <a:pt x="0" y="2111"/>
                </a:moveTo>
                <a:cubicBezTo>
                  <a:pt x="810" y="4758"/>
                  <a:pt x="1895" y="8640"/>
                  <a:pt x="2455" y="10133"/>
                </a:cubicBezTo>
                <a:cubicBezTo>
                  <a:pt x="3050" y="11723"/>
                  <a:pt x="4631" y="14991"/>
                  <a:pt x="5260" y="16045"/>
                </a:cubicBezTo>
                <a:cubicBezTo>
                  <a:pt x="5911" y="17137"/>
                  <a:pt x="7606" y="19238"/>
                  <a:pt x="8275" y="19845"/>
                </a:cubicBezTo>
                <a:cubicBezTo>
                  <a:pt x="8933" y="20441"/>
                  <a:pt x="10627" y="21456"/>
                  <a:pt x="11291" y="21533"/>
                </a:cubicBezTo>
                <a:cubicBezTo>
                  <a:pt x="11861" y="21600"/>
                  <a:pt x="13319" y="21090"/>
                  <a:pt x="13886" y="20689"/>
                </a:cubicBezTo>
                <a:cubicBezTo>
                  <a:pt x="14399" y="20326"/>
                  <a:pt x="15706" y="19027"/>
                  <a:pt x="16200" y="18156"/>
                </a:cubicBezTo>
                <a:cubicBezTo>
                  <a:pt x="16741" y="17200"/>
                  <a:pt x="18087" y="13850"/>
                  <a:pt x="18584" y="12245"/>
                </a:cubicBezTo>
                <a:cubicBezTo>
                  <a:pt x="19286" y="9980"/>
                  <a:pt x="20605" y="4041"/>
                  <a:pt x="21600" y="0"/>
                </a:cubicBezTo>
              </a:path>
            </a:pathLst>
          </a:custGeom>
          <a:noFill/>
          <a:ln w="38100" cap="flat">
            <a:solidFill>
              <a:srgbClr val="10FF1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6227" name="Freeform 147"/>
          <p:cNvSpPr>
            <a:spLocks/>
          </p:cNvSpPr>
          <p:nvPr/>
        </p:nvSpPr>
        <p:spPr bwMode="auto">
          <a:xfrm>
            <a:off x="5181600" y="5321300"/>
            <a:ext cx="3911600" cy="749300"/>
          </a:xfrm>
          <a:custGeom>
            <a:avLst/>
            <a:gdLst>
              <a:gd name="T0" fmla="*/ 0 w 21600"/>
              <a:gd name="T1" fmla="*/ 2111 h 21539"/>
              <a:gd name="T2" fmla="*/ 2455 w 21600"/>
              <a:gd name="T3" fmla="*/ 10133 h 21539"/>
              <a:gd name="T4" fmla="*/ 5260 w 21600"/>
              <a:gd name="T5" fmla="*/ 16045 h 21539"/>
              <a:gd name="T6" fmla="*/ 8275 w 21600"/>
              <a:gd name="T7" fmla="*/ 19845 h 21539"/>
              <a:gd name="T8" fmla="*/ 11291 w 21600"/>
              <a:gd name="T9" fmla="*/ 21533 h 21539"/>
              <a:gd name="T10" fmla="*/ 13886 w 21600"/>
              <a:gd name="T11" fmla="*/ 20689 h 21539"/>
              <a:gd name="T12" fmla="*/ 16200 w 21600"/>
              <a:gd name="T13" fmla="*/ 18156 h 21539"/>
              <a:gd name="T14" fmla="*/ 18584 w 21600"/>
              <a:gd name="T15" fmla="*/ 12245 h 21539"/>
              <a:gd name="T16" fmla="*/ 21600 w 21600"/>
              <a:gd name="T17" fmla="*/ 0 h 2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539">
                <a:moveTo>
                  <a:pt x="0" y="2111"/>
                </a:moveTo>
                <a:cubicBezTo>
                  <a:pt x="810" y="4758"/>
                  <a:pt x="1895" y="8640"/>
                  <a:pt x="2455" y="10133"/>
                </a:cubicBezTo>
                <a:cubicBezTo>
                  <a:pt x="3050" y="11723"/>
                  <a:pt x="4631" y="14991"/>
                  <a:pt x="5260" y="16045"/>
                </a:cubicBezTo>
                <a:cubicBezTo>
                  <a:pt x="5911" y="17137"/>
                  <a:pt x="7606" y="19238"/>
                  <a:pt x="8275" y="19845"/>
                </a:cubicBezTo>
                <a:cubicBezTo>
                  <a:pt x="8933" y="20441"/>
                  <a:pt x="10627" y="21456"/>
                  <a:pt x="11291" y="21533"/>
                </a:cubicBezTo>
                <a:cubicBezTo>
                  <a:pt x="11861" y="21600"/>
                  <a:pt x="13319" y="21090"/>
                  <a:pt x="13886" y="20689"/>
                </a:cubicBezTo>
                <a:cubicBezTo>
                  <a:pt x="14399" y="20326"/>
                  <a:pt x="15706" y="19027"/>
                  <a:pt x="16200" y="18156"/>
                </a:cubicBezTo>
                <a:cubicBezTo>
                  <a:pt x="16741" y="17200"/>
                  <a:pt x="18087" y="13850"/>
                  <a:pt x="18584" y="12245"/>
                </a:cubicBezTo>
                <a:cubicBezTo>
                  <a:pt x="19286" y="9980"/>
                  <a:pt x="20605" y="4041"/>
                  <a:pt x="21600" y="0"/>
                </a:cubicBezTo>
              </a:path>
            </a:pathLst>
          </a:custGeom>
          <a:noFill/>
          <a:ln w="38100" cap="flat">
            <a:solidFill>
              <a:srgbClr val="0024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9"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279004555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6225"/>
                                        </p:tgtEl>
                                        <p:attrNameLst>
                                          <p:attrName>style.visibility</p:attrName>
                                        </p:attrNameLst>
                                      </p:cBhvr>
                                      <p:to>
                                        <p:strVal val="visible"/>
                                      </p:to>
                                    </p:set>
                                    <p:animEffect transition="in" filter="wipe(left)">
                                      <p:cBhvr>
                                        <p:cTn id="7" dur="500"/>
                                        <p:tgtEl>
                                          <p:spTgt spid="46225"/>
                                        </p:tgtEl>
                                      </p:cBhvr>
                                    </p:animEffect>
                                  </p:childTnLst>
                                </p:cTn>
                              </p:par>
                            </p:childTnLst>
                          </p:cTn>
                        </p:par>
                        <p:par>
                          <p:cTn id="8" fill="hold" nodeType="afterGroup">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46226"/>
                                        </p:tgtEl>
                                        <p:attrNameLst>
                                          <p:attrName>style.visibility</p:attrName>
                                        </p:attrNameLst>
                                      </p:cBhvr>
                                      <p:to>
                                        <p:strVal val="visible"/>
                                      </p:to>
                                    </p:set>
                                    <p:animEffect transition="in" filter="wipe(left)">
                                      <p:cBhvr>
                                        <p:cTn id="11" dur="500"/>
                                        <p:tgtEl>
                                          <p:spTgt spid="46226"/>
                                        </p:tgtEl>
                                      </p:cBhvr>
                                    </p:animEffect>
                                  </p:childTnLst>
                                </p:cTn>
                              </p:par>
                            </p:childTnLst>
                          </p:cTn>
                        </p:par>
                        <p:par>
                          <p:cTn id="12" fill="hold" nodeType="afterGroup">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46227"/>
                                        </p:tgtEl>
                                        <p:attrNameLst>
                                          <p:attrName>style.visibility</p:attrName>
                                        </p:attrNameLst>
                                      </p:cBhvr>
                                      <p:to>
                                        <p:strVal val="visible"/>
                                      </p:to>
                                    </p:set>
                                    <p:animEffect transition="in" filter="wipe(left)">
                                      <p:cBhvr>
                                        <p:cTn id="15" dur="500"/>
                                        <p:tgtEl>
                                          <p:spTgt spid="46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25" grpId="0" animBg="1"/>
      <p:bldP spid="46226" grpId="0" animBg="1"/>
      <p:bldP spid="4622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10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63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7106" name="Rectangle 2"/>
          <p:cNvSpPr>
            <a:spLocks/>
          </p:cNvSpPr>
          <p:nvPr/>
        </p:nvSpPr>
        <p:spPr bwMode="auto">
          <a:xfrm>
            <a:off x="1117600" y="292100"/>
            <a:ext cx="10464800" cy="965200"/>
          </a:xfrm>
          <a:prstGeom prst="rect">
            <a:avLst/>
          </a:prstGeom>
          <a:gradFill rotWithShape="0">
            <a:gsLst>
              <a:gs pos="0">
                <a:srgbClr val="000000"/>
              </a:gs>
              <a:gs pos="100000">
                <a:srgbClr val="9F9EA0"/>
              </a:gs>
            </a:gsLst>
            <a:lin ang="5400000" scaled="1"/>
          </a:gra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127000" tIns="127000" rIns="127000" bIns="127000"/>
          <a:lstStyle/>
          <a:p>
            <a:pPr algn="ctr">
              <a:lnSpc>
                <a:spcPct val="90000"/>
              </a:lnSpc>
              <a:spcBef>
                <a:spcPct val="0"/>
              </a:spcBef>
            </a:pPr>
            <a:r>
              <a:rPr lang="en-US" sz="4400">
                <a:solidFill>
                  <a:srgbClr val="B7FF12"/>
                </a:solidFill>
                <a:latin typeface="Georgia" charset="0"/>
                <a:ea typeface="Georgia" charset="0"/>
                <a:cs typeface="Georgia" charset="0"/>
                <a:sym typeface="Georgia" charset="0"/>
              </a:rPr>
              <a:t>Application percentages, 2012-13</a:t>
            </a:r>
          </a:p>
        </p:txBody>
      </p:sp>
      <p:graphicFrame>
        <p:nvGraphicFramePr>
          <p:cNvPr id="47107" name="Group 3"/>
          <p:cNvGraphicFramePr>
            <a:graphicFrameLocks noGrp="1"/>
          </p:cNvGraphicFramePr>
          <p:nvPr/>
        </p:nvGraphicFramePr>
        <p:xfrm>
          <a:off x="1155700" y="1422400"/>
          <a:ext cx="10407650" cy="6842125"/>
        </p:xfrm>
        <a:graphic>
          <a:graphicData uri="http://schemas.openxmlformats.org/drawingml/2006/table">
            <a:tbl>
              <a:tblPr/>
              <a:tblGrid>
                <a:gridCol w="1592263"/>
                <a:gridCol w="979487"/>
                <a:gridCol w="979488"/>
                <a:gridCol w="979487"/>
                <a:gridCol w="979488"/>
                <a:gridCol w="979487"/>
                <a:gridCol w="979488"/>
                <a:gridCol w="979487"/>
                <a:gridCol w="979488"/>
                <a:gridCol w="979487"/>
              </a:tblGrid>
              <a:tr h="1368425">
                <a:tc rowSpan="2">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c gridSpan="4">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International Section</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French Section</a:t>
                      </a: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Overall Total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r>
              <a:tr h="1368425">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Lower School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Middle School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Upper School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TOTAL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Lower School</a:t>
                      </a: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Middle School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Upper School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TOTAL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vMerge="1">
                  <a:txBody>
                    <a:bodyPr/>
                    <a:lstStyle/>
                    <a:p>
                      <a:endParaRPr lang="en-US"/>
                    </a:p>
                  </a:txBody>
                  <a:tcPr/>
                </a:tc>
              </a:tr>
              <a:tr h="1368425">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3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 of applicants</a:t>
                      </a:r>
                    </a:p>
                  </a:txBody>
                  <a:tcPr marL="50800" marR="50800" marT="50800" marB="50800" anchor="ctr" horzOverflow="overflow">
                    <a:lnL w="1905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71% </a:t>
                      </a:r>
                      <a:r>
                        <a:rPr kumimoji="0" lang="en-US" sz="20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of LS</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81% </a:t>
                      </a:r>
                      <a:r>
                        <a:rPr kumimoji="0" lang="en-US" sz="20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of MS</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71% </a:t>
                      </a:r>
                      <a:r>
                        <a:rPr kumimoji="0" lang="en-US" sz="20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of US</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100%</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29% </a:t>
                      </a:r>
                      <a:r>
                        <a:rPr kumimoji="0" lang="en-US" sz="20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of LS</a:t>
                      </a: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19% </a:t>
                      </a:r>
                      <a:r>
                        <a:rPr kumimoji="0" lang="en-US" sz="20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of MS</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29% </a:t>
                      </a:r>
                      <a:r>
                        <a:rPr kumimoji="0" lang="en-US" sz="20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of US</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100%</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100%</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r>
              <a:tr h="1368425">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3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 Awty accepted</a:t>
                      </a:r>
                    </a:p>
                  </a:txBody>
                  <a:tcPr marL="50800" marR="50800" marT="50800" marB="50800" anchor="ctr" horzOverflow="overflow">
                    <a:lnL w="1905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39%</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77%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48%</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r>
              <a:tr h="1368425">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3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 enrolled</a:t>
                      </a:r>
                    </a:p>
                  </a:txBody>
                  <a:tcPr marL="50800" marR="50800" marT="50800" marB="50800" anchor="ctr" horzOverflow="overflow">
                    <a:lnL w="1905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r>
            </a:tbl>
          </a:graphicData>
        </a:graphic>
      </p:graphicFrame>
      <p:grpSp>
        <p:nvGrpSpPr>
          <p:cNvPr id="47251" name="Group 147"/>
          <p:cNvGrpSpPr>
            <a:grpSpLocks/>
          </p:cNvGrpSpPr>
          <p:nvPr/>
        </p:nvGrpSpPr>
        <p:grpSpPr bwMode="auto">
          <a:xfrm>
            <a:off x="5689600" y="5226050"/>
            <a:ext cx="965200" cy="704850"/>
            <a:chOff x="0" y="0"/>
            <a:chExt cx="608" cy="444"/>
          </a:xfrm>
        </p:grpSpPr>
        <p:sp>
          <p:nvSpPr>
            <p:cNvPr id="47249" name="AutoShape 145"/>
            <p:cNvSpPr>
              <a:spLocks/>
            </p:cNvSpPr>
            <p:nvPr/>
          </p:nvSpPr>
          <p:spPr bwMode="auto">
            <a:xfrm rot="5400000">
              <a:off x="84" y="-80"/>
              <a:ext cx="440" cy="608"/>
            </a:xfrm>
            <a:prstGeom prst="rightArrow">
              <a:avLst>
                <a:gd name="adj1" fmla="val 32000"/>
                <a:gd name="adj2" fmla="val 80000"/>
              </a:avLst>
            </a:prstGeom>
            <a:solidFill>
              <a:srgbClr val="FF030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47250" name="Rectangle 146"/>
            <p:cNvSpPr>
              <a:spLocks/>
            </p:cNvSpPr>
            <p:nvPr/>
          </p:nvSpPr>
          <p:spPr bwMode="auto">
            <a:xfrm>
              <a:off x="96" y="0"/>
              <a:ext cx="370"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of</a:t>
              </a:r>
            </a:p>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which</a:t>
              </a:r>
            </a:p>
          </p:txBody>
        </p:sp>
      </p:grpSp>
      <p:grpSp>
        <p:nvGrpSpPr>
          <p:cNvPr id="47254" name="Group 150"/>
          <p:cNvGrpSpPr>
            <a:grpSpLocks/>
          </p:cNvGrpSpPr>
          <p:nvPr/>
        </p:nvGrpSpPr>
        <p:grpSpPr bwMode="auto">
          <a:xfrm>
            <a:off x="9601200" y="5232400"/>
            <a:ext cx="965200" cy="704850"/>
            <a:chOff x="0" y="0"/>
            <a:chExt cx="608" cy="444"/>
          </a:xfrm>
        </p:grpSpPr>
        <p:sp>
          <p:nvSpPr>
            <p:cNvPr id="47252" name="AutoShape 148"/>
            <p:cNvSpPr>
              <a:spLocks/>
            </p:cNvSpPr>
            <p:nvPr/>
          </p:nvSpPr>
          <p:spPr bwMode="auto">
            <a:xfrm rot="5400000">
              <a:off x="84" y="-80"/>
              <a:ext cx="440" cy="608"/>
            </a:xfrm>
            <a:prstGeom prst="rightArrow">
              <a:avLst>
                <a:gd name="adj1" fmla="val 32000"/>
                <a:gd name="adj2" fmla="val 80000"/>
              </a:avLst>
            </a:prstGeom>
            <a:solidFill>
              <a:srgbClr val="FF030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47253" name="Rectangle 149"/>
            <p:cNvSpPr>
              <a:spLocks/>
            </p:cNvSpPr>
            <p:nvPr/>
          </p:nvSpPr>
          <p:spPr bwMode="auto">
            <a:xfrm>
              <a:off x="96" y="0"/>
              <a:ext cx="370"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of</a:t>
              </a:r>
            </a:p>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which</a:t>
              </a:r>
            </a:p>
          </p:txBody>
        </p:sp>
      </p:grpSp>
      <p:grpSp>
        <p:nvGrpSpPr>
          <p:cNvPr id="47257" name="Group 153"/>
          <p:cNvGrpSpPr>
            <a:grpSpLocks/>
          </p:cNvGrpSpPr>
          <p:nvPr/>
        </p:nvGrpSpPr>
        <p:grpSpPr bwMode="auto">
          <a:xfrm>
            <a:off x="10591800" y="5232400"/>
            <a:ext cx="965200" cy="704850"/>
            <a:chOff x="0" y="0"/>
            <a:chExt cx="608" cy="444"/>
          </a:xfrm>
        </p:grpSpPr>
        <p:sp>
          <p:nvSpPr>
            <p:cNvPr id="47255" name="AutoShape 151"/>
            <p:cNvSpPr>
              <a:spLocks/>
            </p:cNvSpPr>
            <p:nvPr/>
          </p:nvSpPr>
          <p:spPr bwMode="auto">
            <a:xfrm rot="5400000">
              <a:off x="84" y="-80"/>
              <a:ext cx="440" cy="608"/>
            </a:xfrm>
            <a:prstGeom prst="rightArrow">
              <a:avLst>
                <a:gd name="adj1" fmla="val 32000"/>
                <a:gd name="adj2" fmla="val 80000"/>
              </a:avLst>
            </a:prstGeom>
            <a:solidFill>
              <a:srgbClr val="FF030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47256" name="Rectangle 152"/>
            <p:cNvSpPr>
              <a:spLocks/>
            </p:cNvSpPr>
            <p:nvPr/>
          </p:nvSpPr>
          <p:spPr bwMode="auto">
            <a:xfrm>
              <a:off x="96" y="0"/>
              <a:ext cx="370"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of</a:t>
              </a:r>
            </a:p>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which</a:t>
              </a:r>
            </a:p>
          </p:txBody>
        </p:sp>
      </p:grpSp>
      <p:sp>
        <p:nvSpPr>
          <p:cNvPr id="47258" name="Rectangle 154"/>
          <p:cNvSpPr>
            <a:spLocks/>
          </p:cNvSpPr>
          <p:nvPr/>
        </p:nvSpPr>
        <p:spPr bwMode="auto">
          <a:xfrm>
            <a:off x="5676900" y="6464300"/>
            <a:ext cx="5867400" cy="419100"/>
          </a:xfrm>
          <a:prstGeom prst="rect">
            <a:avLst/>
          </a:prstGeom>
          <a:solidFill>
            <a:srgbClr val="FAF6FF"/>
          </a:solidFill>
          <a:ln w="12700" cap="flat">
            <a:solidFill>
              <a:srgbClr val="636363"/>
            </a:solidFill>
            <a:prstDash val="solid"/>
            <a:miter lim="800000"/>
            <a:headEnd type="none" w="med" len="med"/>
            <a:tailEnd type="none" w="med" len="med"/>
          </a:ln>
          <a:effectLst>
            <a:outerShdw blurRad="114300" dist="50799" dir="2639990" algn="ctr" rotWithShape="0">
              <a:schemeClr val="bg2">
                <a:alpha val="50000"/>
              </a:schemeClr>
            </a:outerShdw>
          </a:effectLst>
        </p:spPr>
        <p:txBody>
          <a:bodyPr lIns="0" tIns="0" rIns="0" bIns="0" anchor="ctr"/>
          <a:lstStyle/>
          <a:p>
            <a:r>
              <a:rPr lang="en-US">
                <a:solidFill>
                  <a:schemeClr val="tx1"/>
                </a:solidFill>
                <a:ea typeface="Helvetica Neue Light" charset="0"/>
                <a:cs typeface="Helvetica Neue Light" charset="0"/>
              </a:rPr>
              <a:t>in all rounds of offers, not just first round</a:t>
            </a:r>
          </a:p>
        </p:txBody>
      </p:sp>
      <p:pic>
        <p:nvPicPr>
          <p:cNvPr id="1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6"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333273427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47258"/>
                                        </p:tgtEl>
                                        <p:attrNameLst>
                                          <p:attrName>style.visibility</p:attrName>
                                        </p:attrNameLst>
                                      </p:cBhvr>
                                      <p:to>
                                        <p:strVal val="visible"/>
                                      </p:to>
                                    </p:set>
                                    <p:animEffect transition="in" filter="wipe(left)">
                                      <p:cBhvr>
                                        <p:cTn id="7" dur="500"/>
                                        <p:tgtEl>
                                          <p:spTgt spid="47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58"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812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63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8130" name="Rectangle 2"/>
          <p:cNvSpPr>
            <a:spLocks/>
          </p:cNvSpPr>
          <p:nvPr/>
        </p:nvSpPr>
        <p:spPr bwMode="auto">
          <a:xfrm>
            <a:off x="1117600" y="292100"/>
            <a:ext cx="10464800" cy="965200"/>
          </a:xfrm>
          <a:prstGeom prst="rect">
            <a:avLst/>
          </a:prstGeom>
          <a:gradFill rotWithShape="0">
            <a:gsLst>
              <a:gs pos="0">
                <a:srgbClr val="000000"/>
              </a:gs>
              <a:gs pos="100000">
                <a:srgbClr val="9F9EA0"/>
              </a:gs>
            </a:gsLst>
            <a:lin ang="5400000" scaled="1"/>
          </a:gra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127000" tIns="127000" rIns="127000" bIns="127000"/>
          <a:lstStyle/>
          <a:p>
            <a:pPr algn="ctr">
              <a:lnSpc>
                <a:spcPct val="90000"/>
              </a:lnSpc>
              <a:spcBef>
                <a:spcPct val="0"/>
              </a:spcBef>
            </a:pPr>
            <a:r>
              <a:rPr lang="en-US" sz="4400">
                <a:solidFill>
                  <a:srgbClr val="B7FF12"/>
                </a:solidFill>
                <a:latin typeface="Georgia" charset="0"/>
                <a:ea typeface="Georgia" charset="0"/>
                <a:cs typeface="Georgia" charset="0"/>
                <a:sym typeface="Georgia" charset="0"/>
              </a:rPr>
              <a:t>Application percentages, 2012-13</a:t>
            </a:r>
          </a:p>
        </p:txBody>
      </p:sp>
      <p:graphicFrame>
        <p:nvGraphicFramePr>
          <p:cNvPr id="48131" name="Group 3"/>
          <p:cNvGraphicFramePr>
            <a:graphicFrameLocks noGrp="1"/>
          </p:cNvGraphicFramePr>
          <p:nvPr/>
        </p:nvGraphicFramePr>
        <p:xfrm>
          <a:off x="1155700" y="1422400"/>
          <a:ext cx="10407650" cy="6842125"/>
        </p:xfrm>
        <a:graphic>
          <a:graphicData uri="http://schemas.openxmlformats.org/drawingml/2006/table">
            <a:tbl>
              <a:tblPr/>
              <a:tblGrid>
                <a:gridCol w="1592263"/>
                <a:gridCol w="979487"/>
                <a:gridCol w="979488"/>
                <a:gridCol w="979487"/>
                <a:gridCol w="979488"/>
                <a:gridCol w="979487"/>
                <a:gridCol w="979488"/>
                <a:gridCol w="979487"/>
                <a:gridCol w="979488"/>
                <a:gridCol w="979487"/>
              </a:tblGrid>
              <a:tr h="1368425">
                <a:tc rowSpan="2">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c gridSpan="4">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International Section</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French Section</a:t>
                      </a: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Overall Total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r>
              <a:tr h="1368425">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Lower School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Middle School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Upper School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TOTAL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Lower School</a:t>
                      </a: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Middle School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Upper School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TOTAL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vMerge="1">
                  <a:txBody>
                    <a:bodyPr/>
                    <a:lstStyle/>
                    <a:p>
                      <a:endParaRPr lang="en-US"/>
                    </a:p>
                  </a:txBody>
                  <a:tcPr/>
                </a:tc>
              </a:tr>
              <a:tr h="1368425">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3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 of applicants</a:t>
                      </a:r>
                    </a:p>
                  </a:txBody>
                  <a:tcPr marL="50800" marR="50800" marT="50800" marB="50800" anchor="ctr" horzOverflow="overflow">
                    <a:lnL w="1905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100%</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100%</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100%</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75% </a:t>
                      </a:r>
                      <a:r>
                        <a:rPr kumimoji="0" lang="en-US" sz="20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of total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100%</a:t>
                      </a: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100%</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100%</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25% </a:t>
                      </a:r>
                      <a:r>
                        <a:rPr kumimoji="0" lang="en-US" sz="20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of total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100%</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r>
              <a:tr h="1368425">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3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 Awty accepted</a:t>
                      </a:r>
                    </a:p>
                  </a:txBody>
                  <a:tcPr marL="50800" marR="50800" marT="50800" marB="50800" anchor="ctr" horzOverflow="overflow">
                    <a:lnL w="1905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34%</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34%</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59%</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39%</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72%</a:t>
                      </a: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98%</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86%</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77%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48%</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r>
              <a:tr h="1368425">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3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 enrolled</a:t>
                      </a:r>
                    </a:p>
                  </a:txBody>
                  <a:tcPr marL="50800" marR="50800" marT="50800" marB="50800" anchor="ctr" horzOverflow="overflow">
                    <a:lnL w="1905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r>
            </a:tbl>
          </a:graphicData>
        </a:graphic>
      </p:graphicFrame>
      <p:grpSp>
        <p:nvGrpSpPr>
          <p:cNvPr id="48275" name="Group 147"/>
          <p:cNvGrpSpPr>
            <a:grpSpLocks/>
          </p:cNvGrpSpPr>
          <p:nvPr/>
        </p:nvGrpSpPr>
        <p:grpSpPr bwMode="auto">
          <a:xfrm>
            <a:off x="2743200" y="5232400"/>
            <a:ext cx="965200" cy="704850"/>
            <a:chOff x="0" y="0"/>
            <a:chExt cx="608" cy="444"/>
          </a:xfrm>
        </p:grpSpPr>
        <p:sp>
          <p:nvSpPr>
            <p:cNvPr id="48273" name="AutoShape 145"/>
            <p:cNvSpPr>
              <a:spLocks/>
            </p:cNvSpPr>
            <p:nvPr/>
          </p:nvSpPr>
          <p:spPr bwMode="auto">
            <a:xfrm rot="5400000">
              <a:off x="84" y="-80"/>
              <a:ext cx="440" cy="608"/>
            </a:xfrm>
            <a:prstGeom prst="rightArrow">
              <a:avLst>
                <a:gd name="adj1" fmla="val 32000"/>
                <a:gd name="adj2" fmla="val 80000"/>
              </a:avLst>
            </a:prstGeom>
            <a:solidFill>
              <a:srgbClr val="FF030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48274" name="Rectangle 146"/>
            <p:cNvSpPr>
              <a:spLocks/>
            </p:cNvSpPr>
            <p:nvPr/>
          </p:nvSpPr>
          <p:spPr bwMode="auto">
            <a:xfrm>
              <a:off x="96" y="0"/>
              <a:ext cx="370"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of</a:t>
              </a:r>
            </a:p>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which</a:t>
              </a:r>
            </a:p>
          </p:txBody>
        </p:sp>
      </p:grpSp>
      <p:grpSp>
        <p:nvGrpSpPr>
          <p:cNvPr id="48278" name="Group 150"/>
          <p:cNvGrpSpPr>
            <a:grpSpLocks/>
          </p:cNvGrpSpPr>
          <p:nvPr/>
        </p:nvGrpSpPr>
        <p:grpSpPr bwMode="auto">
          <a:xfrm>
            <a:off x="3733800" y="5232400"/>
            <a:ext cx="965200" cy="704850"/>
            <a:chOff x="0" y="0"/>
            <a:chExt cx="608" cy="444"/>
          </a:xfrm>
        </p:grpSpPr>
        <p:sp>
          <p:nvSpPr>
            <p:cNvPr id="48276" name="AutoShape 148"/>
            <p:cNvSpPr>
              <a:spLocks/>
            </p:cNvSpPr>
            <p:nvPr/>
          </p:nvSpPr>
          <p:spPr bwMode="auto">
            <a:xfrm rot="5400000">
              <a:off x="84" y="-80"/>
              <a:ext cx="440" cy="608"/>
            </a:xfrm>
            <a:prstGeom prst="rightArrow">
              <a:avLst>
                <a:gd name="adj1" fmla="val 32000"/>
                <a:gd name="adj2" fmla="val 80000"/>
              </a:avLst>
            </a:prstGeom>
            <a:solidFill>
              <a:srgbClr val="FF030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48277" name="Rectangle 149"/>
            <p:cNvSpPr>
              <a:spLocks/>
            </p:cNvSpPr>
            <p:nvPr/>
          </p:nvSpPr>
          <p:spPr bwMode="auto">
            <a:xfrm>
              <a:off x="96" y="0"/>
              <a:ext cx="370"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of</a:t>
              </a:r>
            </a:p>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which</a:t>
              </a:r>
            </a:p>
          </p:txBody>
        </p:sp>
      </p:grpSp>
      <p:grpSp>
        <p:nvGrpSpPr>
          <p:cNvPr id="48281" name="Group 153"/>
          <p:cNvGrpSpPr>
            <a:grpSpLocks/>
          </p:cNvGrpSpPr>
          <p:nvPr/>
        </p:nvGrpSpPr>
        <p:grpSpPr bwMode="auto">
          <a:xfrm>
            <a:off x="6654800" y="5232400"/>
            <a:ext cx="965200" cy="704850"/>
            <a:chOff x="0" y="0"/>
            <a:chExt cx="608" cy="444"/>
          </a:xfrm>
        </p:grpSpPr>
        <p:sp>
          <p:nvSpPr>
            <p:cNvPr id="48279" name="AutoShape 151"/>
            <p:cNvSpPr>
              <a:spLocks/>
            </p:cNvSpPr>
            <p:nvPr/>
          </p:nvSpPr>
          <p:spPr bwMode="auto">
            <a:xfrm rot="5400000">
              <a:off x="84" y="-80"/>
              <a:ext cx="440" cy="608"/>
            </a:xfrm>
            <a:prstGeom prst="rightArrow">
              <a:avLst>
                <a:gd name="adj1" fmla="val 32000"/>
                <a:gd name="adj2" fmla="val 80000"/>
              </a:avLst>
            </a:prstGeom>
            <a:solidFill>
              <a:srgbClr val="FF030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48280" name="Rectangle 152"/>
            <p:cNvSpPr>
              <a:spLocks/>
            </p:cNvSpPr>
            <p:nvPr/>
          </p:nvSpPr>
          <p:spPr bwMode="auto">
            <a:xfrm>
              <a:off x="96" y="0"/>
              <a:ext cx="370"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of</a:t>
              </a:r>
            </a:p>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which</a:t>
              </a:r>
            </a:p>
          </p:txBody>
        </p:sp>
      </p:grpSp>
      <p:grpSp>
        <p:nvGrpSpPr>
          <p:cNvPr id="48284" name="Group 156"/>
          <p:cNvGrpSpPr>
            <a:grpSpLocks/>
          </p:cNvGrpSpPr>
          <p:nvPr/>
        </p:nvGrpSpPr>
        <p:grpSpPr bwMode="auto">
          <a:xfrm>
            <a:off x="7645400" y="5232400"/>
            <a:ext cx="965200" cy="704850"/>
            <a:chOff x="0" y="0"/>
            <a:chExt cx="608" cy="444"/>
          </a:xfrm>
        </p:grpSpPr>
        <p:sp>
          <p:nvSpPr>
            <p:cNvPr id="48282" name="AutoShape 154"/>
            <p:cNvSpPr>
              <a:spLocks/>
            </p:cNvSpPr>
            <p:nvPr/>
          </p:nvSpPr>
          <p:spPr bwMode="auto">
            <a:xfrm rot="5400000">
              <a:off x="84" y="-80"/>
              <a:ext cx="440" cy="608"/>
            </a:xfrm>
            <a:prstGeom prst="rightArrow">
              <a:avLst>
                <a:gd name="adj1" fmla="val 32000"/>
                <a:gd name="adj2" fmla="val 80000"/>
              </a:avLst>
            </a:prstGeom>
            <a:solidFill>
              <a:srgbClr val="FF030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48283" name="Rectangle 155"/>
            <p:cNvSpPr>
              <a:spLocks/>
            </p:cNvSpPr>
            <p:nvPr/>
          </p:nvSpPr>
          <p:spPr bwMode="auto">
            <a:xfrm>
              <a:off x="96" y="0"/>
              <a:ext cx="370"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of</a:t>
              </a:r>
            </a:p>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which</a:t>
              </a:r>
            </a:p>
          </p:txBody>
        </p:sp>
      </p:grpSp>
      <p:grpSp>
        <p:nvGrpSpPr>
          <p:cNvPr id="48287" name="Group 159"/>
          <p:cNvGrpSpPr>
            <a:grpSpLocks/>
          </p:cNvGrpSpPr>
          <p:nvPr/>
        </p:nvGrpSpPr>
        <p:grpSpPr bwMode="auto">
          <a:xfrm>
            <a:off x="4724400" y="5232400"/>
            <a:ext cx="965200" cy="704850"/>
            <a:chOff x="0" y="0"/>
            <a:chExt cx="608" cy="444"/>
          </a:xfrm>
        </p:grpSpPr>
        <p:sp>
          <p:nvSpPr>
            <p:cNvPr id="48285" name="AutoShape 157"/>
            <p:cNvSpPr>
              <a:spLocks/>
            </p:cNvSpPr>
            <p:nvPr/>
          </p:nvSpPr>
          <p:spPr bwMode="auto">
            <a:xfrm rot="5400000">
              <a:off x="84" y="-80"/>
              <a:ext cx="440" cy="608"/>
            </a:xfrm>
            <a:prstGeom prst="rightArrow">
              <a:avLst>
                <a:gd name="adj1" fmla="val 32000"/>
                <a:gd name="adj2" fmla="val 80000"/>
              </a:avLst>
            </a:prstGeom>
            <a:solidFill>
              <a:srgbClr val="FF030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48286" name="Rectangle 158"/>
            <p:cNvSpPr>
              <a:spLocks/>
            </p:cNvSpPr>
            <p:nvPr/>
          </p:nvSpPr>
          <p:spPr bwMode="auto">
            <a:xfrm>
              <a:off x="96" y="0"/>
              <a:ext cx="370"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of</a:t>
              </a:r>
            </a:p>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which</a:t>
              </a:r>
            </a:p>
          </p:txBody>
        </p:sp>
      </p:grpSp>
      <p:grpSp>
        <p:nvGrpSpPr>
          <p:cNvPr id="48290" name="Group 162"/>
          <p:cNvGrpSpPr>
            <a:grpSpLocks/>
          </p:cNvGrpSpPr>
          <p:nvPr/>
        </p:nvGrpSpPr>
        <p:grpSpPr bwMode="auto">
          <a:xfrm>
            <a:off x="8636000" y="5232400"/>
            <a:ext cx="965200" cy="704850"/>
            <a:chOff x="0" y="0"/>
            <a:chExt cx="608" cy="444"/>
          </a:xfrm>
        </p:grpSpPr>
        <p:sp>
          <p:nvSpPr>
            <p:cNvPr id="48288" name="AutoShape 160"/>
            <p:cNvSpPr>
              <a:spLocks/>
            </p:cNvSpPr>
            <p:nvPr/>
          </p:nvSpPr>
          <p:spPr bwMode="auto">
            <a:xfrm rot="5400000">
              <a:off x="84" y="-80"/>
              <a:ext cx="440" cy="608"/>
            </a:xfrm>
            <a:prstGeom prst="rightArrow">
              <a:avLst>
                <a:gd name="adj1" fmla="val 32000"/>
                <a:gd name="adj2" fmla="val 80000"/>
              </a:avLst>
            </a:prstGeom>
            <a:solidFill>
              <a:srgbClr val="FF030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48289" name="Rectangle 161"/>
            <p:cNvSpPr>
              <a:spLocks/>
            </p:cNvSpPr>
            <p:nvPr/>
          </p:nvSpPr>
          <p:spPr bwMode="auto">
            <a:xfrm>
              <a:off x="96" y="0"/>
              <a:ext cx="370"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of</a:t>
              </a:r>
            </a:p>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which</a:t>
              </a:r>
            </a:p>
          </p:txBody>
        </p:sp>
      </p:grpSp>
      <p:pic>
        <p:nvPicPr>
          <p:cNvPr id="2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4"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532889180"/>
      </p:ext>
    </p:extLst>
  </p:cSld>
  <p:clrMapOvr>
    <a:masterClrMapping/>
  </p:clrMapOvr>
  <p:transition spd="slow">
    <p:dissolve/>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15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63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9154" name="Rectangle 2"/>
          <p:cNvSpPr>
            <a:spLocks/>
          </p:cNvSpPr>
          <p:nvPr/>
        </p:nvSpPr>
        <p:spPr bwMode="auto">
          <a:xfrm>
            <a:off x="1117600" y="292100"/>
            <a:ext cx="10464800" cy="965200"/>
          </a:xfrm>
          <a:prstGeom prst="rect">
            <a:avLst/>
          </a:prstGeom>
          <a:gradFill rotWithShape="0">
            <a:gsLst>
              <a:gs pos="0">
                <a:srgbClr val="000000"/>
              </a:gs>
              <a:gs pos="100000">
                <a:srgbClr val="9F9EA0"/>
              </a:gs>
            </a:gsLst>
            <a:lin ang="5400000" scaled="1"/>
          </a:gra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127000" tIns="127000" rIns="127000" bIns="127000"/>
          <a:lstStyle/>
          <a:p>
            <a:pPr algn="ctr">
              <a:lnSpc>
                <a:spcPct val="90000"/>
              </a:lnSpc>
              <a:spcBef>
                <a:spcPct val="0"/>
              </a:spcBef>
            </a:pPr>
            <a:r>
              <a:rPr lang="en-US" sz="4400">
                <a:solidFill>
                  <a:srgbClr val="B7FF12"/>
                </a:solidFill>
                <a:latin typeface="Georgia" charset="0"/>
                <a:ea typeface="Georgia" charset="0"/>
                <a:cs typeface="Georgia" charset="0"/>
                <a:sym typeface="Georgia" charset="0"/>
              </a:rPr>
              <a:t>Application percentages, 2012-13</a:t>
            </a:r>
          </a:p>
        </p:txBody>
      </p:sp>
      <p:graphicFrame>
        <p:nvGraphicFramePr>
          <p:cNvPr id="49155" name="Group 3"/>
          <p:cNvGraphicFramePr>
            <a:graphicFrameLocks noGrp="1"/>
          </p:cNvGraphicFramePr>
          <p:nvPr/>
        </p:nvGraphicFramePr>
        <p:xfrm>
          <a:off x="1155700" y="1422400"/>
          <a:ext cx="10407650" cy="6842125"/>
        </p:xfrm>
        <a:graphic>
          <a:graphicData uri="http://schemas.openxmlformats.org/drawingml/2006/table">
            <a:tbl>
              <a:tblPr/>
              <a:tblGrid>
                <a:gridCol w="1592263"/>
                <a:gridCol w="979487"/>
                <a:gridCol w="979488"/>
                <a:gridCol w="979487"/>
                <a:gridCol w="979488"/>
                <a:gridCol w="979487"/>
                <a:gridCol w="979488"/>
                <a:gridCol w="979487"/>
                <a:gridCol w="979488"/>
                <a:gridCol w="979487"/>
              </a:tblGrid>
              <a:tr h="1368425">
                <a:tc rowSpan="2">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c gridSpan="4">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International Section</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French Section</a:t>
                      </a: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Overall Total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r>
              <a:tr h="1368425">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Lower School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Middle School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Upper School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TOTAL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Lower School</a:t>
                      </a: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Middle School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Upper School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TOTAL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vMerge="1">
                  <a:txBody>
                    <a:bodyPr/>
                    <a:lstStyle/>
                    <a:p>
                      <a:endParaRPr lang="en-US"/>
                    </a:p>
                  </a:txBody>
                  <a:tcPr/>
                </a:tc>
              </a:tr>
              <a:tr h="1368425">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3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 of applicants</a:t>
                      </a:r>
                    </a:p>
                  </a:txBody>
                  <a:tcPr marL="50800" marR="50800" marT="50800" marB="50800" anchor="ctr" horzOverflow="overflow">
                    <a:lnL w="1905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71% </a:t>
                      </a:r>
                      <a:r>
                        <a:rPr kumimoji="0" lang="en-US" sz="20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of LS</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81% </a:t>
                      </a:r>
                      <a:r>
                        <a:rPr kumimoji="0" lang="en-US" sz="20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of MS</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71% </a:t>
                      </a:r>
                      <a:r>
                        <a:rPr kumimoji="0" lang="en-US" sz="20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of US</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75% </a:t>
                      </a:r>
                      <a:r>
                        <a:rPr kumimoji="0" lang="en-US" sz="20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of total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29% </a:t>
                      </a:r>
                      <a:r>
                        <a:rPr kumimoji="0" lang="en-US" sz="20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of LS</a:t>
                      </a: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19% </a:t>
                      </a:r>
                      <a:r>
                        <a:rPr kumimoji="0" lang="en-US" sz="20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of MS</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29% </a:t>
                      </a:r>
                      <a:r>
                        <a:rPr kumimoji="0" lang="en-US" sz="20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of US</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25% </a:t>
                      </a:r>
                      <a:r>
                        <a:rPr kumimoji="0" lang="en-US" sz="20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of total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100%</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r>
              <a:tr h="1368425">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3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 Awty accepted</a:t>
                      </a:r>
                    </a:p>
                  </a:txBody>
                  <a:tcPr marL="50800" marR="50800" marT="50800" marB="50800" anchor="ctr" horzOverflow="overflow">
                    <a:lnL w="1905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34%</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34%</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59%</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39%</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72%</a:t>
                      </a: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98%</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86%</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77%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48%</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r>
              <a:tr h="1368425">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3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 enrolled</a:t>
                      </a:r>
                    </a:p>
                  </a:txBody>
                  <a:tcPr marL="50800" marR="50800" marT="50800" marB="50800" anchor="ctr" horzOverflow="overflow">
                    <a:lnL w="1905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66%</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78%</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71%</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r>
            </a:tbl>
          </a:graphicData>
        </a:graphic>
      </p:graphicFrame>
      <p:grpSp>
        <p:nvGrpSpPr>
          <p:cNvPr id="49299" name="Group 147"/>
          <p:cNvGrpSpPr>
            <a:grpSpLocks/>
          </p:cNvGrpSpPr>
          <p:nvPr/>
        </p:nvGrpSpPr>
        <p:grpSpPr bwMode="auto">
          <a:xfrm>
            <a:off x="5715000" y="6534150"/>
            <a:ext cx="965200" cy="704850"/>
            <a:chOff x="0" y="0"/>
            <a:chExt cx="608" cy="444"/>
          </a:xfrm>
        </p:grpSpPr>
        <p:sp>
          <p:nvSpPr>
            <p:cNvPr id="49297" name="AutoShape 145"/>
            <p:cNvSpPr>
              <a:spLocks/>
            </p:cNvSpPr>
            <p:nvPr/>
          </p:nvSpPr>
          <p:spPr bwMode="auto">
            <a:xfrm rot="5400000">
              <a:off x="84" y="-80"/>
              <a:ext cx="440" cy="608"/>
            </a:xfrm>
            <a:prstGeom prst="rightArrow">
              <a:avLst>
                <a:gd name="adj1" fmla="val 32000"/>
                <a:gd name="adj2" fmla="val 80000"/>
              </a:avLst>
            </a:prstGeom>
            <a:solidFill>
              <a:srgbClr val="FF030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49298" name="Rectangle 146"/>
            <p:cNvSpPr>
              <a:spLocks/>
            </p:cNvSpPr>
            <p:nvPr/>
          </p:nvSpPr>
          <p:spPr bwMode="auto">
            <a:xfrm>
              <a:off x="96" y="0"/>
              <a:ext cx="370"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of</a:t>
              </a:r>
            </a:p>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which</a:t>
              </a:r>
            </a:p>
          </p:txBody>
        </p:sp>
      </p:grpSp>
      <p:grpSp>
        <p:nvGrpSpPr>
          <p:cNvPr id="49302" name="Group 150"/>
          <p:cNvGrpSpPr>
            <a:grpSpLocks/>
          </p:cNvGrpSpPr>
          <p:nvPr/>
        </p:nvGrpSpPr>
        <p:grpSpPr bwMode="auto">
          <a:xfrm>
            <a:off x="9626600" y="6540500"/>
            <a:ext cx="965200" cy="704850"/>
            <a:chOff x="0" y="0"/>
            <a:chExt cx="608" cy="444"/>
          </a:xfrm>
        </p:grpSpPr>
        <p:sp>
          <p:nvSpPr>
            <p:cNvPr id="49300" name="AutoShape 148"/>
            <p:cNvSpPr>
              <a:spLocks/>
            </p:cNvSpPr>
            <p:nvPr/>
          </p:nvSpPr>
          <p:spPr bwMode="auto">
            <a:xfrm rot="5400000">
              <a:off x="84" y="-80"/>
              <a:ext cx="440" cy="608"/>
            </a:xfrm>
            <a:prstGeom prst="rightArrow">
              <a:avLst>
                <a:gd name="adj1" fmla="val 32000"/>
                <a:gd name="adj2" fmla="val 80000"/>
              </a:avLst>
            </a:prstGeom>
            <a:solidFill>
              <a:srgbClr val="FF030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49301" name="Rectangle 149"/>
            <p:cNvSpPr>
              <a:spLocks/>
            </p:cNvSpPr>
            <p:nvPr/>
          </p:nvSpPr>
          <p:spPr bwMode="auto">
            <a:xfrm>
              <a:off x="96" y="0"/>
              <a:ext cx="370"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of</a:t>
              </a:r>
            </a:p>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which</a:t>
              </a:r>
            </a:p>
          </p:txBody>
        </p:sp>
      </p:grpSp>
      <p:grpSp>
        <p:nvGrpSpPr>
          <p:cNvPr id="49305" name="Group 153"/>
          <p:cNvGrpSpPr>
            <a:grpSpLocks/>
          </p:cNvGrpSpPr>
          <p:nvPr/>
        </p:nvGrpSpPr>
        <p:grpSpPr bwMode="auto">
          <a:xfrm>
            <a:off x="10617200" y="6540500"/>
            <a:ext cx="965200" cy="704850"/>
            <a:chOff x="0" y="0"/>
            <a:chExt cx="608" cy="444"/>
          </a:xfrm>
        </p:grpSpPr>
        <p:sp>
          <p:nvSpPr>
            <p:cNvPr id="49303" name="AutoShape 151"/>
            <p:cNvSpPr>
              <a:spLocks/>
            </p:cNvSpPr>
            <p:nvPr/>
          </p:nvSpPr>
          <p:spPr bwMode="auto">
            <a:xfrm rot="5400000">
              <a:off x="84" y="-80"/>
              <a:ext cx="440" cy="608"/>
            </a:xfrm>
            <a:prstGeom prst="rightArrow">
              <a:avLst>
                <a:gd name="adj1" fmla="val 32000"/>
                <a:gd name="adj2" fmla="val 80000"/>
              </a:avLst>
            </a:prstGeom>
            <a:solidFill>
              <a:srgbClr val="FF030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49304" name="Rectangle 152"/>
            <p:cNvSpPr>
              <a:spLocks/>
            </p:cNvSpPr>
            <p:nvPr/>
          </p:nvSpPr>
          <p:spPr bwMode="auto">
            <a:xfrm>
              <a:off x="96" y="0"/>
              <a:ext cx="370"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of</a:t>
              </a:r>
            </a:p>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which</a:t>
              </a:r>
            </a:p>
          </p:txBody>
        </p:sp>
      </p:grpSp>
      <p:pic>
        <p:nvPicPr>
          <p:cNvPr id="14"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5"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3449726320"/>
      </p:ext>
    </p:extLst>
  </p:cSld>
  <p:clrMapOvr>
    <a:masterClrMapping/>
  </p:clrMapOvr>
  <p:transition spd="slow">
    <p:dissolve/>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17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63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0178" name="Rectangle 2"/>
          <p:cNvSpPr>
            <a:spLocks/>
          </p:cNvSpPr>
          <p:nvPr/>
        </p:nvSpPr>
        <p:spPr bwMode="auto">
          <a:xfrm>
            <a:off x="1117600" y="292100"/>
            <a:ext cx="10464800" cy="965200"/>
          </a:xfrm>
          <a:prstGeom prst="rect">
            <a:avLst/>
          </a:prstGeom>
          <a:gradFill rotWithShape="0">
            <a:gsLst>
              <a:gs pos="0">
                <a:srgbClr val="000000"/>
              </a:gs>
              <a:gs pos="100000">
                <a:srgbClr val="9F9EA0"/>
              </a:gs>
            </a:gsLst>
            <a:lin ang="5400000" scaled="1"/>
          </a:gra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127000" tIns="127000" rIns="127000" bIns="127000"/>
          <a:lstStyle/>
          <a:p>
            <a:pPr algn="ctr">
              <a:lnSpc>
                <a:spcPct val="90000"/>
              </a:lnSpc>
              <a:spcBef>
                <a:spcPct val="0"/>
              </a:spcBef>
            </a:pPr>
            <a:r>
              <a:rPr lang="en-US" sz="4400">
                <a:solidFill>
                  <a:srgbClr val="B7FF12"/>
                </a:solidFill>
                <a:latin typeface="Georgia" charset="0"/>
                <a:ea typeface="Georgia" charset="0"/>
                <a:cs typeface="Georgia" charset="0"/>
                <a:sym typeface="Georgia" charset="0"/>
              </a:rPr>
              <a:t>Application percentages, 2012-13</a:t>
            </a:r>
          </a:p>
        </p:txBody>
      </p:sp>
      <p:graphicFrame>
        <p:nvGraphicFramePr>
          <p:cNvPr id="50179" name="Group 3"/>
          <p:cNvGraphicFramePr>
            <a:graphicFrameLocks noGrp="1"/>
          </p:cNvGraphicFramePr>
          <p:nvPr/>
        </p:nvGraphicFramePr>
        <p:xfrm>
          <a:off x="1155700" y="1422400"/>
          <a:ext cx="10407650" cy="6842125"/>
        </p:xfrm>
        <a:graphic>
          <a:graphicData uri="http://schemas.openxmlformats.org/drawingml/2006/table">
            <a:tbl>
              <a:tblPr/>
              <a:tblGrid>
                <a:gridCol w="1592263"/>
                <a:gridCol w="979487"/>
                <a:gridCol w="979488"/>
                <a:gridCol w="979487"/>
                <a:gridCol w="979488"/>
                <a:gridCol w="979487"/>
                <a:gridCol w="979488"/>
                <a:gridCol w="979487"/>
                <a:gridCol w="979488"/>
                <a:gridCol w="979487"/>
              </a:tblGrid>
              <a:tr h="1368425">
                <a:tc rowSpan="2">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c gridSpan="4">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International Section</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French Section</a:t>
                      </a: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Overall Total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r>
              <a:tr h="1368425">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Lower School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Middle School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Upper School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TOTAL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Lower School</a:t>
                      </a: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Middle School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Upper School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TOTAL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vMerge="1">
                  <a:txBody>
                    <a:bodyPr/>
                    <a:lstStyle/>
                    <a:p>
                      <a:endParaRPr lang="en-US"/>
                    </a:p>
                  </a:txBody>
                  <a:tcPr/>
                </a:tc>
              </a:tr>
              <a:tr h="1368425">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3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 of applicants</a:t>
                      </a:r>
                    </a:p>
                  </a:txBody>
                  <a:tcPr marL="50800" marR="50800" marT="50800" marB="50800" anchor="ctr" horzOverflow="overflow">
                    <a:lnL w="1905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71% </a:t>
                      </a:r>
                      <a:r>
                        <a:rPr kumimoji="0" lang="en-US" sz="20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of LS</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81% </a:t>
                      </a:r>
                      <a:r>
                        <a:rPr kumimoji="0" lang="en-US" sz="20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of MS</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71% </a:t>
                      </a:r>
                      <a:r>
                        <a:rPr kumimoji="0" lang="en-US" sz="20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of US</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75% </a:t>
                      </a:r>
                      <a:r>
                        <a:rPr kumimoji="0" lang="en-US" sz="20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of total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29% </a:t>
                      </a:r>
                      <a:r>
                        <a:rPr kumimoji="0" lang="en-US" sz="20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of LS</a:t>
                      </a: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19% </a:t>
                      </a:r>
                      <a:r>
                        <a:rPr kumimoji="0" lang="en-US" sz="20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of MS</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29% </a:t>
                      </a:r>
                      <a:r>
                        <a:rPr kumimoji="0" lang="en-US" sz="20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of US</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25% </a:t>
                      </a:r>
                      <a:r>
                        <a:rPr kumimoji="0" lang="en-US" sz="20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of total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100%</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r>
              <a:tr h="1368425">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3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 Awty accepted</a:t>
                      </a:r>
                    </a:p>
                  </a:txBody>
                  <a:tcPr marL="50800" marR="50800" marT="50800" marB="50800" anchor="ctr" horzOverflow="overflow">
                    <a:lnL w="1905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34%</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34%</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59%</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39%</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72%</a:t>
                      </a: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98%</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86%</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77%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48%</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r>
              <a:tr h="1368425">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3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 enrolled</a:t>
                      </a:r>
                    </a:p>
                  </a:txBody>
                  <a:tcPr marL="50800" marR="50800" marT="50800" marB="50800" anchor="ctr" horzOverflow="overflow">
                    <a:lnL w="1905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71%</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59%</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61%</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66%</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80%</a:t>
                      </a: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67%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83%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78%</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9C9C9C"/>
                          </a:solidFill>
                          <a:effectLst/>
                          <a:latin typeface="Helvetica Neue" charset="0"/>
                          <a:ea typeface="Helvetica Neue" charset="0"/>
                          <a:cs typeface="Helvetica Neue" charset="0"/>
                          <a:sym typeface="Helvetica Neue" charset="0"/>
                        </a:rPr>
                        <a:t>71%</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r>
            </a:tbl>
          </a:graphicData>
        </a:graphic>
      </p:graphicFrame>
      <p:grpSp>
        <p:nvGrpSpPr>
          <p:cNvPr id="50323" name="Group 147"/>
          <p:cNvGrpSpPr>
            <a:grpSpLocks/>
          </p:cNvGrpSpPr>
          <p:nvPr/>
        </p:nvGrpSpPr>
        <p:grpSpPr bwMode="auto">
          <a:xfrm>
            <a:off x="2743200" y="6591300"/>
            <a:ext cx="965200" cy="704850"/>
            <a:chOff x="0" y="0"/>
            <a:chExt cx="608" cy="444"/>
          </a:xfrm>
        </p:grpSpPr>
        <p:sp>
          <p:nvSpPr>
            <p:cNvPr id="50321" name="AutoShape 145"/>
            <p:cNvSpPr>
              <a:spLocks/>
            </p:cNvSpPr>
            <p:nvPr/>
          </p:nvSpPr>
          <p:spPr bwMode="auto">
            <a:xfrm rot="5400000">
              <a:off x="84" y="-80"/>
              <a:ext cx="440" cy="608"/>
            </a:xfrm>
            <a:prstGeom prst="rightArrow">
              <a:avLst>
                <a:gd name="adj1" fmla="val 32000"/>
                <a:gd name="adj2" fmla="val 80000"/>
              </a:avLst>
            </a:prstGeom>
            <a:solidFill>
              <a:srgbClr val="FF030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50322" name="Rectangle 146"/>
            <p:cNvSpPr>
              <a:spLocks/>
            </p:cNvSpPr>
            <p:nvPr/>
          </p:nvSpPr>
          <p:spPr bwMode="auto">
            <a:xfrm>
              <a:off x="96" y="0"/>
              <a:ext cx="370"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of</a:t>
              </a:r>
            </a:p>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which</a:t>
              </a:r>
            </a:p>
          </p:txBody>
        </p:sp>
      </p:grpSp>
      <p:grpSp>
        <p:nvGrpSpPr>
          <p:cNvPr id="50326" name="Group 150"/>
          <p:cNvGrpSpPr>
            <a:grpSpLocks/>
          </p:cNvGrpSpPr>
          <p:nvPr/>
        </p:nvGrpSpPr>
        <p:grpSpPr bwMode="auto">
          <a:xfrm>
            <a:off x="3733800" y="6591300"/>
            <a:ext cx="965200" cy="704850"/>
            <a:chOff x="0" y="0"/>
            <a:chExt cx="608" cy="444"/>
          </a:xfrm>
        </p:grpSpPr>
        <p:sp>
          <p:nvSpPr>
            <p:cNvPr id="50324" name="AutoShape 148"/>
            <p:cNvSpPr>
              <a:spLocks/>
            </p:cNvSpPr>
            <p:nvPr/>
          </p:nvSpPr>
          <p:spPr bwMode="auto">
            <a:xfrm rot="5400000">
              <a:off x="84" y="-80"/>
              <a:ext cx="440" cy="608"/>
            </a:xfrm>
            <a:prstGeom prst="rightArrow">
              <a:avLst>
                <a:gd name="adj1" fmla="val 32000"/>
                <a:gd name="adj2" fmla="val 80000"/>
              </a:avLst>
            </a:prstGeom>
            <a:solidFill>
              <a:srgbClr val="FF030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50325" name="Rectangle 149"/>
            <p:cNvSpPr>
              <a:spLocks/>
            </p:cNvSpPr>
            <p:nvPr/>
          </p:nvSpPr>
          <p:spPr bwMode="auto">
            <a:xfrm>
              <a:off x="96" y="0"/>
              <a:ext cx="370"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of</a:t>
              </a:r>
            </a:p>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which</a:t>
              </a:r>
            </a:p>
          </p:txBody>
        </p:sp>
      </p:grpSp>
      <p:grpSp>
        <p:nvGrpSpPr>
          <p:cNvPr id="50329" name="Group 153"/>
          <p:cNvGrpSpPr>
            <a:grpSpLocks/>
          </p:cNvGrpSpPr>
          <p:nvPr/>
        </p:nvGrpSpPr>
        <p:grpSpPr bwMode="auto">
          <a:xfrm>
            <a:off x="6654800" y="6591300"/>
            <a:ext cx="965200" cy="704850"/>
            <a:chOff x="0" y="0"/>
            <a:chExt cx="608" cy="444"/>
          </a:xfrm>
        </p:grpSpPr>
        <p:sp>
          <p:nvSpPr>
            <p:cNvPr id="50327" name="AutoShape 151"/>
            <p:cNvSpPr>
              <a:spLocks/>
            </p:cNvSpPr>
            <p:nvPr/>
          </p:nvSpPr>
          <p:spPr bwMode="auto">
            <a:xfrm rot="5400000">
              <a:off x="84" y="-80"/>
              <a:ext cx="440" cy="608"/>
            </a:xfrm>
            <a:prstGeom prst="rightArrow">
              <a:avLst>
                <a:gd name="adj1" fmla="val 32000"/>
                <a:gd name="adj2" fmla="val 80000"/>
              </a:avLst>
            </a:prstGeom>
            <a:solidFill>
              <a:srgbClr val="FF030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50328" name="Rectangle 152"/>
            <p:cNvSpPr>
              <a:spLocks/>
            </p:cNvSpPr>
            <p:nvPr/>
          </p:nvSpPr>
          <p:spPr bwMode="auto">
            <a:xfrm>
              <a:off x="96" y="0"/>
              <a:ext cx="370"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of</a:t>
              </a:r>
            </a:p>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which</a:t>
              </a:r>
            </a:p>
          </p:txBody>
        </p:sp>
      </p:grpSp>
      <p:grpSp>
        <p:nvGrpSpPr>
          <p:cNvPr id="50332" name="Group 156"/>
          <p:cNvGrpSpPr>
            <a:grpSpLocks/>
          </p:cNvGrpSpPr>
          <p:nvPr/>
        </p:nvGrpSpPr>
        <p:grpSpPr bwMode="auto">
          <a:xfrm>
            <a:off x="7645400" y="6591300"/>
            <a:ext cx="965200" cy="704850"/>
            <a:chOff x="0" y="0"/>
            <a:chExt cx="608" cy="444"/>
          </a:xfrm>
        </p:grpSpPr>
        <p:sp>
          <p:nvSpPr>
            <p:cNvPr id="50330" name="AutoShape 154"/>
            <p:cNvSpPr>
              <a:spLocks/>
            </p:cNvSpPr>
            <p:nvPr/>
          </p:nvSpPr>
          <p:spPr bwMode="auto">
            <a:xfrm rot="5400000">
              <a:off x="84" y="-80"/>
              <a:ext cx="440" cy="608"/>
            </a:xfrm>
            <a:prstGeom prst="rightArrow">
              <a:avLst>
                <a:gd name="adj1" fmla="val 32000"/>
                <a:gd name="adj2" fmla="val 80000"/>
              </a:avLst>
            </a:prstGeom>
            <a:solidFill>
              <a:srgbClr val="FF030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50331" name="Rectangle 155"/>
            <p:cNvSpPr>
              <a:spLocks/>
            </p:cNvSpPr>
            <p:nvPr/>
          </p:nvSpPr>
          <p:spPr bwMode="auto">
            <a:xfrm>
              <a:off x="96" y="0"/>
              <a:ext cx="370"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of</a:t>
              </a:r>
            </a:p>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which</a:t>
              </a:r>
            </a:p>
          </p:txBody>
        </p:sp>
      </p:grpSp>
      <p:grpSp>
        <p:nvGrpSpPr>
          <p:cNvPr id="50335" name="Group 159"/>
          <p:cNvGrpSpPr>
            <a:grpSpLocks/>
          </p:cNvGrpSpPr>
          <p:nvPr/>
        </p:nvGrpSpPr>
        <p:grpSpPr bwMode="auto">
          <a:xfrm>
            <a:off x="4724400" y="6591300"/>
            <a:ext cx="965200" cy="704850"/>
            <a:chOff x="0" y="0"/>
            <a:chExt cx="608" cy="444"/>
          </a:xfrm>
        </p:grpSpPr>
        <p:sp>
          <p:nvSpPr>
            <p:cNvPr id="50333" name="AutoShape 157"/>
            <p:cNvSpPr>
              <a:spLocks/>
            </p:cNvSpPr>
            <p:nvPr/>
          </p:nvSpPr>
          <p:spPr bwMode="auto">
            <a:xfrm rot="5400000">
              <a:off x="84" y="-80"/>
              <a:ext cx="440" cy="608"/>
            </a:xfrm>
            <a:prstGeom prst="rightArrow">
              <a:avLst>
                <a:gd name="adj1" fmla="val 32000"/>
                <a:gd name="adj2" fmla="val 80000"/>
              </a:avLst>
            </a:prstGeom>
            <a:solidFill>
              <a:srgbClr val="FF030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50334" name="Rectangle 158"/>
            <p:cNvSpPr>
              <a:spLocks/>
            </p:cNvSpPr>
            <p:nvPr/>
          </p:nvSpPr>
          <p:spPr bwMode="auto">
            <a:xfrm>
              <a:off x="96" y="0"/>
              <a:ext cx="370"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of</a:t>
              </a:r>
            </a:p>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which</a:t>
              </a:r>
            </a:p>
          </p:txBody>
        </p:sp>
      </p:grpSp>
      <p:grpSp>
        <p:nvGrpSpPr>
          <p:cNvPr id="50338" name="Group 162"/>
          <p:cNvGrpSpPr>
            <a:grpSpLocks/>
          </p:cNvGrpSpPr>
          <p:nvPr/>
        </p:nvGrpSpPr>
        <p:grpSpPr bwMode="auto">
          <a:xfrm>
            <a:off x="8636000" y="6591300"/>
            <a:ext cx="965200" cy="704850"/>
            <a:chOff x="0" y="0"/>
            <a:chExt cx="608" cy="444"/>
          </a:xfrm>
        </p:grpSpPr>
        <p:sp>
          <p:nvSpPr>
            <p:cNvPr id="50336" name="AutoShape 160"/>
            <p:cNvSpPr>
              <a:spLocks/>
            </p:cNvSpPr>
            <p:nvPr/>
          </p:nvSpPr>
          <p:spPr bwMode="auto">
            <a:xfrm rot="5400000">
              <a:off x="84" y="-80"/>
              <a:ext cx="440" cy="608"/>
            </a:xfrm>
            <a:prstGeom prst="rightArrow">
              <a:avLst>
                <a:gd name="adj1" fmla="val 32000"/>
                <a:gd name="adj2" fmla="val 80000"/>
              </a:avLst>
            </a:prstGeom>
            <a:solidFill>
              <a:srgbClr val="FF030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50337" name="Rectangle 161"/>
            <p:cNvSpPr>
              <a:spLocks/>
            </p:cNvSpPr>
            <p:nvPr/>
          </p:nvSpPr>
          <p:spPr bwMode="auto">
            <a:xfrm>
              <a:off x="96" y="0"/>
              <a:ext cx="370"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of</a:t>
              </a:r>
            </a:p>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which</a:t>
              </a:r>
            </a:p>
          </p:txBody>
        </p:sp>
      </p:grpSp>
      <p:pic>
        <p:nvPicPr>
          <p:cNvPr id="2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4"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1749286290"/>
      </p:ext>
    </p:extLst>
  </p:cSld>
  <p:clrMapOvr>
    <a:masterClrMapping/>
  </p:clrMapOvr>
  <p:transition spd="slow">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63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1202" name="Rectangle 2"/>
          <p:cNvSpPr>
            <a:spLocks/>
          </p:cNvSpPr>
          <p:nvPr/>
        </p:nvSpPr>
        <p:spPr bwMode="auto">
          <a:xfrm>
            <a:off x="1117600" y="292100"/>
            <a:ext cx="10464800" cy="965200"/>
          </a:xfrm>
          <a:prstGeom prst="rect">
            <a:avLst/>
          </a:prstGeom>
          <a:gradFill rotWithShape="0">
            <a:gsLst>
              <a:gs pos="0">
                <a:srgbClr val="000000"/>
              </a:gs>
              <a:gs pos="100000">
                <a:srgbClr val="9F9EA0"/>
              </a:gs>
            </a:gsLst>
            <a:lin ang="5400000" scaled="1"/>
          </a:gra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127000" tIns="127000" rIns="127000" bIns="127000"/>
          <a:lstStyle/>
          <a:p>
            <a:pPr algn="ctr">
              <a:lnSpc>
                <a:spcPct val="90000"/>
              </a:lnSpc>
              <a:spcBef>
                <a:spcPct val="0"/>
              </a:spcBef>
            </a:pPr>
            <a:r>
              <a:rPr lang="en-US" sz="4400">
                <a:solidFill>
                  <a:srgbClr val="B7FF12"/>
                </a:solidFill>
                <a:latin typeface="Georgia" charset="0"/>
                <a:ea typeface="Georgia" charset="0"/>
                <a:cs typeface="Georgia" charset="0"/>
                <a:sym typeface="Georgia" charset="0"/>
              </a:rPr>
              <a:t>Application percentages, 2012-13</a:t>
            </a:r>
          </a:p>
        </p:txBody>
      </p:sp>
      <p:graphicFrame>
        <p:nvGraphicFramePr>
          <p:cNvPr id="51203" name="Group 3"/>
          <p:cNvGraphicFramePr>
            <a:graphicFrameLocks noGrp="1"/>
          </p:cNvGraphicFramePr>
          <p:nvPr/>
        </p:nvGraphicFramePr>
        <p:xfrm>
          <a:off x="1155700" y="1422400"/>
          <a:ext cx="10407650" cy="6842125"/>
        </p:xfrm>
        <a:graphic>
          <a:graphicData uri="http://schemas.openxmlformats.org/drawingml/2006/table">
            <a:tbl>
              <a:tblPr/>
              <a:tblGrid>
                <a:gridCol w="1592263"/>
                <a:gridCol w="979487"/>
                <a:gridCol w="979488"/>
                <a:gridCol w="979487"/>
                <a:gridCol w="979488"/>
                <a:gridCol w="979487"/>
                <a:gridCol w="979488"/>
                <a:gridCol w="979487"/>
                <a:gridCol w="979488"/>
                <a:gridCol w="979487"/>
              </a:tblGrid>
              <a:tr h="1368425">
                <a:tc rowSpan="2">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c gridSpan="4">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International Section</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French Section</a:t>
                      </a: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Overall Total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r>
              <a:tr h="1368425">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Lower School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Middle School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Upper School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TOTAL</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Lower School</a:t>
                      </a: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Middle School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Upper School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0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TOTAL</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vMerge="1">
                  <a:txBody>
                    <a:bodyPr/>
                    <a:lstStyle/>
                    <a:p>
                      <a:endParaRPr lang="en-US"/>
                    </a:p>
                  </a:txBody>
                  <a:tcPr/>
                </a:tc>
              </a:tr>
              <a:tr h="1368425">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3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No. of applicants</a:t>
                      </a:r>
                    </a:p>
                  </a:txBody>
                  <a:tcPr marL="50800" marR="50800" marT="50800" marB="50800" anchor="ctr" horzOverflow="overflow">
                    <a:lnL w="1905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553</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181</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193</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927</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224</a:t>
                      </a: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43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35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302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1229</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r>
              <a:tr h="1368425">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3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9C9C9C"/>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9C9C9C"/>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9C9C9C"/>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9C9C9C"/>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9C9C9C"/>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9C9C9C"/>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9C9C9C"/>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9C9C9C"/>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200" b="1" i="0" u="none" strike="noStrike" cap="none" normalizeH="0" baseline="0" smtClean="0">
                        <a:ln>
                          <a:noFill/>
                        </a:ln>
                        <a:solidFill>
                          <a:srgbClr val="9C9C9C"/>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r>
              <a:tr h="1368425">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3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 enrolled</a:t>
                      </a:r>
                    </a:p>
                  </a:txBody>
                  <a:tcPr marL="50800" marR="50800" marT="50800" marB="50800" anchor="ctr" horzOverflow="overflow">
                    <a:lnL w="1905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24%</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20%</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36%</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27%</a:t>
                      </a:r>
                    </a:p>
                  </a:txBody>
                  <a:tcPr marL="50800" marR="50800" marT="50800" marB="50800" anchor="ctr" horzOverflow="overflow">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FFD6D6"/>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58%</a:t>
                      </a:r>
                    </a:p>
                  </a:txBody>
                  <a:tcPr marL="50800" marR="50800" marT="50800" marB="50800" anchor="ctr" horzOverflow="overflow">
                    <a:lnL w="1270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65%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71%</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60%</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CAF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34%</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ACD"/>
                    </a:solidFill>
                  </a:tcPr>
                </a:tc>
              </a:tr>
            </a:tbl>
          </a:graphicData>
        </a:graphic>
      </p:graphicFrame>
      <p:grpSp>
        <p:nvGrpSpPr>
          <p:cNvPr id="51347" name="Group 147"/>
          <p:cNvGrpSpPr>
            <a:grpSpLocks/>
          </p:cNvGrpSpPr>
          <p:nvPr/>
        </p:nvGrpSpPr>
        <p:grpSpPr bwMode="auto">
          <a:xfrm>
            <a:off x="2755900" y="5238750"/>
            <a:ext cx="965200" cy="2082800"/>
            <a:chOff x="0" y="0"/>
            <a:chExt cx="608" cy="1312"/>
          </a:xfrm>
        </p:grpSpPr>
        <p:sp>
          <p:nvSpPr>
            <p:cNvPr id="51345" name="AutoShape 145"/>
            <p:cNvSpPr>
              <a:spLocks/>
            </p:cNvSpPr>
            <p:nvPr/>
          </p:nvSpPr>
          <p:spPr bwMode="auto">
            <a:xfrm rot="5400000">
              <a:off x="-352" y="352"/>
              <a:ext cx="1312" cy="608"/>
            </a:xfrm>
            <a:prstGeom prst="rightArrow">
              <a:avLst>
                <a:gd name="adj1" fmla="val 32000"/>
                <a:gd name="adj2" fmla="val 57904"/>
              </a:avLst>
            </a:prstGeom>
            <a:solidFill>
              <a:srgbClr val="FF030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51346" name="Rectangle 146"/>
            <p:cNvSpPr>
              <a:spLocks/>
            </p:cNvSpPr>
            <p:nvPr/>
          </p:nvSpPr>
          <p:spPr bwMode="auto">
            <a:xfrm>
              <a:off x="114" y="836"/>
              <a:ext cx="38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of</a:t>
              </a:r>
            </a:p>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whom</a:t>
              </a:r>
            </a:p>
          </p:txBody>
        </p:sp>
      </p:grpSp>
      <p:grpSp>
        <p:nvGrpSpPr>
          <p:cNvPr id="51350" name="Group 150"/>
          <p:cNvGrpSpPr>
            <a:grpSpLocks/>
          </p:cNvGrpSpPr>
          <p:nvPr/>
        </p:nvGrpSpPr>
        <p:grpSpPr bwMode="auto">
          <a:xfrm>
            <a:off x="3733800" y="5245100"/>
            <a:ext cx="965200" cy="2082800"/>
            <a:chOff x="0" y="0"/>
            <a:chExt cx="608" cy="1312"/>
          </a:xfrm>
        </p:grpSpPr>
        <p:sp>
          <p:nvSpPr>
            <p:cNvPr id="51348" name="AutoShape 148"/>
            <p:cNvSpPr>
              <a:spLocks/>
            </p:cNvSpPr>
            <p:nvPr/>
          </p:nvSpPr>
          <p:spPr bwMode="auto">
            <a:xfrm rot="5400000">
              <a:off x="-352" y="352"/>
              <a:ext cx="1312" cy="608"/>
            </a:xfrm>
            <a:prstGeom prst="rightArrow">
              <a:avLst>
                <a:gd name="adj1" fmla="val 32000"/>
                <a:gd name="adj2" fmla="val 57904"/>
              </a:avLst>
            </a:prstGeom>
            <a:solidFill>
              <a:srgbClr val="FF030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51349" name="Rectangle 149"/>
            <p:cNvSpPr>
              <a:spLocks/>
            </p:cNvSpPr>
            <p:nvPr/>
          </p:nvSpPr>
          <p:spPr bwMode="auto">
            <a:xfrm>
              <a:off x="114" y="836"/>
              <a:ext cx="38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of</a:t>
              </a:r>
            </a:p>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whom</a:t>
              </a:r>
            </a:p>
          </p:txBody>
        </p:sp>
      </p:grpSp>
      <p:grpSp>
        <p:nvGrpSpPr>
          <p:cNvPr id="51353" name="Group 153"/>
          <p:cNvGrpSpPr>
            <a:grpSpLocks/>
          </p:cNvGrpSpPr>
          <p:nvPr/>
        </p:nvGrpSpPr>
        <p:grpSpPr bwMode="auto">
          <a:xfrm>
            <a:off x="4711700" y="5245100"/>
            <a:ext cx="965200" cy="2082800"/>
            <a:chOff x="0" y="0"/>
            <a:chExt cx="608" cy="1312"/>
          </a:xfrm>
        </p:grpSpPr>
        <p:sp>
          <p:nvSpPr>
            <p:cNvPr id="51351" name="AutoShape 151"/>
            <p:cNvSpPr>
              <a:spLocks/>
            </p:cNvSpPr>
            <p:nvPr/>
          </p:nvSpPr>
          <p:spPr bwMode="auto">
            <a:xfrm rot="5400000">
              <a:off x="-352" y="352"/>
              <a:ext cx="1312" cy="608"/>
            </a:xfrm>
            <a:prstGeom prst="rightArrow">
              <a:avLst>
                <a:gd name="adj1" fmla="val 32000"/>
                <a:gd name="adj2" fmla="val 57904"/>
              </a:avLst>
            </a:prstGeom>
            <a:solidFill>
              <a:srgbClr val="FF030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51352" name="Rectangle 152"/>
            <p:cNvSpPr>
              <a:spLocks/>
            </p:cNvSpPr>
            <p:nvPr/>
          </p:nvSpPr>
          <p:spPr bwMode="auto">
            <a:xfrm>
              <a:off x="114" y="836"/>
              <a:ext cx="38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of</a:t>
              </a:r>
            </a:p>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whom</a:t>
              </a:r>
            </a:p>
          </p:txBody>
        </p:sp>
      </p:grpSp>
      <p:grpSp>
        <p:nvGrpSpPr>
          <p:cNvPr id="51356" name="Group 156"/>
          <p:cNvGrpSpPr>
            <a:grpSpLocks/>
          </p:cNvGrpSpPr>
          <p:nvPr/>
        </p:nvGrpSpPr>
        <p:grpSpPr bwMode="auto">
          <a:xfrm>
            <a:off x="5689600" y="5245100"/>
            <a:ext cx="965200" cy="2082800"/>
            <a:chOff x="0" y="0"/>
            <a:chExt cx="608" cy="1312"/>
          </a:xfrm>
        </p:grpSpPr>
        <p:sp>
          <p:nvSpPr>
            <p:cNvPr id="51354" name="AutoShape 154"/>
            <p:cNvSpPr>
              <a:spLocks/>
            </p:cNvSpPr>
            <p:nvPr/>
          </p:nvSpPr>
          <p:spPr bwMode="auto">
            <a:xfrm rot="5400000">
              <a:off x="-352" y="352"/>
              <a:ext cx="1312" cy="608"/>
            </a:xfrm>
            <a:prstGeom prst="rightArrow">
              <a:avLst>
                <a:gd name="adj1" fmla="val 32000"/>
                <a:gd name="adj2" fmla="val 57904"/>
              </a:avLst>
            </a:prstGeom>
            <a:solidFill>
              <a:srgbClr val="FF030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51355" name="Rectangle 155"/>
            <p:cNvSpPr>
              <a:spLocks/>
            </p:cNvSpPr>
            <p:nvPr/>
          </p:nvSpPr>
          <p:spPr bwMode="auto">
            <a:xfrm>
              <a:off x="114" y="836"/>
              <a:ext cx="38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of</a:t>
              </a:r>
            </a:p>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whom</a:t>
              </a:r>
            </a:p>
          </p:txBody>
        </p:sp>
      </p:grpSp>
      <p:grpSp>
        <p:nvGrpSpPr>
          <p:cNvPr id="51359" name="Group 159"/>
          <p:cNvGrpSpPr>
            <a:grpSpLocks/>
          </p:cNvGrpSpPr>
          <p:nvPr/>
        </p:nvGrpSpPr>
        <p:grpSpPr bwMode="auto">
          <a:xfrm>
            <a:off x="6667500" y="5245100"/>
            <a:ext cx="965200" cy="2082800"/>
            <a:chOff x="0" y="0"/>
            <a:chExt cx="608" cy="1312"/>
          </a:xfrm>
        </p:grpSpPr>
        <p:sp>
          <p:nvSpPr>
            <p:cNvPr id="51357" name="AutoShape 157"/>
            <p:cNvSpPr>
              <a:spLocks/>
            </p:cNvSpPr>
            <p:nvPr/>
          </p:nvSpPr>
          <p:spPr bwMode="auto">
            <a:xfrm rot="5400000">
              <a:off x="-352" y="352"/>
              <a:ext cx="1312" cy="608"/>
            </a:xfrm>
            <a:prstGeom prst="rightArrow">
              <a:avLst>
                <a:gd name="adj1" fmla="val 32000"/>
                <a:gd name="adj2" fmla="val 57904"/>
              </a:avLst>
            </a:prstGeom>
            <a:solidFill>
              <a:srgbClr val="FF030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51358" name="Rectangle 158"/>
            <p:cNvSpPr>
              <a:spLocks/>
            </p:cNvSpPr>
            <p:nvPr/>
          </p:nvSpPr>
          <p:spPr bwMode="auto">
            <a:xfrm>
              <a:off x="114" y="836"/>
              <a:ext cx="38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of</a:t>
              </a:r>
            </a:p>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whom</a:t>
              </a:r>
            </a:p>
          </p:txBody>
        </p:sp>
      </p:grpSp>
      <p:grpSp>
        <p:nvGrpSpPr>
          <p:cNvPr id="51362" name="Group 162"/>
          <p:cNvGrpSpPr>
            <a:grpSpLocks/>
          </p:cNvGrpSpPr>
          <p:nvPr/>
        </p:nvGrpSpPr>
        <p:grpSpPr bwMode="auto">
          <a:xfrm>
            <a:off x="7645400" y="5245100"/>
            <a:ext cx="965200" cy="2082800"/>
            <a:chOff x="0" y="0"/>
            <a:chExt cx="608" cy="1312"/>
          </a:xfrm>
        </p:grpSpPr>
        <p:sp>
          <p:nvSpPr>
            <p:cNvPr id="51360" name="AutoShape 160"/>
            <p:cNvSpPr>
              <a:spLocks/>
            </p:cNvSpPr>
            <p:nvPr/>
          </p:nvSpPr>
          <p:spPr bwMode="auto">
            <a:xfrm rot="5400000">
              <a:off x="-352" y="352"/>
              <a:ext cx="1312" cy="608"/>
            </a:xfrm>
            <a:prstGeom prst="rightArrow">
              <a:avLst>
                <a:gd name="adj1" fmla="val 32000"/>
                <a:gd name="adj2" fmla="val 57904"/>
              </a:avLst>
            </a:prstGeom>
            <a:solidFill>
              <a:srgbClr val="FF030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51361" name="Rectangle 161"/>
            <p:cNvSpPr>
              <a:spLocks/>
            </p:cNvSpPr>
            <p:nvPr/>
          </p:nvSpPr>
          <p:spPr bwMode="auto">
            <a:xfrm>
              <a:off x="114" y="836"/>
              <a:ext cx="38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of</a:t>
              </a:r>
            </a:p>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whom</a:t>
              </a:r>
            </a:p>
          </p:txBody>
        </p:sp>
      </p:grpSp>
      <p:grpSp>
        <p:nvGrpSpPr>
          <p:cNvPr id="51365" name="Group 165"/>
          <p:cNvGrpSpPr>
            <a:grpSpLocks/>
          </p:cNvGrpSpPr>
          <p:nvPr/>
        </p:nvGrpSpPr>
        <p:grpSpPr bwMode="auto">
          <a:xfrm>
            <a:off x="8623300" y="5245100"/>
            <a:ext cx="965200" cy="2082800"/>
            <a:chOff x="0" y="0"/>
            <a:chExt cx="608" cy="1312"/>
          </a:xfrm>
        </p:grpSpPr>
        <p:sp>
          <p:nvSpPr>
            <p:cNvPr id="51363" name="AutoShape 163"/>
            <p:cNvSpPr>
              <a:spLocks/>
            </p:cNvSpPr>
            <p:nvPr/>
          </p:nvSpPr>
          <p:spPr bwMode="auto">
            <a:xfrm rot="5400000">
              <a:off x="-352" y="352"/>
              <a:ext cx="1312" cy="608"/>
            </a:xfrm>
            <a:prstGeom prst="rightArrow">
              <a:avLst>
                <a:gd name="adj1" fmla="val 32000"/>
                <a:gd name="adj2" fmla="val 57904"/>
              </a:avLst>
            </a:prstGeom>
            <a:solidFill>
              <a:srgbClr val="FF030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51364" name="Rectangle 164"/>
            <p:cNvSpPr>
              <a:spLocks/>
            </p:cNvSpPr>
            <p:nvPr/>
          </p:nvSpPr>
          <p:spPr bwMode="auto">
            <a:xfrm>
              <a:off x="114" y="836"/>
              <a:ext cx="38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of</a:t>
              </a:r>
            </a:p>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whom</a:t>
              </a:r>
            </a:p>
          </p:txBody>
        </p:sp>
      </p:grpSp>
      <p:grpSp>
        <p:nvGrpSpPr>
          <p:cNvPr id="51368" name="Group 168"/>
          <p:cNvGrpSpPr>
            <a:grpSpLocks/>
          </p:cNvGrpSpPr>
          <p:nvPr/>
        </p:nvGrpSpPr>
        <p:grpSpPr bwMode="auto">
          <a:xfrm>
            <a:off x="9601200" y="5245100"/>
            <a:ext cx="965200" cy="2082800"/>
            <a:chOff x="0" y="0"/>
            <a:chExt cx="608" cy="1312"/>
          </a:xfrm>
        </p:grpSpPr>
        <p:sp>
          <p:nvSpPr>
            <p:cNvPr id="51366" name="AutoShape 166"/>
            <p:cNvSpPr>
              <a:spLocks/>
            </p:cNvSpPr>
            <p:nvPr/>
          </p:nvSpPr>
          <p:spPr bwMode="auto">
            <a:xfrm rot="5400000">
              <a:off x="-352" y="352"/>
              <a:ext cx="1312" cy="608"/>
            </a:xfrm>
            <a:prstGeom prst="rightArrow">
              <a:avLst>
                <a:gd name="adj1" fmla="val 32000"/>
                <a:gd name="adj2" fmla="val 57904"/>
              </a:avLst>
            </a:prstGeom>
            <a:solidFill>
              <a:srgbClr val="FF030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51367" name="Rectangle 167"/>
            <p:cNvSpPr>
              <a:spLocks/>
            </p:cNvSpPr>
            <p:nvPr/>
          </p:nvSpPr>
          <p:spPr bwMode="auto">
            <a:xfrm>
              <a:off x="114" y="836"/>
              <a:ext cx="38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of</a:t>
              </a:r>
            </a:p>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whom</a:t>
              </a:r>
            </a:p>
          </p:txBody>
        </p:sp>
      </p:grpSp>
      <p:grpSp>
        <p:nvGrpSpPr>
          <p:cNvPr id="51371" name="Group 171"/>
          <p:cNvGrpSpPr>
            <a:grpSpLocks/>
          </p:cNvGrpSpPr>
          <p:nvPr/>
        </p:nvGrpSpPr>
        <p:grpSpPr bwMode="auto">
          <a:xfrm>
            <a:off x="10579100" y="5245100"/>
            <a:ext cx="965200" cy="2082800"/>
            <a:chOff x="0" y="0"/>
            <a:chExt cx="608" cy="1312"/>
          </a:xfrm>
        </p:grpSpPr>
        <p:sp>
          <p:nvSpPr>
            <p:cNvPr id="51369" name="AutoShape 169"/>
            <p:cNvSpPr>
              <a:spLocks/>
            </p:cNvSpPr>
            <p:nvPr/>
          </p:nvSpPr>
          <p:spPr bwMode="auto">
            <a:xfrm rot="5400000">
              <a:off x="-352" y="352"/>
              <a:ext cx="1312" cy="608"/>
            </a:xfrm>
            <a:prstGeom prst="rightArrow">
              <a:avLst>
                <a:gd name="adj1" fmla="val 32000"/>
                <a:gd name="adj2" fmla="val 57904"/>
              </a:avLst>
            </a:prstGeom>
            <a:solidFill>
              <a:srgbClr val="FF030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51370" name="Rectangle 170"/>
            <p:cNvSpPr>
              <a:spLocks/>
            </p:cNvSpPr>
            <p:nvPr/>
          </p:nvSpPr>
          <p:spPr bwMode="auto">
            <a:xfrm>
              <a:off x="114" y="836"/>
              <a:ext cx="38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of</a:t>
              </a:r>
            </a:p>
            <a:p>
              <a:pPr algn="ctr">
                <a:lnSpc>
                  <a:spcPct val="1000"/>
                </a:lnSpc>
                <a:spcBef>
                  <a:spcPts val="1400"/>
                </a:spcBef>
              </a:pPr>
              <a:r>
                <a:rPr lang="en-US" sz="1600" b="1">
                  <a:solidFill>
                    <a:srgbClr val="FFFFFF"/>
                  </a:solidFill>
                  <a:latin typeface="Helvetica Neue" charset="0"/>
                  <a:ea typeface="Helvetica Neue" charset="0"/>
                  <a:cs typeface="Helvetica Neue" charset="0"/>
                  <a:sym typeface="Helvetica Neue" charset="0"/>
                </a:rPr>
                <a:t>whom</a:t>
              </a:r>
            </a:p>
          </p:txBody>
        </p:sp>
      </p:grpSp>
      <p:sp>
        <p:nvSpPr>
          <p:cNvPr id="51372" name="Rectangle 172"/>
          <p:cNvSpPr>
            <a:spLocks/>
          </p:cNvSpPr>
          <p:nvPr/>
        </p:nvSpPr>
        <p:spPr bwMode="auto">
          <a:xfrm>
            <a:off x="3263900" y="7759700"/>
            <a:ext cx="87503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100" b="1">
                <a:solidFill>
                  <a:srgbClr val="1A5A1F"/>
                </a:solidFill>
                <a:latin typeface="Helvetica Neue" charset="0"/>
                <a:ea typeface="Helvetica Neue" charset="0"/>
                <a:cs typeface="Helvetica Neue" charset="0"/>
                <a:sym typeface="Helvetica Neue" charset="0"/>
              </a:rPr>
              <a:t>2013 figures  14%                            40%  19%</a:t>
            </a:r>
          </a:p>
        </p:txBody>
      </p:sp>
      <p:pic>
        <p:nvPicPr>
          <p:cNvPr id="3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4"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349087301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1372"/>
                                        </p:tgtEl>
                                        <p:attrNameLst>
                                          <p:attrName>style.visibility</p:attrName>
                                        </p:attrNameLst>
                                      </p:cBhvr>
                                      <p:to>
                                        <p:strVal val="visible"/>
                                      </p:to>
                                    </p:set>
                                    <p:anim calcmode="lin" valueType="num">
                                      <p:cBhvr>
                                        <p:cTn id="7" dur="500" fill="hold"/>
                                        <p:tgtEl>
                                          <p:spTgt spid="51372"/>
                                        </p:tgtEl>
                                        <p:attrNameLst>
                                          <p:attrName>ppt_w</p:attrName>
                                        </p:attrNameLst>
                                      </p:cBhvr>
                                      <p:tavLst>
                                        <p:tav tm="0">
                                          <p:val>
                                            <p:fltVal val="0"/>
                                          </p:val>
                                        </p:tav>
                                        <p:tav tm="100000">
                                          <p:val>
                                            <p:strVal val="#ppt_w"/>
                                          </p:val>
                                        </p:tav>
                                      </p:tavLst>
                                    </p:anim>
                                    <p:anim calcmode="lin" valueType="num">
                                      <p:cBhvr>
                                        <p:cTn id="8" dur="500" fill="hold"/>
                                        <p:tgtEl>
                                          <p:spTgt spid="513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72"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Line 1"/>
          <p:cNvSpPr>
            <a:spLocks noChangeShapeType="1"/>
          </p:cNvSpPr>
          <p:nvPr/>
        </p:nvSpPr>
        <p:spPr bwMode="auto">
          <a:xfrm>
            <a:off x="3808413" y="1023938"/>
            <a:ext cx="8689975" cy="4232275"/>
          </a:xfrm>
          <a:prstGeom prst="line">
            <a:avLst/>
          </a:prstGeom>
          <a:noFill/>
          <a:ln w="63500" cap="flat">
            <a:solidFill>
              <a:srgbClr val="FF03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222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67400"/>
            <a:ext cx="130048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2227" name="Rectangle 3"/>
          <p:cNvSpPr>
            <a:spLocks noGrp="1" noChangeArrowheads="1"/>
          </p:cNvSpPr>
          <p:nvPr>
            <p:ph type="title"/>
          </p:nvPr>
        </p:nvSpPr>
        <p:spPr>
          <a:xfrm>
            <a:off x="203200" y="203200"/>
            <a:ext cx="12560300" cy="1003300"/>
          </a:xfrm>
          <a:ln/>
        </p:spPr>
        <p:txBody>
          <a:bodyPr/>
          <a:lstStyle/>
          <a:p>
            <a:pPr algn="ctr"/>
            <a:r>
              <a:rPr lang="en-US" sz="6000"/>
              <a:t>Student attrition rates</a:t>
            </a:r>
          </a:p>
        </p:txBody>
      </p:sp>
      <p:graphicFrame>
        <p:nvGraphicFramePr>
          <p:cNvPr id="52228" name="Object 4"/>
          <p:cNvGraphicFramePr>
            <a:graphicFrameLocks/>
          </p:cNvGraphicFramePr>
          <p:nvPr/>
        </p:nvGraphicFramePr>
        <p:xfrm>
          <a:off x="363538" y="700088"/>
          <a:ext cx="12387262" cy="5130800"/>
        </p:xfrm>
        <a:graphic>
          <a:graphicData uri="http://schemas.openxmlformats.org/presentationml/2006/ole">
            <mc:AlternateContent xmlns:mc="http://schemas.openxmlformats.org/markup-compatibility/2006">
              <mc:Choice xmlns:v="urn:schemas-microsoft-com:vml" Requires="v">
                <p:oleObj spid="_x0000_s3089" name="Chart" r:id="rId4" imgW="17403385" imgH="7207614" progId="MSGraph.Chart.8">
                  <p:embed/>
                </p:oleObj>
              </mc:Choice>
              <mc:Fallback>
                <p:oleObj name="Chart" r:id="rId4" imgW="17403385" imgH="7207614" progId="MSGraph.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8" y="700088"/>
                        <a:ext cx="12387262" cy="5130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229" name="AutoShape 5"/>
          <p:cNvSpPr>
            <a:spLocks/>
          </p:cNvSpPr>
          <p:nvPr/>
        </p:nvSpPr>
        <p:spPr bwMode="auto">
          <a:xfrm>
            <a:off x="1409700" y="1346200"/>
            <a:ext cx="9220200" cy="6959600"/>
          </a:xfrm>
          <a:prstGeom prst="rightArrow">
            <a:avLst>
              <a:gd name="adj1" fmla="val 47426"/>
              <a:gd name="adj2" fmla="val 27606"/>
            </a:avLst>
          </a:prstGeom>
          <a:solidFill>
            <a:schemeClr val="accent1"/>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nchor="ctr"/>
          <a:lstStyle/>
          <a:p>
            <a:pPr algn="ctr">
              <a:lnSpc>
                <a:spcPct val="100000"/>
              </a:lnSpc>
              <a:spcBef>
                <a:spcPts val="1500"/>
              </a:spcBef>
            </a:pPr>
            <a:r>
              <a:rPr lang="en-US" sz="3600">
                <a:solidFill>
                  <a:srgbClr val="FFFFFF"/>
                </a:solidFill>
                <a:effectLst>
                  <a:outerShdw blurRad="38100" dist="38100" dir="2700000" algn="tl">
                    <a:srgbClr val="000000"/>
                  </a:outerShdw>
                </a:effectLst>
                <a:latin typeface="Gill Sans" charset="0"/>
                <a:ea typeface="Gill Sans" charset="0"/>
                <a:cs typeface="Gill Sans" charset="0"/>
                <a:sym typeface="Gill Sans" charset="0"/>
              </a:rPr>
              <a:t>5.7% for the International Section</a:t>
            </a:r>
          </a:p>
          <a:p>
            <a:pPr algn="ctr">
              <a:lnSpc>
                <a:spcPct val="100000"/>
              </a:lnSpc>
              <a:spcBef>
                <a:spcPts val="1500"/>
              </a:spcBef>
            </a:pPr>
            <a:r>
              <a:rPr lang="en-US" sz="3600">
                <a:solidFill>
                  <a:srgbClr val="FFFFFF"/>
                </a:solidFill>
                <a:effectLst>
                  <a:outerShdw blurRad="38100" dist="38100" dir="2700000" algn="tl">
                    <a:srgbClr val="000000"/>
                  </a:outerShdw>
                </a:effectLst>
                <a:latin typeface="Gill Sans" charset="0"/>
                <a:ea typeface="Gill Sans" charset="0"/>
                <a:cs typeface="Gill Sans" charset="0"/>
                <a:sym typeface="Gill Sans" charset="0"/>
              </a:rPr>
              <a:t>9.3% for the French Bilingual Section</a:t>
            </a:r>
          </a:p>
          <a:p>
            <a:pPr algn="ctr">
              <a:lnSpc>
                <a:spcPct val="180000"/>
              </a:lnSpc>
              <a:spcBef>
                <a:spcPct val="0"/>
              </a:spcBef>
            </a:pPr>
            <a:r>
              <a:rPr lang="en-US" sz="3600">
                <a:solidFill>
                  <a:srgbClr val="FFFFFF"/>
                </a:solidFill>
                <a:effectLst>
                  <a:outerShdw blurRad="38100" dist="38100" dir="2700000" algn="tl">
                    <a:srgbClr val="000000"/>
                  </a:outerShdw>
                </a:effectLst>
                <a:latin typeface="Gill Sans" charset="0"/>
                <a:ea typeface="Gill Sans" charset="0"/>
                <a:cs typeface="Gill Sans" charset="0"/>
                <a:sym typeface="Gill Sans" charset="0"/>
              </a:rPr>
              <a:t>(excluding Grade 12/Terminale leavers)</a:t>
            </a:r>
          </a:p>
        </p:txBody>
      </p:sp>
      <p:pic>
        <p:nvPicPr>
          <p:cNvPr id="7" name="Picture 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8" name="Picture 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346550735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225"/>
                                        </p:tgtEl>
                                        <p:attrNameLst>
                                          <p:attrName>style.visibility</p:attrName>
                                        </p:attrNameLst>
                                      </p:cBhvr>
                                      <p:to>
                                        <p:strVal val="visible"/>
                                      </p:to>
                                    </p:set>
                                    <p:animEffect transition="in" filter="wipe(left)">
                                      <p:cBhvr>
                                        <p:cTn id="7" dur="500"/>
                                        <p:tgtEl>
                                          <p:spTgt spid="522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229"/>
                                        </p:tgtEl>
                                        <p:attrNameLst>
                                          <p:attrName>style.visibility</p:attrName>
                                        </p:attrNameLst>
                                      </p:cBhvr>
                                      <p:to>
                                        <p:strVal val="visible"/>
                                      </p:to>
                                    </p:set>
                                    <p:animEffect transition="in" filter="wipe(left)">
                                      <p:cBhvr>
                                        <p:cTn id="12" dur="500"/>
                                        <p:tgtEl>
                                          <p:spTgt spid="52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5" grpId="0" animBg="1"/>
      <p:bldP spid="52229"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Line 1"/>
          <p:cNvSpPr>
            <a:spLocks noChangeShapeType="1"/>
          </p:cNvSpPr>
          <p:nvPr/>
        </p:nvSpPr>
        <p:spPr bwMode="auto">
          <a:xfrm>
            <a:off x="2339975" y="1568450"/>
            <a:ext cx="10482263" cy="2582863"/>
          </a:xfrm>
          <a:prstGeom prst="line">
            <a:avLst/>
          </a:prstGeom>
          <a:noFill/>
          <a:ln w="63500" cap="flat">
            <a:solidFill>
              <a:srgbClr val="FF03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325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67400"/>
            <a:ext cx="130048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3251" name="Rectangle 3"/>
          <p:cNvSpPr>
            <a:spLocks noGrp="1" noChangeArrowheads="1"/>
          </p:cNvSpPr>
          <p:nvPr>
            <p:ph type="title"/>
          </p:nvPr>
        </p:nvSpPr>
        <p:spPr>
          <a:xfrm>
            <a:off x="203200" y="203200"/>
            <a:ext cx="12560300" cy="1003300"/>
          </a:xfrm>
          <a:ln/>
        </p:spPr>
        <p:txBody>
          <a:bodyPr/>
          <a:lstStyle/>
          <a:p>
            <a:pPr algn="ctr"/>
            <a:r>
              <a:rPr lang="en-US" sz="6000"/>
              <a:t>Faculty attrition rates</a:t>
            </a:r>
          </a:p>
        </p:txBody>
      </p:sp>
      <p:graphicFrame>
        <p:nvGraphicFramePr>
          <p:cNvPr id="53252" name="Object 4"/>
          <p:cNvGraphicFramePr>
            <a:graphicFrameLocks/>
          </p:cNvGraphicFramePr>
          <p:nvPr/>
        </p:nvGraphicFramePr>
        <p:xfrm>
          <a:off x="-228600" y="647700"/>
          <a:ext cx="12898438" cy="4991100"/>
        </p:xfrm>
        <a:graphic>
          <a:graphicData uri="http://schemas.openxmlformats.org/presentationml/2006/ole">
            <mc:AlternateContent xmlns:mc="http://schemas.openxmlformats.org/markup-compatibility/2006">
              <mc:Choice xmlns:v="urn:schemas-microsoft-com:vml" Requires="v">
                <p:oleObj spid="_x0000_s4113" name="Chart" r:id="rId4" imgW="18126939" imgH="7009859" progId="MSGraph.Chart.8">
                  <p:embed/>
                </p:oleObj>
              </mc:Choice>
              <mc:Fallback>
                <p:oleObj name="Chart" r:id="rId4" imgW="18126939" imgH="7009859" progId="MSGraph.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647700"/>
                        <a:ext cx="12898438" cy="4991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6" name="Picture 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7" name="Picture 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2450461858"/>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249"/>
                                        </p:tgtEl>
                                        <p:attrNameLst>
                                          <p:attrName>style.visibility</p:attrName>
                                        </p:attrNameLst>
                                      </p:cBhvr>
                                      <p:to>
                                        <p:strVal val="visible"/>
                                      </p:to>
                                    </p:set>
                                    <p:animEffect transition="in" filter="wipe(left)">
                                      <p:cBhvr>
                                        <p:cTn id="7" dur="500"/>
                                        <p:tgtEl>
                                          <p:spTgt spid="53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5842" name="Freeform 2"/>
          <p:cNvSpPr>
            <a:spLocks/>
          </p:cNvSpPr>
          <p:nvPr/>
        </p:nvSpPr>
        <p:spPr bwMode="auto">
          <a:xfrm>
            <a:off x="0" y="5140325"/>
            <a:ext cx="13004800" cy="1595438"/>
          </a:xfrm>
          <a:custGeom>
            <a:avLst/>
            <a:gdLst>
              <a:gd name="T0" fmla="*/ 0 w 21600"/>
              <a:gd name="T1" fmla="*/ 19092 h 21600"/>
              <a:gd name="T2" fmla="*/ 0 w 21600"/>
              <a:gd name="T3" fmla="*/ 21600 h 21600"/>
              <a:gd name="T4" fmla="*/ 21600 w 21600"/>
              <a:gd name="T5" fmla="*/ 2784 h 21600"/>
              <a:gd name="T6" fmla="*/ 21600 w 21600"/>
              <a:gd name="T7" fmla="*/ 0 h 21600"/>
              <a:gd name="T8" fmla="*/ 0 w 21600"/>
              <a:gd name="T9" fmla="*/ 19092 h 21600"/>
              <a:gd name="T10" fmla="*/ 0 w 21600"/>
              <a:gd name="T11" fmla="*/ 19092 h 21600"/>
            </a:gdLst>
            <a:ahLst/>
            <a:cxnLst>
              <a:cxn ang="0">
                <a:pos x="T0" y="T1"/>
              </a:cxn>
              <a:cxn ang="0">
                <a:pos x="T2" y="T3"/>
              </a:cxn>
              <a:cxn ang="0">
                <a:pos x="T4" y="T5"/>
              </a:cxn>
              <a:cxn ang="0">
                <a:pos x="T6" y="T7"/>
              </a:cxn>
              <a:cxn ang="0">
                <a:pos x="T8" y="T9"/>
              </a:cxn>
              <a:cxn ang="0">
                <a:pos x="T10" y="T11"/>
              </a:cxn>
            </a:cxnLst>
            <a:rect l="0" t="0" r="r" b="b"/>
            <a:pathLst>
              <a:path w="21600" h="21600">
                <a:moveTo>
                  <a:pt x="0" y="19092"/>
                </a:moveTo>
                <a:lnTo>
                  <a:pt x="0" y="21600"/>
                </a:lnTo>
                <a:lnTo>
                  <a:pt x="21600" y="2784"/>
                </a:lnTo>
                <a:lnTo>
                  <a:pt x="21600" y="0"/>
                </a:lnTo>
                <a:lnTo>
                  <a:pt x="0" y="19092"/>
                </a:lnTo>
                <a:close/>
                <a:moveTo>
                  <a:pt x="0" y="19092"/>
                </a:moveTo>
              </a:path>
            </a:pathLst>
          </a:custGeom>
          <a:solidFill>
            <a:srgbClr val="D1EB2B">
              <a:alpha val="70000"/>
            </a:srgbClr>
          </a:solidFill>
          <a:ln>
            <a:noFill/>
          </a:ln>
          <a:extLst>
            <a:ext uri="{91240B29-F687-4F45-9708-019B960494DF}">
              <a14:hiddenLine xmlns:a14="http://schemas.microsoft.com/office/drawing/2010/main" w="12700" cap="flat">
                <a:solidFill>
                  <a:srgbClr val="000000">
                    <a:alpha val="70000"/>
                  </a:srgbClr>
                </a:solidFill>
                <a:miter lim="800000"/>
                <a:headEnd type="none" w="med" len="med"/>
                <a:tailEnd type="none" w="med" len="med"/>
              </a14:hiddenLine>
            </a:ext>
          </a:extLst>
        </p:spPr>
        <p:txBody>
          <a:bodyPr lIns="0" tIns="0" rIns="0" bIns="0"/>
          <a:lstStyle/>
          <a:p>
            <a:endParaRPr lang="en-US"/>
          </a:p>
        </p:txBody>
      </p:sp>
      <p:sp>
        <p:nvSpPr>
          <p:cNvPr id="35843" name="Rectangle 3"/>
          <p:cNvSpPr>
            <a:spLocks noGrp="1" noChangeArrowheads="1"/>
          </p:cNvSpPr>
          <p:nvPr>
            <p:ph type="title"/>
          </p:nvPr>
        </p:nvSpPr>
        <p:spPr>
          <a:xfrm>
            <a:off x="793750" y="5994400"/>
            <a:ext cx="11404600" cy="2082800"/>
          </a:xfrm>
          <a:ln/>
        </p:spPr>
        <p:txBody>
          <a:bodyPr/>
          <a:lstStyle/>
          <a:p>
            <a:r>
              <a:rPr lang="en-US" sz="8700"/>
              <a:t>Head of School Report</a:t>
            </a:r>
          </a:p>
        </p:txBody>
      </p:sp>
      <p:sp>
        <p:nvSpPr>
          <p:cNvPr id="35844" name="Rectangle 4"/>
          <p:cNvSpPr>
            <a:spLocks noGrp="1" noChangeArrowheads="1"/>
          </p:cNvSpPr>
          <p:nvPr>
            <p:ph type="body" idx="1"/>
          </p:nvPr>
        </p:nvSpPr>
        <p:spPr>
          <a:xfrm>
            <a:off x="1079500" y="8343900"/>
            <a:ext cx="8483600" cy="584200"/>
          </a:xfrm>
          <a:ln/>
        </p:spPr>
        <p:txBody>
          <a:bodyPr/>
          <a:lstStyle/>
          <a:p>
            <a:r>
              <a:rPr lang="en-US" sz="3600"/>
              <a:t>Dr. Stephen Codrington</a:t>
            </a:r>
          </a:p>
        </p:txBody>
      </p:sp>
      <p:pic>
        <p:nvPicPr>
          <p:cNvPr id="3584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58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257695121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54274"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4275" name="Rectangle 3"/>
          <p:cNvSpPr>
            <a:spLocks noGrp="1" noChangeArrowheads="1"/>
          </p:cNvSpPr>
          <p:nvPr>
            <p:ph type="title"/>
          </p:nvPr>
        </p:nvSpPr>
        <p:spPr>
          <a:xfrm>
            <a:off x="812800" y="876300"/>
            <a:ext cx="10350500" cy="1371600"/>
          </a:xfrm>
          <a:ln/>
        </p:spPr>
        <p:txBody>
          <a:bodyPr/>
          <a:lstStyle/>
          <a:p>
            <a:r>
              <a:rPr lang="en-US" sz="8800"/>
              <a:t>Student Outcomes</a:t>
            </a:r>
          </a:p>
        </p:txBody>
      </p:sp>
      <p:pic>
        <p:nvPicPr>
          <p:cNvPr id="54276"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600" y="3962400"/>
            <a:ext cx="1824038"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4277" name="Rectangle 5"/>
          <p:cNvSpPr>
            <a:spLocks/>
          </p:cNvSpPr>
          <p:nvPr/>
        </p:nvSpPr>
        <p:spPr bwMode="auto">
          <a:xfrm>
            <a:off x="1600200" y="8102600"/>
            <a:ext cx="4051300" cy="609600"/>
          </a:xfrm>
          <a:prstGeom prst="rect">
            <a:avLst/>
          </a:prstGeom>
          <a:solidFill>
            <a:srgbClr val="FEFFFE"/>
          </a:solidFill>
          <a:ln>
            <a:noFill/>
          </a:ln>
          <a:extLst>
            <a:ext uri="{91240B29-F687-4F45-9708-019B960494DF}">
              <a14:hiddenLine xmlns:a14="http://schemas.microsoft.com/office/drawing/2010/main" w="25400" cap="flat">
                <a:solidFill>
                  <a:srgbClr val="000000"/>
                </a:solidFill>
                <a:round/>
                <a:headEnd type="none" w="med" len="med"/>
                <a:tailEnd type="none" w="med" len="med"/>
              </a14:hiddenLine>
            </a:ext>
          </a:extLst>
        </p:spPr>
        <p:txBody>
          <a:bodyPr lIns="0" tIns="0" rIns="0" bIns="0"/>
          <a:lstStyle/>
          <a:p>
            <a:endParaRPr lang="en-US"/>
          </a:p>
        </p:txBody>
      </p:sp>
      <p:sp>
        <p:nvSpPr>
          <p:cNvPr id="54278" name="Rectangle 6"/>
          <p:cNvSpPr>
            <a:spLocks/>
          </p:cNvSpPr>
          <p:nvPr/>
        </p:nvSpPr>
        <p:spPr bwMode="auto">
          <a:xfrm>
            <a:off x="558800" y="7543800"/>
            <a:ext cx="119761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type="none" w="med" len="med"/>
                <a:tailEnd type="none" w="med" len="med"/>
              </a14:hiddenLine>
            </a:ext>
          </a:extLst>
        </p:spPr>
        <p:txBody>
          <a:bodyPr lIns="0" tIns="0" rIns="40639" bIns="0"/>
          <a:lstStyle/>
          <a:p>
            <a:pPr marL="39688"/>
            <a:r>
              <a:rPr lang="en-US">
                <a:solidFill>
                  <a:schemeClr val="tx1"/>
                </a:solidFill>
                <a:ea typeface="Helvetica Neue Light" charset="0"/>
                <a:cs typeface="Helvetica Neue Light" charset="0"/>
              </a:rPr>
              <a:t>Student outcomes measure overall success of mission (persistence and graduation rates are a proxy for effective preparation academically to succeed in future competitive academic environments.</a:t>
            </a:r>
          </a:p>
        </p:txBody>
      </p:sp>
      <p:graphicFrame>
        <p:nvGraphicFramePr>
          <p:cNvPr id="54279" name="Object 7"/>
          <p:cNvGraphicFramePr>
            <a:graphicFrameLocks/>
          </p:cNvGraphicFramePr>
          <p:nvPr/>
        </p:nvGraphicFramePr>
        <p:xfrm>
          <a:off x="2779713" y="2193925"/>
          <a:ext cx="9080500" cy="5092700"/>
        </p:xfrm>
        <a:graphic>
          <a:graphicData uri="http://schemas.openxmlformats.org/presentationml/2006/ole">
            <mc:AlternateContent xmlns:mc="http://schemas.openxmlformats.org/markup-compatibility/2006">
              <mc:Choice xmlns:v="urn:schemas-microsoft-com:vml" Requires="v">
                <p:oleObj spid="_x0000_s5137" name="Chart" r:id="rId6" imgW="12757405" imgH="7154334" progId="MSGraph.Chart.8">
                  <p:embed/>
                </p:oleObj>
              </mc:Choice>
              <mc:Fallback>
                <p:oleObj name="Chart" r:id="rId6" imgW="12757405" imgH="7154334" progId="MSGraph.Char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9713" y="2193925"/>
                        <a:ext cx="9080500" cy="5092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179413199"/>
      </p:ext>
    </p:extLst>
  </p:cSld>
  <p:clrMapOvr>
    <a:masterClrMapping/>
  </p:clrMapOvr>
  <p:transition spd="med">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55298"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5299" name="Rectangle 3"/>
          <p:cNvSpPr>
            <a:spLocks noGrp="1" noChangeArrowheads="1"/>
          </p:cNvSpPr>
          <p:nvPr>
            <p:ph type="title"/>
          </p:nvPr>
        </p:nvSpPr>
        <p:spPr>
          <a:xfrm>
            <a:off x="812800" y="876300"/>
            <a:ext cx="10350500" cy="1371600"/>
          </a:xfrm>
          <a:ln/>
        </p:spPr>
        <p:txBody>
          <a:bodyPr/>
          <a:lstStyle/>
          <a:p>
            <a:r>
              <a:rPr lang="en-US" sz="8800"/>
              <a:t>Student Outcomes</a:t>
            </a:r>
          </a:p>
        </p:txBody>
      </p:sp>
      <p:sp>
        <p:nvSpPr>
          <p:cNvPr id="55300" name="Rectangle 4"/>
          <p:cNvSpPr>
            <a:spLocks/>
          </p:cNvSpPr>
          <p:nvPr/>
        </p:nvSpPr>
        <p:spPr bwMode="auto">
          <a:xfrm>
            <a:off x="558800" y="7543800"/>
            <a:ext cx="119761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type="none" w="med" len="med"/>
                <a:tailEnd type="none" w="med" len="med"/>
              </a14:hiddenLine>
            </a:ext>
          </a:extLst>
        </p:spPr>
        <p:txBody>
          <a:bodyPr lIns="0" tIns="0" rIns="40639" bIns="0"/>
          <a:lstStyle/>
          <a:p>
            <a:pPr marL="39688"/>
            <a:r>
              <a:rPr lang="en-US">
                <a:solidFill>
                  <a:schemeClr val="tx1"/>
                </a:solidFill>
                <a:ea typeface="Helvetica Neue Light" charset="0"/>
                <a:cs typeface="Helvetica Neue Light" charset="0"/>
              </a:rPr>
              <a:t>Student outcomes measure overall success of mission (persistence and graduation rates are a proxy for effective preparation academically to succeed in future competitive academic environments.</a:t>
            </a:r>
          </a:p>
        </p:txBody>
      </p:sp>
      <p:pic>
        <p:nvPicPr>
          <p:cNvPr id="55301"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600" y="3962400"/>
            <a:ext cx="1824038"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aphicFrame>
        <p:nvGraphicFramePr>
          <p:cNvPr id="55302" name="Object 6"/>
          <p:cNvGraphicFramePr>
            <a:graphicFrameLocks/>
          </p:cNvGraphicFramePr>
          <p:nvPr/>
        </p:nvGraphicFramePr>
        <p:xfrm>
          <a:off x="3060700" y="2320925"/>
          <a:ext cx="8648700" cy="5168900"/>
        </p:xfrm>
        <a:graphic>
          <a:graphicData uri="http://schemas.openxmlformats.org/presentationml/2006/ole">
            <mc:AlternateContent xmlns:mc="http://schemas.openxmlformats.org/markup-compatibility/2006">
              <mc:Choice xmlns:v="urn:schemas-microsoft-com:vml" Requires="v">
                <p:oleObj spid="_x0000_s6161" name="Chart" r:id="rId6" imgW="12152381" imgH="7260931" progId="MSGraph.Chart.8">
                  <p:embed/>
                </p:oleObj>
              </mc:Choice>
              <mc:Fallback>
                <p:oleObj name="Chart" r:id="rId6" imgW="12152381" imgH="7260931" progId="MSGraph.Char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0700" y="2320925"/>
                        <a:ext cx="8648700" cy="5168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5303" name="Rectangle 7"/>
          <p:cNvSpPr>
            <a:spLocks/>
          </p:cNvSpPr>
          <p:nvPr/>
        </p:nvSpPr>
        <p:spPr bwMode="auto">
          <a:xfrm>
            <a:off x="4495800" y="7302500"/>
            <a:ext cx="330200" cy="279400"/>
          </a:xfrm>
          <a:prstGeom prst="rect">
            <a:avLst/>
          </a:prstGeom>
          <a:solidFill>
            <a:srgbClr val="FEFFFE"/>
          </a:solidFill>
          <a:ln>
            <a:noFill/>
          </a:ln>
          <a:extLst>
            <a:ext uri="{91240B29-F687-4F45-9708-019B960494DF}">
              <a14:hiddenLine xmlns:a14="http://schemas.microsoft.com/office/drawing/2010/main" w="25400" cap="flat">
                <a:solidFill>
                  <a:srgbClr val="000000"/>
                </a:solidFill>
                <a:round/>
                <a:headEnd type="none" w="med" len="med"/>
                <a:tailEnd type="none" w="med" len="med"/>
              </a14:hiddenLine>
            </a:ext>
          </a:extLst>
        </p:spPr>
        <p:txBody>
          <a:bodyPr lIns="0" tIns="0" rIns="0" bIns="0"/>
          <a:lstStyle/>
          <a:p>
            <a:endParaRPr lang="en-US"/>
          </a:p>
        </p:txBody>
      </p:sp>
    </p:spTree>
    <p:extLst>
      <p:ext uri="{BB962C8B-B14F-4D97-AF65-F5344CB8AC3E}">
        <p14:creationId xmlns:p14="http://schemas.microsoft.com/office/powerpoint/2010/main" val="3359411274"/>
      </p:ext>
    </p:extLst>
  </p:cSld>
  <p:clrMapOvr>
    <a:masterClrMapping/>
  </p:clrMapOvr>
  <p:transition spd="slow">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56322"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6323" name="Rectangle 3"/>
          <p:cNvSpPr>
            <a:spLocks noGrp="1" noChangeArrowheads="1"/>
          </p:cNvSpPr>
          <p:nvPr>
            <p:ph type="title"/>
          </p:nvPr>
        </p:nvSpPr>
        <p:spPr>
          <a:xfrm>
            <a:off x="812800" y="876300"/>
            <a:ext cx="10350500" cy="1371600"/>
          </a:xfrm>
          <a:ln/>
        </p:spPr>
        <p:txBody>
          <a:bodyPr/>
          <a:lstStyle/>
          <a:p>
            <a:r>
              <a:rPr lang="en-US" sz="8800"/>
              <a:t>Student Outcomes</a:t>
            </a:r>
          </a:p>
        </p:txBody>
      </p:sp>
      <p:sp>
        <p:nvSpPr>
          <p:cNvPr id="56324" name="Rectangle 4"/>
          <p:cNvSpPr>
            <a:spLocks/>
          </p:cNvSpPr>
          <p:nvPr/>
        </p:nvSpPr>
        <p:spPr bwMode="auto">
          <a:xfrm>
            <a:off x="558800" y="7543800"/>
            <a:ext cx="119761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type="none" w="med" len="med"/>
                <a:tailEnd type="none" w="med" len="med"/>
              </a14:hiddenLine>
            </a:ext>
          </a:extLst>
        </p:spPr>
        <p:txBody>
          <a:bodyPr lIns="0" tIns="0" rIns="40639" bIns="0"/>
          <a:lstStyle/>
          <a:p>
            <a:pPr marL="39688"/>
            <a:r>
              <a:rPr lang="en-US">
                <a:solidFill>
                  <a:schemeClr val="tx1"/>
                </a:solidFill>
                <a:ea typeface="Helvetica Neue Light" charset="0"/>
                <a:cs typeface="Helvetica Neue Light" charset="0"/>
              </a:rPr>
              <a:t>Student outcomes measure overall success of mission (persistence and graduation rates are a proxy for effective preparation academically to succeed in future competitive academic environments.</a:t>
            </a:r>
          </a:p>
        </p:txBody>
      </p:sp>
      <p:pic>
        <p:nvPicPr>
          <p:cNvPr id="56325"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800" y="3581400"/>
            <a:ext cx="25527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aphicFrame>
        <p:nvGraphicFramePr>
          <p:cNvPr id="56326" name="Object 6"/>
          <p:cNvGraphicFramePr>
            <a:graphicFrameLocks/>
          </p:cNvGraphicFramePr>
          <p:nvPr/>
        </p:nvGraphicFramePr>
        <p:xfrm>
          <a:off x="2779713" y="2270125"/>
          <a:ext cx="9474200" cy="5257800"/>
        </p:xfrm>
        <a:graphic>
          <a:graphicData uri="http://schemas.openxmlformats.org/presentationml/2006/ole">
            <mc:AlternateContent xmlns:mc="http://schemas.openxmlformats.org/markup-compatibility/2006">
              <mc:Choice xmlns:v="urn:schemas-microsoft-com:vml" Requires="v">
                <p:oleObj spid="_x0000_s7185" name="Chart" r:id="rId6" imgW="13311244" imgH="7385266" progId="MSGraph.Chart.8">
                  <p:embed/>
                </p:oleObj>
              </mc:Choice>
              <mc:Fallback>
                <p:oleObj name="Chart" r:id="rId6" imgW="13311244" imgH="7385266" progId="MSGraph.Char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9713" y="2270125"/>
                        <a:ext cx="9474200" cy="5257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617826895"/>
      </p:ext>
    </p:extLst>
  </p:cSld>
  <p:clrMapOvr>
    <a:masterClrMapping/>
  </p:clrMapOvr>
  <p:transition spd="slow">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57346"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7347" name="Rectangle 3"/>
          <p:cNvSpPr>
            <a:spLocks noGrp="1" noChangeArrowheads="1"/>
          </p:cNvSpPr>
          <p:nvPr>
            <p:ph type="title"/>
          </p:nvPr>
        </p:nvSpPr>
        <p:spPr>
          <a:xfrm>
            <a:off x="812800" y="876300"/>
            <a:ext cx="10350500" cy="1371600"/>
          </a:xfrm>
          <a:ln/>
        </p:spPr>
        <p:txBody>
          <a:bodyPr/>
          <a:lstStyle/>
          <a:p>
            <a:r>
              <a:rPr lang="en-US" sz="8800"/>
              <a:t>Student Outcomes</a:t>
            </a:r>
          </a:p>
        </p:txBody>
      </p:sp>
      <p:sp>
        <p:nvSpPr>
          <p:cNvPr id="57348" name="Rectangle 4"/>
          <p:cNvSpPr>
            <a:spLocks/>
          </p:cNvSpPr>
          <p:nvPr/>
        </p:nvSpPr>
        <p:spPr bwMode="auto">
          <a:xfrm>
            <a:off x="558800" y="7543800"/>
            <a:ext cx="119761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type="none" w="med" len="med"/>
                <a:tailEnd type="none" w="med" len="med"/>
              </a14:hiddenLine>
            </a:ext>
          </a:extLst>
        </p:spPr>
        <p:txBody>
          <a:bodyPr lIns="0" tIns="0" rIns="40639" bIns="0"/>
          <a:lstStyle/>
          <a:p>
            <a:pPr marL="39688"/>
            <a:r>
              <a:rPr lang="en-US">
                <a:solidFill>
                  <a:schemeClr val="tx1"/>
                </a:solidFill>
                <a:ea typeface="Helvetica Neue Light" charset="0"/>
                <a:cs typeface="Helvetica Neue Light" charset="0"/>
              </a:rPr>
              <a:t>Student outcomes measure overall success of mission (persistence and graduation rates are a proxy for effective preparation academically to succeed in future competitive academic environments.</a:t>
            </a:r>
          </a:p>
        </p:txBody>
      </p:sp>
      <p:pic>
        <p:nvPicPr>
          <p:cNvPr id="57349"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800" y="3581400"/>
            <a:ext cx="25527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aphicFrame>
        <p:nvGraphicFramePr>
          <p:cNvPr id="57350" name="Object 6"/>
          <p:cNvGraphicFramePr>
            <a:graphicFrameLocks/>
          </p:cNvGraphicFramePr>
          <p:nvPr/>
        </p:nvGraphicFramePr>
        <p:xfrm>
          <a:off x="2971800" y="2130425"/>
          <a:ext cx="9321800" cy="5295900"/>
        </p:xfrm>
        <a:graphic>
          <a:graphicData uri="http://schemas.openxmlformats.org/presentationml/2006/ole">
            <mc:AlternateContent xmlns:mc="http://schemas.openxmlformats.org/markup-compatibility/2006">
              <mc:Choice xmlns:v="urn:schemas-microsoft-com:vml" Requires="v">
                <p:oleObj spid="_x0000_s8209" name="Chart" r:id="rId6" imgW="13095523" imgH="7438646" progId="MSGraph.Chart.8">
                  <p:embed/>
                </p:oleObj>
              </mc:Choice>
              <mc:Fallback>
                <p:oleObj name="Chart" r:id="rId6" imgW="13095523" imgH="7438646" progId="MSGraph.Char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2130425"/>
                        <a:ext cx="9321800" cy="5295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281135101"/>
      </p:ext>
    </p:extLst>
  </p:cSld>
  <p:clrMapOvr>
    <a:masterClrMapping/>
  </p:clrMapOvr>
  <p:transition spd="slow">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84202" y="-152399"/>
            <a:ext cx="13401676" cy="145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8370" name="Rectangle 2"/>
          <p:cNvSpPr>
            <a:spLocks noGrp="1" noChangeArrowheads="1"/>
          </p:cNvSpPr>
          <p:nvPr>
            <p:ph type="title"/>
          </p:nvPr>
        </p:nvSpPr>
        <p:spPr>
          <a:xfrm>
            <a:off x="558800" y="3911600"/>
            <a:ext cx="11874500" cy="1371600"/>
          </a:xfrm>
          <a:ln/>
        </p:spPr>
        <p:txBody>
          <a:bodyPr/>
          <a:lstStyle/>
          <a:p>
            <a:r>
              <a:rPr lang="en-US" sz="8800" dirty="0"/>
              <a:t>Curriculum Initiative</a:t>
            </a:r>
          </a:p>
        </p:txBody>
      </p:sp>
      <p:sp>
        <p:nvSpPr>
          <p:cNvPr id="58371" name="Rectangle 3"/>
          <p:cNvSpPr>
            <a:spLocks noGrp="1" noChangeArrowheads="1"/>
          </p:cNvSpPr>
          <p:nvPr>
            <p:ph type="body" idx="1"/>
          </p:nvPr>
        </p:nvSpPr>
        <p:spPr>
          <a:xfrm>
            <a:off x="876300" y="5130800"/>
            <a:ext cx="11252200" cy="3644900"/>
          </a:xfrm>
          <a:ln/>
        </p:spPr>
        <p:txBody>
          <a:bodyPr/>
          <a:lstStyle/>
          <a:p>
            <a:r>
              <a:rPr lang="en-US" sz="3300" dirty="0"/>
              <a:t>The International Baccalaureate Primary Years Program in the International Section of the Lower School</a:t>
            </a:r>
          </a:p>
          <a:p>
            <a:pPr>
              <a:spcBef>
                <a:spcPts val="600"/>
              </a:spcBef>
            </a:pPr>
            <a:r>
              <a:rPr lang="en-US" sz="16000" dirty="0"/>
              <a:t>PYP</a:t>
            </a:r>
          </a:p>
        </p:txBody>
      </p:sp>
      <p:pic>
        <p:nvPicPr>
          <p:cNvPr id="583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8100" y="6564313"/>
            <a:ext cx="1714500"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6"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7"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58369" name="Picture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 y="0"/>
            <a:ext cx="13004800"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1803815382"/>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Grp="1" noChangeArrowheads="1"/>
          </p:cNvSpPr>
          <p:nvPr>
            <p:ph type="title"/>
          </p:nvPr>
        </p:nvSpPr>
        <p:spPr>
          <a:xfrm>
            <a:off x="146050" y="342900"/>
            <a:ext cx="12712700" cy="1638300"/>
          </a:xfrm>
          <a:ln/>
        </p:spPr>
        <p:txBody>
          <a:bodyPr/>
          <a:lstStyle/>
          <a:p>
            <a:pPr algn="ctr"/>
            <a:r>
              <a:rPr lang="en-US" sz="8800" dirty="0"/>
              <a:t>The IB has 4 programs</a:t>
            </a:r>
          </a:p>
        </p:txBody>
      </p:sp>
      <p:sp>
        <p:nvSpPr>
          <p:cNvPr id="59394" name="Rectangle 2"/>
          <p:cNvSpPr>
            <a:spLocks noGrp="1" noChangeArrowheads="1"/>
          </p:cNvSpPr>
          <p:nvPr>
            <p:ph type="body" idx="1"/>
          </p:nvPr>
        </p:nvSpPr>
        <p:spPr>
          <a:xfrm>
            <a:off x="5168900" y="2641600"/>
            <a:ext cx="4064000" cy="787400"/>
          </a:xfrm>
          <a:ln/>
        </p:spPr>
        <p:txBody>
          <a:bodyPr/>
          <a:lstStyle/>
          <a:p>
            <a:r>
              <a:rPr lang="en-US"/>
              <a:t>Grades 11 and 12</a:t>
            </a:r>
          </a:p>
        </p:txBody>
      </p:sp>
      <p:pic>
        <p:nvPicPr>
          <p:cNvPr id="593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 y="2501900"/>
            <a:ext cx="3556000"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593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00" y="4076700"/>
            <a:ext cx="3556000"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593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00" y="5651500"/>
            <a:ext cx="3556000"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593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500" y="7226300"/>
            <a:ext cx="3556000"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9399" name="Rectangle 7"/>
          <p:cNvSpPr>
            <a:spLocks/>
          </p:cNvSpPr>
          <p:nvPr/>
        </p:nvSpPr>
        <p:spPr bwMode="auto">
          <a:xfrm>
            <a:off x="5168900" y="4216400"/>
            <a:ext cx="40640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marL="571500" indent="-571500">
              <a:buClr>
                <a:srgbClr val="8FB836"/>
              </a:buClr>
              <a:buSzPct val="100000"/>
              <a:buFont typeface="Helvetica Neue Light" charset="0"/>
              <a:buChar char="‣"/>
            </a:pPr>
            <a:r>
              <a:rPr lang="en-US">
                <a:solidFill>
                  <a:schemeClr val="tx1"/>
                </a:solidFill>
                <a:ea typeface="Helvetica Neue Light" charset="0"/>
                <a:cs typeface="Helvetica Neue Light" charset="0"/>
              </a:rPr>
              <a:t>Grades 6 to 10</a:t>
            </a:r>
          </a:p>
        </p:txBody>
      </p:sp>
      <p:sp>
        <p:nvSpPr>
          <p:cNvPr id="59400" name="Rectangle 8"/>
          <p:cNvSpPr>
            <a:spLocks/>
          </p:cNvSpPr>
          <p:nvPr/>
        </p:nvSpPr>
        <p:spPr bwMode="auto">
          <a:xfrm>
            <a:off x="5168900" y="5791200"/>
            <a:ext cx="40640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marL="571500" indent="-571500">
              <a:buClr>
                <a:srgbClr val="8FB836"/>
              </a:buClr>
              <a:buSzPct val="100000"/>
              <a:buFont typeface="Helvetica Neue Light" charset="0"/>
              <a:buChar char="‣"/>
            </a:pPr>
            <a:r>
              <a:rPr lang="en-US">
                <a:solidFill>
                  <a:schemeClr val="tx1"/>
                </a:solidFill>
                <a:ea typeface="Helvetica Neue Light" charset="0"/>
                <a:cs typeface="Helvetica Neue Light" charset="0"/>
              </a:rPr>
              <a:t>Grades PK to 5</a:t>
            </a:r>
          </a:p>
        </p:txBody>
      </p:sp>
      <p:sp>
        <p:nvSpPr>
          <p:cNvPr id="59401" name="Rectangle 9"/>
          <p:cNvSpPr>
            <a:spLocks/>
          </p:cNvSpPr>
          <p:nvPr/>
        </p:nvSpPr>
        <p:spPr bwMode="auto">
          <a:xfrm>
            <a:off x="5168900" y="7366000"/>
            <a:ext cx="40640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marL="571500" indent="-571500">
              <a:buClr>
                <a:srgbClr val="8FB836"/>
              </a:buClr>
              <a:buSzPct val="100000"/>
              <a:buFont typeface="Helvetica Neue Light" charset="0"/>
              <a:buChar char="‣"/>
            </a:pPr>
            <a:r>
              <a:rPr lang="en-US">
                <a:solidFill>
                  <a:schemeClr val="tx1"/>
                </a:solidFill>
                <a:ea typeface="Helvetica Neue Light" charset="0"/>
                <a:cs typeface="Helvetica Neue Light" charset="0"/>
              </a:rPr>
              <a:t>Grades 11 and 12</a:t>
            </a:r>
          </a:p>
        </p:txBody>
      </p:sp>
      <p:pic>
        <p:nvPicPr>
          <p:cNvPr id="11" name="Picture 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2" name="Picture 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1035292794"/>
      </p:ext>
    </p:extLst>
  </p:cSld>
  <p:clrMapOvr>
    <a:masterClrMapping/>
  </p:clrMapOvr>
  <p:transition spd="med">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p:nvPr>
        </p:nvSpPr>
        <p:spPr>
          <a:xfrm>
            <a:off x="146050" y="342900"/>
            <a:ext cx="12712700" cy="1638300"/>
          </a:xfrm>
          <a:ln/>
        </p:spPr>
        <p:txBody>
          <a:bodyPr/>
          <a:lstStyle/>
          <a:p>
            <a:pPr algn="ctr"/>
            <a:r>
              <a:rPr lang="en-US" sz="8800" dirty="0"/>
              <a:t>The IB has 4 programs</a:t>
            </a:r>
          </a:p>
        </p:txBody>
      </p:sp>
      <p:sp>
        <p:nvSpPr>
          <p:cNvPr id="60418" name="Rectangle 2"/>
          <p:cNvSpPr>
            <a:spLocks noGrp="1" noChangeArrowheads="1"/>
          </p:cNvSpPr>
          <p:nvPr>
            <p:ph type="body" idx="1"/>
          </p:nvPr>
        </p:nvSpPr>
        <p:spPr>
          <a:xfrm>
            <a:off x="5638800" y="2501900"/>
            <a:ext cx="7112000" cy="3797300"/>
          </a:xfrm>
          <a:ln/>
        </p:spPr>
        <p:txBody>
          <a:bodyPr/>
          <a:lstStyle/>
          <a:p>
            <a:r>
              <a:rPr lang="en-US" dirty="0"/>
              <a:t>Six subject areas, standard and higher levels</a:t>
            </a:r>
          </a:p>
          <a:p>
            <a:r>
              <a:rPr lang="en-US" dirty="0"/>
              <a:t>Theory of Knowledge</a:t>
            </a:r>
          </a:p>
          <a:p>
            <a:r>
              <a:rPr lang="en-US" dirty="0"/>
              <a:t>CAS</a:t>
            </a:r>
          </a:p>
          <a:p>
            <a:r>
              <a:rPr lang="en-US" dirty="0"/>
              <a:t>Extended Essay</a:t>
            </a:r>
          </a:p>
        </p:txBody>
      </p:sp>
      <p:pic>
        <p:nvPicPr>
          <p:cNvPr id="604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 y="2501900"/>
            <a:ext cx="3556000"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9"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250" y="4059693"/>
            <a:ext cx="4025900" cy="1243774"/>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600" y="5679528"/>
            <a:ext cx="4042834" cy="1254672"/>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9723" y="7276787"/>
            <a:ext cx="4007757" cy="1193800"/>
          </a:xfrm>
          <a:prstGeom prst="rect">
            <a:avLst/>
          </a:prstGeom>
        </p:spPr>
      </p:pic>
    </p:spTree>
    <p:extLst>
      <p:ext uri="{BB962C8B-B14F-4D97-AF65-F5344CB8AC3E}">
        <p14:creationId xmlns:p14="http://schemas.microsoft.com/office/powerpoint/2010/main" val="250365985"/>
      </p:ext>
    </p:extLst>
  </p:cSld>
  <p:clrMapOvr>
    <a:masterClrMapping/>
  </p:clrMapOvr>
  <p:transition spd="med">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Grp="1" noChangeArrowheads="1"/>
          </p:cNvSpPr>
          <p:nvPr>
            <p:ph type="title"/>
          </p:nvPr>
        </p:nvSpPr>
        <p:spPr>
          <a:xfrm>
            <a:off x="146050" y="342900"/>
            <a:ext cx="12712700" cy="1638300"/>
          </a:xfrm>
          <a:ln/>
        </p:spPr>
        <p:txBody>
          <a:bodyPr/>
          <a:lstStyle/>
          <a:p>
            <a:pPr algn="ctr"/>
            <a:r>
              <a:rPr lang="en-US" sz="8800" dirty="0"/>
              <a:t>The IB has 4 programs</a:t>
            </a:r>
          </a:p>
        </p:txBody>
      </p:sp>
      <p:sp>
        <p:nvSpPr>
          <p:cNvPr id="61442" name="Rectangle 2"/>
          <p:cNvSpPr>
            <a:spLocks noGrp="1" noChangeArrowheads="1"/>
          </p:cNvSpPr>
          <p:nvPr>
            <p:ph type="body" idx="1"/>
          </p:nvPr>
        </p:nvSpPr>
        <p:spPr>
          <a:xfrm>
            <a:off x="5588000" y="3227388"/>
            <a:ext cx="6197600" cy="3797300"/>
          </a:xfrm>
          <a:ln/>
        </p:spPr>
        <p:txBody>
          <a:bodyPr/>
          <a:lstStyle/>
          <a:p>
            <a:r>
              <a:rPr lang="en-US" dirty="0"/>
              <a:t> Eight subject areas</a:t>
            </a:r>
          </a:p>
          <a:p>
            <a:r>
              <a:rPr lang="en-US" dirty="0"/>
              <a:t>Areas of interaction</a:t>
            </a:r>
          </a:p>
          <a:p>
            <a:r>
              <a:rPr lang="en-US" dirty="0"/>
              <a:t>Personal project</a:t>
            </a:r>
          </a:p>
          <a:p>
            <a:r>
              <a:rPr lang="en-US" dirty="0"/>
              <a:t>Constructivist enquiry learning</a:t>
            </a:r>
          </a:p>
        </p:txBody>
      </p:sp>
      <p:pic>
        <p:nvPicPr>
          <p:cNvPr id="614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 y="4076700"/>
            <a:ext cx="3556000"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9"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500" y="2303839"/>
            <a:ext cx="4064000" cy="125790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600" y="5679528"/>
            <a:ext cx="4042834" cy="1254672"/>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9723" y="7276787"/>
            <a:ext cx="4007757" cy="1193800"/>
          </a:xfrm>
          <a:prstGeom prst="rect">
            <a:avLst/>
          </a:prstGeom>
        </p:spPr>
      </p:pic>
    </p:spTree>
    <p:extLst>
      <p:ext uri="{BB962C8B-B14F-4D97-AF65-F5344CB8AC3E}">
        <p14:creationId xmlns:p14="http://schemas.microsoft.com/office/powerpoint/2010/main" val="1618536439"/>
      </p:ext>
    </p:extLst>
  </p:cSld>
  <p:clrMapOvr>
    <a:masterClrMapping/>
  </p:clrMapOvr>
  <p:transition spd="med">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Grp="1" noChangeArrowheads="1"/>
          </p:cNvSpPr>
          <p:nvPr>
            <p:ph type="title"/>
          </p:nvPr>
        </p:nvSpPr>
        <p:spPr>
          <a:xfrm>
            <a:off x="146050" y="342900"/>
            <a:ext cx="12712700" cy="1638300"/>
          </a:xfrm>
          <a:ln/>
        </p:spPr>
        <p:txBody>
          <a:bodyPr/>
          <a:lstStyle/>
          <a:p>
            <a:pPr algn="ctr"/>
            <a:r>
              <a:rPr lang="en-US" sz="8800" dirty="0"/>
              <a:t>The IB has 4 programs</a:t>
            </a:r>
          </a:p>
        </p:txBody>
      </p:sp>
      <p:sp>
        <p:nvSpPr>
          <p:cNvPr id="62466" name="Rectangle 2"/>
          <p:cNvSpPr>
            <a:spLocks noGrp="1" noChangeArrowheads="1"/>
          </p:cNvSpPr>
          <p:nvPr>
            <p:ph type="body" idx="1"/>
          </p:nvPr>
        </p:nvSpPr>
        <p:spPr>
          <a:xfrm>
            <a:off x="5219700" y="2184400"/>
            <a:ext cx="6197600" cy="6007100"/>
          </a:xfrm>
          <a:ln/>
        </p:spPr>
        <p:txBody>
          <a:bodyPr/>
          <a:lstStyle/>
          <a:p>
            <a:r>
              <a:rPr lang="en-US"/>
              <a:t>The whole child</a:t>
            </a:r>
          </a:p>
          <a:p>
            <a:r>
              <a:rPr lang="en-US"/>
              <a:t>Specified subjects, reading, math, science, social studies</a:t>
            </a:r>
          </a:p>
          <a:p>
            <a:r>
              <a:rPr lang="en-US"/>
              <a:t>Four or six transdisciplinary units, based on six PYP themes</a:t>
            </a:r>
          </a:p>
          <a:p>
            <a:r>
              <a:rPr lang="en-US"/>
              <a:t>Constructivist enquiry learning</a:t>
            </a:r>
          </a:p>
          <a:p>
            <a:r>
              <a:rPr lang="en-US"/>
              <a:t>Portfolio</a:t>
            </a:r>
          </a:p>
          <a:p>
            <a:r>
              <a:rPr lang="en-US"/>
              <a:t>Exhibition for 5th Graders</a:t>
            </a:r>
          </a:p>
          <a:p>
            <a:endParaRPr lang="en-US"/>
          </a:p>
        </p:txBody>
      </p:sp>
      <p:pic>
        <p:nvPicPr>
          <p:cNvPr id="624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 y="5651500"/>
            <a:ext cx="3556000"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9"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723" y="7276787"/>
            <a:ext cx="4007757" cy="11938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250" y="4059693"/>
            <a:ext cx="4025900" cy="1243774"/>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4500" y="2303839"/>
            <a:ext cx="4064000" cy="1257905"/>
          </a:xfrm>
          <a:prstGeom prst="rect">
            <a:avLst/>
          </a:prstGeom>
        </p:spPr>
      </p:pic>
    </p:spTree>
    <p:extLst>
      <p:ext uri="{BB962C8B-B14F-4D97-AF65-F5344CB8AC3E}">
        <p14:creationId xmlns:p14="http://schemas.microsoft.com/office/powerpoint/2010/main" val="2033723270"/>
      </p:ext>
    </p:extLst>
  </p:cSld>
  <p:clrMapOvr>
    <a:masterClrMapping/>
  </p:clrMapOvr>
  <p:transition spd="med">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Grp="1" noChangeArrowheads="1"/>
          </p:cNvSpPr>
          <p:nvPr>
            <p:ph type="title"/>
          </p:nvPr>
        </p:nvSpPr>
        <p:spPr>
          <a:xfrm>
            <a:off x="146050" y="342900"/>
            <a:ext cx="12712700" cy="1638300"/>
          </a:xfrm>
          <a:ln/>
        </p:spPr>
        <p:txBody>
          <a:bodyPr/>
          <a:lstStyle/>
          <a:p>
            <a:pPr algn="ctr"/>
            <a:r>
              <a:rPr lang="en-US" sz="8800" dirty="0"/>
              <a:t>The IB has 4 programs</a:t>
            </a:r>
          </a:p>
        </p:txBody>
      </p:sp>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497" y="2286000"/>
            <a:ext cx="3556000"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63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9497" y="2286000"/>
            <a:ext cx="3556000"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634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897" y="2286000"/>
            <a:ext cx="3556000"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5868" y="3706627"/>
            <a:ext cx="4266627" cy="36576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21621" y="3733800"/>
            <a:ext cx="4266626" cy="3657600"/>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18" y="3746435"/>
            <a:ext cx="4266627" cy="3657600"/>
          </a:xfrm>
          <a:prstGeom prst="rect">
            <a:avLst/>
          </a:prstGeom>
        </p:spPr>
      </p:pic>
      <p:pic>
        <p:nvPicPr>
          <p:cNvPr id="12" name="Picture 1"/>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3" name="Picture 2"/>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2186061418"/>
      </p:ext>
    </p:extLst>
  </p:cSld>
  <p:clrMapOvr>
    <a:masterClrMapping/>
  </p:clrMapOvr>
  <p:transition spd="med">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6865" name="Pictur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004800" cy="963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6866" name="Rectangle 2"/>
          <p:cNvSpPr>
            <a:spLocks/>
          </p:cNvSpPr>
          <p:nvPr/>
        </p:nvSpPr>
        <p:spPr bwMode="auto">
          <a:xfrm>
            <a:off x="1117600" y="292100"/>
            <a:ext cx="10464800" cy="965200"/>
          </a:xfrm>
          <a:prstGeom prst="rect">
            <a:avLst/>
          </a:prstGeom>
          <a:gradFill rotWithShape="0">
            <a:gsLst>
              <a:gs pos="0">
                <a:srgbClr val="000000"/>
              </a:gs>
              <a:gs pos="100000">
                <a:srgbClr val="9F9EA0"/>
              </a:gs>
            </a:gsLst>
            <a:lin ang="5400000" scaled="1"/>
          </a:gra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ctr">
              <a:lnSpc>
                <a:spcPct val="90000"/>
              </a:lnSpc>
              <a:spcBef>
                <a:spcPct val="0"/>
              </a:spcBef>
            </a:pPr>
            <a:r>
              <a:rPr lang="en-US" sz="5600">
                <a:solidFill>
                  <a:srgbClr val="B7FF12"/>
                </a:solidFill>
                <a:latin typeface="Georgia" charset="0"/>
                <a:ea typeface="Georgia" charset="0"/>
                <a:cs typeface="Georgia" charset="0"/>
                <a:sym typeface="Georgia" charset="0"/>
              </a:rPr>
              <a:t>Awty’s Growth 1956-2013</a:t>
            </a:r>
          </a:p>
        </p:txBody>
      </p:sp>
      <p:sp>
        <p:nvSpPr>
          <p:cNvPr id="36867" name="Rectangle 3"/>
          <p:cNvSpPr>
            <a:spLocks/>
          </p:cNvSpPr>
          <p:nvPr/>
        </p:nvSpPr>
        <p:spPr bwMode="auto">
          <a:xfrm>
            <a:off x="787400" y="8216900"/>
            <a:ext cx="11379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50800" tIns="50800" rIns="50800" bIns="50800"/>
          <a:lstStyle/>
          <a:p>
            <a:pPr>
              <a:lnSpc>
                <a:spcPct val="100000"/>
              </a:lnSpc>
              <a:spcBef>
                <a:spcPct val="0"/>
              </a:spcBef>
            </a:pPr>
            <a:r>
              <a:rPr lang="en-US" sz="1900">
                <a:solidFill>
                  <a:schemeClr val="tx1"/>
                </a:solidFill>
                <a:latin typeface="Helvetica Neue" charset="0"/>
                <a:ea typeface="Helvetica Neue" charset="0"/>
                <a:cs typeface="Helvetica Neue" charset="0"/>
                <a:sym typeface="Helvetica Neue" charset="0"/>
              </a:rPr>
              <a:t>1956 1960                    1970                   1980                  1990                     2000                2010    2013</a:t>
            </a:r>
          </a:p>
        </p:txBody>
      </p:sp>
      <p:graphicFrame>
        <p:nvGraphicFramePr>
          <p:cNvPr id="36868" name="Object 4"/>
          <p:cNvGraphicFramePr>
            <a:graphicFrameLocks/>
          </p:cNvGraphicFramePr>
          <p:nvPr/>
        </p:nvGraphicFramePr>
        <p:xfrm>
          <a:off x="419100" y="1308100"/>
          <a:ext cx="11112500" cy="7073900"/>
        </p:xfrm>
        <a:graphic>
          <a:graphicData uri="http://schemas.openxmlformats.org/presentationml/2006/ole">
            <mc:AlternateContent xmlns:mc="http://schemas.openxmlformats.org/markup-compatibility/2006">
              <mc:Choice xmlns:v="urn:schemas-microsoft-com:vml" Requires="v">
                <p:oleObj spid="_x0000_s1041" name="Chart" r:id="rId5" imgW="15613540" imgH="9939351" progId="MSGraph.Chart.8">
                  <p:embed/>
                </p:oleObj>
              </mc:Choice>
              <mc:Fallback>
                <p:oleObj name="Chart" r:id="rId5" imgW="15613540" imgH="9939351" progId="MSGraph.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 y="1308100"/>
                        <a:ext cx="11112500" cy="7073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6869" name="Oval 5"/>
          <p:cNvSpPr>
            <a:spLocks/>
          </p:cNvSpPr>
          <p:nvPr/>
        </p:nvSpPr>
        <p:spPr bwMode="auto">
          <a:xfrm>
            <a:off x="469900" y="6667500"/>
            <a:ext cx="1270000" cy="1270000"/>
          </a:xfrm>
          <a:prstGeom prst="ellipse">
            <a:avLst/>
          </a:prstGeom>
          <a:solidFill>
            <a:schemeClr val="accent1"/>
          </a:solidFill>
          <a:ln>
            <a:noFill/>
          </a:ln>
          <a:effectLst>
            <a:outerShdw blurRad="63500" dist="50799" dir="3119993" algn="ctr" rotWithShape="0">
              <a:schemeClr val="bg2">
                <a:alpha val="50000"/>
              </a:schemeClr>
            </a:outerShdw>
          </a:effectLst>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nchor="ctr"/>
          <a:lstStyle/>
          <a:p>
            <a:pPr algn="ctr">
              <a:lnSpc>
                <a:spcPct val="100000"/>
              </a:lnSpc>
              <a:spcBef>
                <a:spcPct val="0"/>
              </a:spcBef>
            </a:pPr>
            <a:r>
              <a:rPr lang="en-US" sz="3800">
                <a:solidFill>
                  <a:srgbClr val="FFFFFF"/>
                </a:solidFill>
                <a:effectLst>
                  <a:outerShdw blurRad="38100" dist="38100" dir="2700000" algn="tl">
                    <a:srgbClr val="000000"/>
                  </a:outerShdw>
                </a:effectLst>
                <a:latin typeface="Gill Sans" charset="0"/>
                <a:ea typeface="Gill Sans" charset="0"/>
                <a:cs typeface="Gill Sans" charset="0"/>
                <a:sym typeface="Gill Sans" charset="0"/>
              </a:rPr>
              <a:t>27</a:t>
            </a:r>
          </a:p>
        </p:txBody>
      </p:sp>
      <p:sp>
        <p:nvSpPr>
          <p:cNvPr id="36870" name="Oval 6"/>
          <p:cNvSpPr>
            <a:spLocks/>
          </p:cNvSpPr>
          <p:nvPr/>
        </p:nvSpPr>
        <p:spPr bwMode="auto">
          <a:xfrm>
            <a:off x="10782300" y="330200"/>
            <a:ext cx="1663700" cy="1270000"/>
          </a:xfrm>
          <a:prstGeom prst="ellipse">
            <a:avLst/>
          </a:prstGeom>
          <a:solidFill>
            <a:schemeClr val="accent1"/>
          </a:solidFill>
          <a:ln>
            <a:noFill/>
          </a:ln>
          <a:effectLst>
            <a:outerShdw blurRad="63500" dist="50799" dir="3119993" algn="ctr" rotWithShape="0">
              <a:schemeClr val="bg2">
                <a:alpha val="50000"/>
              </a:schemeClr>
            </a:outerShdw>
          </a:effectLst>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nchor="ctr"/>
          <a:lstStyle/>
          <a:p>
            <a:pPr algn="ctr">
              <a:lnSpc>
                <a:spcPct val="100000"/>
              </a:lnSpc>
              <a:spcBef>
                <a:spcPct val="0"/>
              </a:spcBef>
            </a:pPr>
            <a:r>
              <a:rPr lang="en-US" sz="3800" dirty="0">
                <a:solidFill>
                  <a:srgbClr val="FFFFFF"/>
                </a:solidFill>
                <a:effectLst>
                  <a:outerShdw blurRad="38100" dist="38100" dir="2700000" algn="tl">
                    <a:srgbClr val="000000"/>
                  </a:outerShdw>
                </a:effectLst>
                <a:latin typeface="Gill Sans" charset="0"/>
                <a:ea typeface="Gill Sans" charset="0"/>
                <a:cs typeface="Gill Sans" charset="0"/>
                <a:sym typeface="Gill Sans" charset="0"/>
              </a:rPr>
              <a:t>1502</a:t>
            </a:r>
          </a:p>
        </p:txBody>
      </p:sp>
      <p:sp>
        <p:nvSpPr>
          <p:cNvPr id="36871" name="Line 7"/>
          <p:cNvSpPr>
            <a:spLocks noChangeShapeType="1"/>
          </p:cNvSpPr>
          <p:nvPr/>
        </p:nvSpPr>
        <p:spPr bwMode="auto">
          <a:xfrm flipH="1">
            <a:off x="1601788" y="1308100"/>
            <a:ext cx="9256712" cy="5835650"/>
          </a:xfrm>
          <a:prstGeom prst="line">
            <a:avLst/>
          </a:prstGeom>
          <a:noFill/>
          <a:ln w="88900" cap="flat">
            <a:solidFill>
              <a:srgbClr val="99AE4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9" name="Picture 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403535304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wipe(left)">
                                      <p:cBhvr>
                                        <p:cTn id="7" dur="500"/>
                                        <p:tgtEl>
                                          <p:spTgt spid="36866"/>
                                        </p:tgtEl>
                                      </p:cBhvr>
                                    </p:animEffect>
                                  </p:childTnLst>
                                </p:cTn>
                              </p:par>
                            </p:childTnLst>
                          </p:cTn>
                        </p:par>
                        <p:par>
                          <p:cTn id="8" fill="hold" nodeType="afterGroup">
                            <p:stCondLst>
                              <p:cond delay="500"/>
                            </p:stCondLst>
                            <p:childTnLst>
                              <p:par>
                                <p:cTn id="9" presetID="23" presetClass="entr" presetSubtype="16" fill="hold" grpId="0" nodeType="afterEffect">
                                  <p:stCondLst>
                                    <p:cond delay="500"/>
                                  </p:stCondLst>
                                  <p:childTnLst>
                                    <p:set>
                                      <p:cBhvr>
                                        <p:cTn id="10" dur="1" fill="hold">
                                          <p:stCondLst>
                                            <p:cond delay="0"/>
                                          </p:stCondLst>
                                        </p:cTn>
                                        <p:tgtEl>
                                          <p:spTgt spid="36869"/>
                                        </p:tgtEl>
                                        <p:attrNameLst>
                                          <p:attrName>style.visibility</p:attrName>
                                        </p:attrNameLst>
                                      </p:cBhvr>
                                      <p:to>
                                        <p:strVal val="visible"/>
                                      </p:to>
                                    </p:set>
                                    <p:anim calcmode="lin" valueType="num">
                                      <p:cBhvr>
                                        <p:cTn id="11" dur="500" fill="hold"/>
                                        <p:tgtEl>
                                          <p:spTgt spid="36869"/>
                                        </p:tgtEl>
                                        <p:attrNameLst>
                                          <p:attrName>ppt_w</p:attrName>
                                        </p:attrNameLst>
                                      </p:cBhvr>
                                      <p:tavLst>
                                        <p:tav tm="0">
                                          <p:val>
                                            <p:fltVal val="0"/>
                                          </p:val>
                                        </p:tav>
                                        <p:tav tm="100000">
                                          <p:val>
                                            <p:strVal val="#ppt_w"/>
                                          </p:val>
                                        </p:tav>
                                      </p:tavLst>
                                    </p:anim>
                                    <p:anim calcmode="lin" valueType="num">
                                      <p:cBhvr>
                                        <p:cTn id="12" dur="500" fill="hold"/>
                                        <p:tgtEl>
                                          <p:spTgt spid="36869"/>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36871"/>
                                        </p:tgtEl>
                                        <p:attrNameLst>
                                          <p:attrName>style.visibility</p:attrName>
                                        </p:attrNameLst>
                                      </p:cBhvr>
                                      <p:to>
                                        <p:strVal val="visible"/>
                                      </p:to>
                                    </p:set>
                                    <p:animEffect transition="in" filter="wipe(left)">
                                      <p:cBhvr>
                                        <p:cTn id="16" dur="500"/>
                                        <p:tgtEl>
                                          <p:spTgt spid="36871"/>
                                        </p:tgtEl>
                                      </p:cBhvr>
                                    </p:animEffect>
                                  </p:childTnLst>
                                </p:cTn>
                              </p:par>
                            </p:childTnLst>
                          </p:cTn>
                        </p:par>
                        <p:par>
                          <p:cTn id="17" fill="hold" nodeType="afterGroup">
                            <p:stCondLst>
                              <p:cond delay="2000"/>
                            </p:stCondLst>
                            <p:childTnLst>
                              <p:par>
                                <p:cTn id="18" presetID="23" presetClass="entr" presetSubtype="16" fill="hold" grpId="0" nodeType="afterEffect">
                                  <p:stCondLst>
                                    <p:cond delay="0"/>
                                  </p:stCondLst>
                                  <p:childTnLst>
                                    <p:set>
                                      <p:cBhvr>
                                        <p:cTn id="19" dur="1" fill="hold">
                                          <p:stCondLst>
                                            <p:cond delay="0"/>
                                          </p:stCondLst>
                                        </p:cTn>
                                        <p:tgtEl>
                                          <p:spTgt spid="36870"/>
                                        </p:tgtEl>
                                        <p:attrNameLst>
                                          <p:attrName>style.visibility</p:attrName>
                                        </p:attrNameLst>
                                      </p:cBhvr>
                                      <p:to>
                                        <p:strVal val="visible"/>
                                      </p:to>
                                    </p:set>
                                    <p:anim calcmode="lin" valueType="num">
                                      <p:cBhvr>
                                        <p:cTn id="20" dur="500" fill="hold"/>
                                        <p:tgtEl>
                                          <p:spTgt spid="36870"/>
                                        </p:tgtEl>
                                        <p:attrNameLst>
                                          <p:attrName>ppt_w</p:attrName>
                                        </p:attrNameLst>
                                      </p:cBhvr>
                                      <p:tavLst>
                                        <p:tav tm="0">
                                          <p:val>
                                            <p:fltVal val="0"/>
                                          </p:val>
                                        </p:tav>
                                        <p:tav tm="100000">
                                          <p:val>
                                            <p:strVal val="#ppt_w"/>
                                          </p:val>
                                        </p:tav>
                                      </p:tavLst>
                                    </p:anim>
                                    <p:anim calcmode="lin" valueType="num">
                                      <p:cBhvr>
                                        <p:cTn id="21" dur="500" fill="hold"/>
                                        <p:tgtEl>
                                          <p:spTgt spid="368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animBg="1" autoUpdateAnimBg="0"/>
      <p:bldP spid="36869" grpId="0" animBg="1" autoUpdateAnimBg="0"/>
      <p:bldP spid="36870" grpId="0" animBg="1" autoUpdateAnimBg="0"/>
      <p:bldP spid="36871"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xfrm>
            <a:off x="133350" y="38100"/>
            <a:ext cx="12712700" cy="2603500"/>
          </a:xfrm>
          <a:ln/>
        </p:spPr>
        <p:txBody>
          <a:bodyPr/>
          <a:lstStyle/>
          <a:p>
            <a:pPr algn="ctr"/>
            <a:r>
              <a:rPr lang="en-US" sz="8800" dirty="0"/>
              <a:t>Common threads </a:t>
            </a:r>
            <a:r>
              <a:rPr lang="en-US" sz="8800" dirty="0" smtClean="0"/>
              <a:t>to</a:t>
            </a:r>
            <a:br>
              <a:rPr lang="en-US" sz="8800" dirty="0" smtClean="0"/>
            </a:br>
            <a:r>
              <a:rPr lang="en-US" sz="8800" dirty="0" smtClean="0"/>
              <a:t>all </a:t>
            </a:r>
            <a:r>
              <a:rPr lang="en-US" sz="8800" dirty="0"/>
              <a:t>IB programs</a:t>
            </a:r>
          </a:p>
        </p:txBody>
      </p:sp>
      <p:sp>
        <p:nvSpPr>
          <p:cNvPr id="64514" name="Rectangle 2"/>
          <p:cNvSpPr>
            <a:spLocks noGrp="1" noChangeArrowheads="1"/>
          </p:cNvSpPr>
          <p:nvPr>
            <p:ph type="body" idx="1"/>
          </p:nvPr>
        </p:nvSpPr>
        <p:spPr>
          <a:xfrm>
            <a:off x="4216400" y="2895600"/>
            <a:ext cx="8394700" cy="6527800"/>
          </a:xfrm>
          <a:ln/>
        </p:spPr>
        <p:txBody>
          <a:bodyPr/>
          <a:lstStyle/>
          <a:p>
            <a:pPr marL="190500" indent="-190500">
              <a:lnSpc>
                <a:spcPct val="100000"/>
              </a:lnSpc>
            </a:pPr>
            <a:r>
              <a:rPr lang="en-US" dirty="0"/>
              <a:t>A broad and balanced range of subjects, including a second language</a:t>
            </a:r>
          </a:p>
          <a:p>
            <a:pPr marL="190500" indent="-190500">
              <a:lnSpc>
                <a:spcPct val="100000"/>
              </a:lnSpc>
            </a:pPr>
            <a:r>
              <a:rPr lang="en-US" dirty="0"/>
              <a:t>International-mindedness</a:t>
            </a:r>
          </a:p>
          <a:p>
            <a:pPr marL="190500" indent="-190500">
              <a:lnSpc>
                <a:spcPct val="100000"/>
              </a:lnSpc>
            </a:pPr>
            <a:r>
              <a:rPr lang="en-US" dirty="0" err="1"/>
              <a:t>Transdisciplinary</a:t>
            </a:r>
            <a:r>
              <a:rPr lang="en-US" dirty="0"/>
              <a:t> learning</a:t>
            </a:r>
          </a:p>
          <a:p>
            <a:pPr marL="190500" indent="-190500">
              <a:lnSpc>
                <a:spcPct val="100000"/>
              </a:lnSpc>
            </a:pPr>
            <a:r>
              <a:rPr lang="en-US" dirty="0"/>
              <a:t>Community service component requiring action and reflection.</a:t>
            </a:r>
          </a:p>
          <a:p>
            <a:pPr marL="190500" indent="-190500">
              <a:lnSpc>
                <a:spcPct val="100000"/>
              </a:lnSpc>
            </a:pPr>
            <a:r>
              <a:rPr lang="en-US" dirty="0"/>
              <a:t>A positive attitude to learning by encouraging students to ask challenging questions, to critically reflect, to develop research skills, and to learn how to learn. </a:t>
            </a:r>
          </a:p>
          <a:p>
            <a:pPr marL="190500" indent="-190500">
              <a:lnSpc>
                <a:spcPct val="100000"/>
              </a:lnSpc>
            </a:pPr>
            <a:r>
              <a:rPr lang="en-US" dirty="0"/>
              <a:t>Learner profile and IB Attitudes</a:t>
            </a:r>
          </a:p>
        </p:txBody>
      </p:sp>
      <p:pic>
        <p:nvPicPr>
          <p:cNvPr id="645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 y="2895600"/>
            <a:ext cx="3556000"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645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4470400"/>
            <a:ext cx="3556000"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645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0" y="6045200"/>
            <a:ext cx="3556000"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645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 y="7620000"/>
            <a:ext cx="3556000"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8" name="Picture 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9" name="Picture 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3058275585"/>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0906112" presetClass="entr" presetSubtype="146766760" fill="hold" grpId="0" nodeType="clickEffect">
                                  <p:stCondLst>
                                    <p:cond delay="0"/>
                                  </p:stCondLst>
                                  <p:childTnLst>
                                    <p:set>
                                      <p:cBhvr>
                                        <p:cTn id="6" dur="1" fill="hold">
                                          <p:stCondLst>
                                            <p:cond delay="499"/>
                                          </p:stCondLst>
                                        </p:cTn>
                                        <p:tgtEl>
                                          <p:spTgt spid="6451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10906112" presetClass="entr" presetSubtype="146766760" fill="hold" grpId="0" nodeType="clickEffect">
                                  <p:stCondLst>
                                    <p:cond delay="0"/>
                                  </p:stCondLst>
                                  <p:childTnLst>
                                    <p:set>
                                      <p:cBhvr>
                                        <p:cTn id="10" dur="1" fill="hold">
                                          <p:stCondLst>
                                            <p:cond delay="499"/>
                                          </p:stCondLst>
                                        </p:cTn>
                                        <p:tgtEl>
                                          <p:spTgt spid="6451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10906112" presetClass="entr" presetSubtype="146766760" fill="hold" grpId="0" nodeType="clickEffect">
                                  <p:stCondLst>
                                    <p:cond delay="0"/>
                                  </p:stCondLst>
                                  <p:childTnLst>
                                    <p:set>
                                      <p:cBhvr>
                                        <p:cTn id="14" dur="1" fill="hold">
                                          <p:stCondLst>
                                            <p:cond delay="499"/>
                                          </p:stCondLst>
                                        </p:cTn>
                                        <p:tgtEl>
                                          <p:spTgt spid="6451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10906112" presetClass="entr" presetSubtype="146766760" fill="hold" grpId="0" nodeType="clickEffect">
                                  <p:stCondLst>
                                    <p:cond delay="0"/>
                                  </p:stCondLst>
                                  <p:childTnLst>
                                    <p:set>
                                      <p:cBhvr>
                                        <p:cTn id="18" dur="1" fill="hold">
                                          <p:stCondLst>
                                            <p:cond delay="499"/>
                                          </p:stCondLst>
                                        </p:cTn>
                                        <p:tgtEl>
                                          <p:spTgt spid="6451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10906112" presetClass="entr" presetSubtype="146766760" fill="hold" grpId="0" nodeType="clickEffect">
                                  <p:stCondLst>
                                    <p:cond delay="0"/>
                                  </p:stCondLst>
                                  <p:childTnLst>
                                    <p:set>
                                      <p:cBhvr>
                                        <p:cTn id="22" dur="1" fill="hold">
                                          <p:stCondLst>
                                            <p:cond delay="499"/>
                                          </p:stCondLst>
                                        </p:cTn>
                                        <p:tgtEl>
                                          <p:spTgt spid="6451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10906112" presetClass="entr" presetSubtype="146766760" fill="hold" grpId="0" nodeType="clickEffect">
                                  <p:stCondLst>
                                    <p:cond delay="0"/>
                                  </p:stCondLst>
                                  <p:childTnLst>
                                    <p:set>
                                      <p:cBhvr>
                                        <p:cTn id="26" dur="1" fill="hold">
                                          <p:stCondLst>
                                            <p:cond delay="499"/>
                                          </p:stCondLst>
                                        </p:cTn>
                                        <p:tgtEl>
                                          <p:spTgt spid="645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build="p" bldLvl="5"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 y="3162300"/>
            <a:ext cx="3556000"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4737100"/>
            <a:ext cx="3556000"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655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0" y="6311900"/>
            <a:ext cx="3556000"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655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 y="7886700"/>
            <a:ext cx="3556000"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655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5300" y="0"/>
            <a:ext cx="8636000" cy="976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65542" name="Rectangle 6"/>
          <p:cNvSpPr>
            <a:spLocks/>
          </p:cNvSpPr>
          <p:nvPr/>
        </p:nvSpPr>
        <p:spPr bwMode="auto">
          <a:xfrm>
            <a:off x="260350" y="114300"/>
            <a:ext cx="36576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ctr">
              <a:lnSpc>
                <a:spcPct val="90000"/>
              </a:lnSpc>
              <a:spcBef>
                <a:spcPct val="0"/>
              </a:spcBef>
            </a:pPr>
            <a:r>
              <a:rPr lang="en-US" sz="6300">
                <a:solidFill>
                  <a:srgbClr val="819820"/>
                </a:solidFill>
                <a:latin typeface="Georgia" charset="0"/>
                <a:ea typeface="Georgia" charset="0"/>
                <a:cs typeface="Georgia" charset="0"/>
                <a:sym typeface="Georgia" charset="0"/>
              </a:rPr>
              <a:t>IB Learner Profile</a:t>
            </a:r>
          </a:p>
        </p:txBody>
      </p:sp>
    </p:spTree>
    <p:extLst>
      <p:ext uri="{BB962C8B-B14F-4D97-AF65-F5344CB8AC3E}">
        <p14:creationId xmlns:p14="http://schemas.microsoft.com/office/powerpoint/2010/main" val="1016992174"/>
      </p:ext>
    </p:extLst>
  </p:cSld>
  <p:clrMapOvr>
    <a:masterClrMapping/>
  </p:clrMapOvr>
  <p:transition spd="med">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Grp="1" noChangeArrowheads="1"/>
          </p:cNvSpPr>
          <p:nvPr>
            <p:ph type="title"/>
          </p:nvPr>
        </p:nvSpPr>
        <p:spPr>
          <a:xfrm>
            <a:off x="285750" y="2216700"/>
            <a:ext cx="4610100" cy="1638300"/>
          </a:xfrm>
          <a:ln/>
        </p:spPr>
        <p:txBody>
          <a:bodyPr/>
          <a:lstStyle/>
          <a:p>
            <a:r>
              <a:rPr lang="en-US" dirty="0"/>
              <a:t>The PYP</a:t>
            </a:r>
          </a:p>
        </p:txBody>
      </p:sp>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 y="3816900"/>
            <a:ext cx="3556000"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2018" y="1003396"/>
            <a:ext cx="9012088" cy="7725684"/>
          </a:xfrm>
          <a:prstGeom prst="rect">
            <a:avLst/>
          </a:prstGeom>
        </p:spPr>
      </p:pic>
      <p:pic>
        <p:nvPicPr>
          <p:cNvPr id="6" name="Pictur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7"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772401755"/>
      </p:ext>
    </p:extLst>
  </p:cSld>
  <p:clrMapOvr>
    <a:masterClrMapping/>
  </p:clrMapOvr>
  <p:transition spd="med">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0" y="0"/>
            <a:ext cx="12676188"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2695149908"/>
      </p:ext>
    </p:extLst>
  </p:cSld>
  <p:clrMapOvr>
    <a:masterClrMapping/>
  </p:clrMapOvr>
  <p:transition spd="med">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860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5511800"/>
            <a:ext cx="32766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6861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832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68611" name="Rectangle 3"/>
          <p:cNvSpPr>
            <a:spLocks noGrp="1" noChangeArrowheads="1"/>
          </p:cNvSpPr>
          <p:nvPr>
            <p:ph type="title"/>
          </p:nvPr>
        </p:nvSpPr>
        <p:spPr>
          <a:xfrm>
            <a:off x="5092700" y="469900"/>
            <a:ext cx="6731000" cy="2070100"/>
          </a:xfrm>
          <a:ln/>
        </p:spPr>
        <p:txBody>
          <a:bodyPr/>
          <a:lstStyle/>
          <a:p>
            <a:r>
              <a:rPr lang="en-US" sz="6000"/>
              <a:t>Why consider PYP for Awty?</a:t>
            </a:r>
          </a:p>
        </p:txBody>
      </p:sp>
      <p:sp>
        <p:nvSpPr>
          <p:cNvPr id="68612" name="Rectangle 4"/>
          <p:cNvSpPr>
            <a:spLocks noGrp="1" noChangeArrowheads="1"/>
          </p:cNvSpPr>
          <p:nvPr>
            <p:ph type="body" idx="1"/>
          </p:nvPr>
        </p:nvSpPr>
        <p:spPr>
          <a:xfrm>
            <a:off x="4216400" y="2511425"/>
            <a:ext cx="8940800" cy="6096000"/>
          </a:xfrm>
          <a:ln/>
        </p:spPr>
        <p:txBody>
          <a:bodyPr/>
          <a:lstStyle/>
          <a:p>
            <a:pPr marL="635000" lvl="1" indent="-317500">
              <a:buFont typeface="Lucida Grande" charset="0"/>
              <a:buChar char="•"/>
            </a:pPr>
            <a:r>
              <a:rPr lang="en-US" sz="2500" b="1" dirty="0">
                <a:latin typeface="Helvetica Neue" charset="0"/>
                <a:ea typeface="Helvetica Neue" charset="0"/>
                <a:cs typeface="Helvetica Neue" charset="0"/>
                <a:sym typeface="Helvetica Neue" charset="0"/>
              </a:rPr>
              <a:t>Awty Success with IB Diploma</a:t>
            </a:r>
            <a:endParaRPr lang="en-US" sz="2500" b="1" dirty="0">
              <a:latin typeface="Helvetica Neue" charset="0"/>
              <a:ea typeface="ヒラギノ角ゴ ProN W6" charset="0"/>
              <a:cs typeface="ヒラギノ角ゴ ProN W6" charset="0"/>
              <a:sym typeface="Helvetica Neue" charset="0"/>
            </a:endParaRPr>
          </a:p>
          <a:p>
            <a:pPr marL="635000" lvl="1" indent="-317500">
              <a:spcBef>
                <a:spcPts val="2000"/>
              </a:spcBef>
              <a:buFont typeface="Lucida Grande" charset="0"/>
              <a:buChar char="•"/>
            </a:pPr>
            <a:r>
              <a:rPr lang="en-US" sz="2500" b="1" dirty="0">
                <a:latin typeface="Helvetica Neue" charset="0"/>
                <a:ea typeface="Helvetica Neue" charset="0"/>
                <a:cs typeface="Helvetica Neue" charset="0"/>
                <a:sym typeface="Helvetica Neue" charset="0"/>
              </a:rPr>
              <a:t>Curriculum Unity and Coordination</a:t>
            </a:r>
            <a:endParaRPr lang="en-US" sz="2500" b="1" dirty="0">
              <a:latin typeface="Helvetica Neue" charset="0"/>
              <a:ea typeface="ヒラギノ角ゴ ProN W6" charset="0"/>
              <a:cs typeface="ヒラギノ角ゴ ProN W6" charset="0"/>
              <a:sym typeface="Helvetica Neue" charset="0"/>
            </a:endParaRPr>
          </a:p>
          <a:p>
            <a:pPr marL="635000" lvl="1" indent="-317500">
              <a:spcBef>
                <a:spcPts val="2000"/>
              </a:spcBef>
              <a:buFont typeface="Lucida Grande" charset="0"/>
              <a:buChar char="•"/>
            </a:pPr>
            <a:r>
              <a:rPr lang="en-US" sz="2500" b="1" dirty="0">
                <a:latin typeface="Helvetica Neue" charset="0"/>
                <a:ea typeface="Helvetica Neue" charset="0"/>
                <a:cs typeface="Helvetica Neue" charset="0"/>
                <a:sym typeface="Helvetica Neue" charset="0"/>
              </a:rPr>
              <a:t>Teacher Training Connected to Instruction</a:t>
            </a:r>
            <a:endParaRPr lang="en-US" sz="2500" b="1" dirty="0">
              <a:latin typeface="Helvetica Neue" charset="0"/>
              <a:ea typeface="ヒラギノ角ゴ ProN W6" charset="0"/>
              <a:cs typeface="ヒラギノ角ゴ ProN W6" charset="0"/>
              <a:sym typeface="Helvetica Neue" charset="0"/>
            </a:endParaRPr>
          </a:p>
          <a:p>
            <a:pPr marL="635000" lvl="1" indent="-317500">
              <a:spcBef>
                <a:spcPts val="2000"/>
              </a:spcBef>
              <a:buFont typeface="Lucida Grande" charset="0"/>
              <a:buChar char="•"/>
            </a:pPr>
            <a:r>
              <a:rPr lang="en-US" sz="2500" b="1" dirty="0">
                <a:latin typeface="Helvetica Neue" charset="0"/>
                <a:ea typeface="Helvetica Neue" charset="0"/>
                <a:cs typeface="Helvetica Neue" charset="0"/>
                <a:sym typeface="Helvetica Neue" charset="0"/>
              </a:rPr>
              <a:t>Match with Awty Mission and Direction</a:t>
            </a:r>
            <a:endParaRPr lang="en-US" sz="2500" b="1" dirty="0">
              <a:latin typeface="Helvetica Neue" charset="0"/>
              <a:ea typeface="ヒラギノ角ゴ ProN W6" charset="0"/>
              <a:cs typeface="ヒラギノ角ゴ ProN W6" charset="0"/>
              <a:sym typeface="Helvetica Neue" charset="0"/>
            </a:endParaRPr>
          </a:p>
          <a:p>
            <a:pPr marL="635000" lvl="1" indent="-317500">
              <a:spcBef>
                <a:spcPts val="2000"/>
              </a:spcBef>
              <a:buFont typeface="Lucida Grande" charset="0"/>
              <a:buChar char="•"/>
            </a:pPr>
            <a:r>
              <a:rPr lang="en-US" sz="2500" b="1" dirty="0">
                <a:latin typeface="Helvetica Neue" charset="0"/>
                <a:ea typeface="Helvetica Neue" charset="0"/>
                <a:cs typeface="Helvetica Neue" charset="0"/>
                <a:sym typeface="Helvetica Neue" charset="0"/>
              </a:rPr>
              <a:t>Being a Part of a Larger Whole: World Standard</a:t>
            </a:r>
            <a:endParaRPr lang="en-US" sz="2500" b="1" dirty="0">
              <a:latin typeface="Helvetica Neue" charset="0"/>
              <a:ea typeface="ヒラギノ角ゴ ProN W6" charset="0"/>
              <a:cs typeface="ヒラギノ角ゴ ProN W6" charset="0"/>
              <a:sym typeface="Helvetica Neue" charset="0"/>
            </a:endParaRPr>
          </a:p>
          <a:p>
            <a:pPr marL="635000" lvl="1" indent="-317500">
              <a:spcBef>
                <a:spcPts val="2000"/>
              </a:spcBef>
              <a:buFont typeface="Lucida Grande" charset="0"/>
              <a:buChar char="•"/>
            </a:pPr>
            <a:r>
              <a:rPr lang="en-US" sz="2500" b="1" dirty="0">
                <a:latin typeface="Helvetica Neue" charset="0"/>
                <a:ea typeface="Helvetica Neue" charset="0"/>
                <a:cs typeface="Helvetica Neue" charset="0"/>
                <a:sym typeface="Helvetica Neue" charset="0"/>
              </a:rPr>
              <a:t>Suits Internationally Mobile Students</a:t>
            </a:r>
            <a:endParaRPr lang="en-US" sz="2500" b="1" dirty="0">
              <a:latin typeface="Helvetica Neue" charset="0"/>
              <a:ea typeface="ヒラギノ角ゴ ProN W6" charset="0"/>
              <a:cs typeface="ヒラギノ角ゴ ProN W6" charset="0"/>
              <a:sym typeface="Helvetica Neue" charset="0"/>
            </a:endParaRPr>
          </a:p>
          <a:p>
            <a:pPr marL="635000" lvl="1" indent="-317500">
              <a:spcBef>
                <a:spcPts val="2000"/>
              </a:spcBef>
              <a:buFont typeface="Lucida Grande" charset="0"/>
              <a:buChar char="•"/>
            </a:pPr>
            <a:r>
              <a:rPr lang="en-US" sz="2500" b="1" dirty="0">
                <a:latin typeface="Helvetica Neue" charset="0"/>
                <a:ea typeface="Helvetica Neue" charset="0"/>
                <a:cs typeface="Helvetica Neue" charset="0"/>
                <a:sym typeface="Helvetica Neue" charset="0"/>
              </a:rPr>
              <a:t>Inquiry Method: Intellectual Challenge</a:t>
            </a:r>
            <a:endParaRPr lang="en-US" sz="2500" b="1" dirty="0">
              <a:latin typeface="Helvetica Neue" charset="0"/>
              <a:ea typeface="ヒラギノ角ゴ ProN W6" charset="0"/>
              <a:cs typeface="ヒラギノ角ゴ ProN W6" charset="0"/>
              <a:sym typeface="Helvetica Neue" charset="0"/>
            </a:endParaRPr>
          </a:p>
          <a:p>
            <a:pPr marL="635000" lvl="1" indent="-317500">
              <a:spcBef>
                <a:spcPts val="2000"/>
              </a:spcBef>
              <a:buFont typeface="Lucida Grande" charset="0"/>
              <a:buChar char="•"/>
            </a:pPr>
            <a:r>
              <a:rPr lang="en-US" sz="2500" b="1" dirty="0">
                <a:latin typeface="Helvetica Neue" charset="0"/>
                <a:ea typeface="Helvetica Neue" charset="0"/>
                <a:cs typeface="Helvetica Neue" charset="0"/>
                <a:sym typeface="Helvetica Neue" charset="0"/>
              </a:rPr>
              <a:t>International Resources - access to the best</a:t>
            </a:r>
            <a:endParaRPr lang="en-US" sz="2500" b="1" dirty="0">
              <a:latin typeface="Helvetica Neue" charset="0"/>
              <a:ea typeface="ヒラギノ角ゴ ProN W6" charset="0"/>
              <a:cs typeface="ヒラギノ角ゴ ProN W6" charset="0"/>
              <a:sym typeface="Helvetica Neue" charset="0"/>
            </a:endParaRPr>
          </a:p>
          <a:p>
            <a:pPr marL="635000" lvl="1" indent="-317500">
              <a:spcBef>
                <a:spcPts val="2000"/>
              </a:spcBef>
              <a:buFont typeface="Lucida Grande" charset="0"/>
              <a:buChar char="•"/>
            </a:pPr>
            <a:r>
              <a:rPr lang="en-US" sz="2500" b="1" dirty="0">
                <a:latin typeface="Helvetica Neue" charset="0"/>
                <a:ea typeface="Helvetica Neue" charset="0"/>
                <a:cs typeface="Helvetica Neue" charset="0"/>
                <a:sym typeface="Helvetica Neue" charset="0"/>
              </a:rPr>
              <a:t>Learner Profile and Attitudes</a:t>
            </a:r>
            <a:endParaRPr lang="en-US" sz="2500" b="1" dirty="0">
              <a:latin typeface="Helvetica Neue" charset="0"/>
              <a:ea typeface="ヒラギノ角ゴ ProN W6" charset="0"/>
              <a:cs typeface="ヒラギノ角ゴ ProN W6" charset="0"/>
              <a:sym typeface="Helvetica Neue" charset="0"/>
            </a:endParaRPr>
          </a:p>
          <a:p>
            <a:pPr marL="635000" lvl="1" indent="-317500">
              <a:spcBef>
                <a:spcPts val="2000"/>
              </a:spcBef>
              <a:buFont typeface="Lucida Grande" charset="0"/>
              <a:buChar char="•"/>
            </a:pPr>
            <a:endParaRPr lang="en-US" sz="2500" b="1" dirty="0">
              <a:latin typeface="Helvetica Neue" charset="0"/>
              <a:ea typeface="ヒラギノ角ゴ ProN W6" charset="0"/>
              <a:cs typeface="ヒラギノ角ゴ ProN W6" charset="0"/>
              <a:sym typeface="Helvetica Neue" charset="0"/>
            </a:endParaRPr>
          </a:p>
        </p:txBody>
      </p:sp>
      <p:pic>
        <p:nvPicPr>
          <p:cNvPr id="6" name="Pictur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7"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1129295351"/>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2316928" presetClass="entr" presetSubtype="125090128" fill="hold" grpId="0" nodeType="afterEffect">
                                  <p:stCondLst>
                                    <p:cond delay="0"/>
                                  </p:stCondLst>
                                  <p:childTnLst>
                                    <p:set>
                                      <p:cBhvr>
                                        <p:cTn id="6" dur="1" fill="hold">
                                          <p:stCondLst>
                                            <p:cond delay="499"/>
                                          </p:stCondLst>
                                        </p:cTn>
                                        <p:tgtEl>
                                          <p:spTgt spid="68612">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212316928" presetClass="entr" presetSubtype="125090128" fill="hold" grpId="0" nodeType="afterEffect">
                                  <p:stCondLst>
                                    <p:cond delay="0"/>
                                  </p:stCondLst>
                                  <p:childTnLst>
                                    <p:set>
                                      <p:cBhvr>
                                        <p:cTn id="9" dur="1" fill="hold">
                                          <p:stCondLst>
                                            <p:cond delay="499"/>
                                          </p:stCondLst>
                                        </p:cTn>
                                        <p:tgtEl>
                                          <p:spTgt spid="68612">
                                            <p:txEl>
                                              <p:pRg st="1" end="1"/>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212316928" presetClass="entr" presetSubtype="125090128" fill="hold" grpId="0" nodeType="afterEffect">
                                  <p:stCondLst>
                                    <p:cond delay="0"/>
                                  </p:stCondLst>
                                  <p:childTnLst>
                                    <p:set>
                                      <p:cBhvr>
                                        <p:cTn id="12" dur="1" fill="hold">
                                          <p:stCondLst>
                                            <p:cond delay="499"/>
                                          </p:stCondLst>
                                        </p:cTn>
                                        <p:tgtEl>
                                          <p:spTgt spid="68612">
                                            <p:txEl>
                                              <p:pRg st="2" end="2"/>
                                            </p:txEl>
                                          </p:spTgt>
                                        </p:tgtEl>
                                        <p:attrNameLst>
                                          <p:attrName>style.visibility</p:attrName>
                                        </p:attrNameLst>
                                      </p:cBhvr>
                                      <p:to>
                                        <p:strVal val="visible"/>
                                      </p:to>
                                    </p:set>
                                  </p:childTnLst>
                                </p:cTn>
                              </p:par>
                            </p:childTnLst>
                          </p:cTn>
                        </p:par>
                        <p:par>
                          <p:cTn id="13" fill="hold" nodeType="afterGroup">
                            <p:stCondLst>
                              <p:cond delay="1500"/>
                            </p:stCondLst>
                            <p:childTnLst>
                              <p:par>
                                <p:cTn id="14" presetID="212316928" presetClass="entr" presetSubtype="125090128" fill="hold" grpId="0" nodeType="afterEffect">
                                  <p:stCondLst>
                                    <p:cond delay="0"/>
                                  </p:stCondLst>
                                  <p:childTnLst>
                                    <p:set>
                                      <p:cBhvr>
                                        <p:cTn id="15" dur="1" fill="hold">
                                          <p:stCondLst>
                                            <p:cond delay="499"/>
                                          </p:stCondLst>
                                        </p:cTn>
                                        <p:tgtEl>
                                          <p:spTgt spid="68612">
                                            <p:txEl>
                                              <p:pRg st="3" end="3"/>
                                            </p:txEl>
                                          </p:spTgt>
                                        </p:tgtEl>
                                        <p:attrNameLst>
                                          <p:attrName>style.visibility</p:attrName>
                                        </p:attrNameLst>
                                      </p:cBhvr>
                                      <p:to>
                                        <p:strVal val="visible"/>
                                      </p:to>
                                    </p:set>
                                  </p:childTnLst>
                                </p:cTn>
                              </p:par>
                            </p:childTnLst>
                          </p:cTn>
                        </p:par>
                        <p:par>
                          <p:cTn id="16" fill="hold" nodeType="afterGroup">
                            <p:stCondLst>
                              <p:cond delay="2000"/>
                            </p:stCondLst>
                            <p:childTnLst>
                              <p:par>
                                <p:cTn id="17" presetID="212316928" presetClass="entr" presetSubtype="125090128" fill="hold" grpId="0" nodeType="afterEffect">
                                  <p:stCondLst>
                                    <p:cond delay="0"/>
                                  </p:stCondLst>
                                  <p:childTnLst>
                                    <p:set>
                                      <p:cBhvr>
                                        <p:cTn id="18" dur="1" fill="hold">
                                          <p:stCondLst>
                                            <p:cond delay="499"/>
                                          </p:stCondLst>
                                        </p:cTn>
                                        <p:tgtEl>
                                          <p:spTgt spid="68612">
                                            <p:txEl>
                                              <p:pRg st="4" end="4"/>
                                            </p:txEl>
                                          </p:spTgt>
                                        </p:tgtEl>
                                        <p:attrNameLst>
                                          <p:attrName>style.visibility</p:attrName>
                                        </p:attrNameLst>
                                      </p:cBhvr>
                                      <p:to>
                                        <p:strVal val="visible"/>
                                      </p:to>
                                    </p:set>
                                  </p:childTnLst>
                                </p:cTn>
                              </p:par>
                            </p:childTnLst>
                          </p:cTn>
                        </p:par>
                        <p:par>
                          <p:cTn id="19" fill="hold" nodeType="afterGroup">
                            <p:stCondLst>
                              <p:cond delay="2500"/>
                            </p:stCondLst>
                            <p:childTnLst>
                              <p:par>
                                <p:cTn id="20" presetID="212316928" presetClass="entr" presetSubtype="125090128" fill="hold" grpId="0" nodeType="afterEffect">
                                  <p:stCondLst>
                                    <p:cond delay="0"/>
                                  </p:stCondLst>
                                  <p:childTnLst>
                                    <p:set>
                                      <p:cBhvr>
                                        <p:cTn id="21" dur="1" fill="hold">
                                          <p:stCondLst>
                                            <p:cond delay="499"/>
                                          </p:stCondLst>
                                        </p:cTn>
                                        <p:tgtEl>
                                          <p:spTgt spid="68612">
                                            <p:txEl>
                                              <p:pRg st="5" end="5"/>
                                            </p:txEl>
                                          </p:spTgt>
                                        </p:tgtEl>
                                        <p:attrNameLst>
                                          <p:attrName>style.visibility</p:attrName>
                                        </p:attrNameLst>
                                      </p:cBhvr>
                                      <p:to>
                                        <p:strVal val="visible"/>
                                      </p:to>
                                    </p:set>
                                  </p:childTnLst>
                                </p:cTn>
                              </p:par>
                            </p:childTnLst>
                          </p:cTn>
                        </p:par>
                        <p:par>
                          <p:cTn id="22" fill="hold" nodeType="afterGroup">
                            <p:stCondLst>
                              <p:cond delay="3000"/>
                            </p:stCondLst>
                            <p:childTnLst>
                              <p:par>
                                <p:cTn id="23" presetID="212316928" presetClass="entr" presetSubtype="125090128" fill="hold" grpId="0" nodeType="afterEffect">
                                  <p:stCondLst>
                                    <p:cond delay="0"/>
                                  </p:stCondLst>
                                  <p:childTnLst>
                                    <p:set>
                                      <p:cBhvr>
                                        <p:cTn id="24" dur="1" fill="hold">
                                          <p:stCondLst>
                                            <p:cond delay="499"/>
                                          </p:stCondLst>
                                        </p:cTn>
                                        <p:tgtEl>
                                          <p:spTgt spid="68612">
                                            <p:txEl>
                                              <p:pRg st="6" end="6"/>
                                            </p:txEl>
                                          </p:spTgt>
                                        </p:tgtEl>
                                        <p:attrNameLst>
                                          <p:attrName>style.visibility</p:attrName>
                                        </p:attrNameLst>
                                      </p:cBhvr>
                                      <p:to>
                                        <p:strVal val="visible"/>
                                      </p:to>
                                    </p:set>
                                  </p:childTnLst>
                                </p:cTn>
                              </p:par>
                            </p:childTnLst>
                          </p:cTn>
                        </p:par>
                        <p:par>
                          <p:cTn id="25" fill="hold" nodeType="afterGroup">
                            <p:stCondLst>
                              <p:cond delay="3500"/>
                            </p:stCondLst>
                            <p:childTnLst>
                              <p:par>
                                <p:cTn id="26" presetID="212316928" presetClass="entr" presetSubtype="125090128" fill="hold" grpId="0" nodeType="afterEffect">
                                  <p:stCondLst>
                                    <p:cond delay="0"/>
                                  </p:stCondLst>
                                  <p:childTnLst>
                                    <p:set>
                                      <p:cBhvr>
                                        <p:cTn id="27" dur="1" fill="hold">
                                          <p:stCondLst>
                                            <p:cond delay="499"/>
                                          </p:stCondLst>
                                        </p:cTn>
                                        <p:tgtEl>
                                          <p:spTgt spid="68612">
                                            <p:txEl>
                                              <p:pRg st="7" end="7"/>
                                            </p:txEl>
                                          </p:spTgt>
                                        </p:tgtEl>
                                        <p:attrNameLst>
                                          <p:attrName>style.visibility</p:attrName>
                                        </p:attrNameLst>
                                      </p:cBhvr>
                                      <p:to>
                                        <p:strVal val="visible"/>
                                      </p:to>
                                    </p:set>
                                  </p:childTnLst>
                                </p:cTn>
                              </p:par>
                            </p:childTnLst>
                          </p:cTn>
                        </p:par>
                        <p:par>
                          <p:cTn id="28" fill="hold" nodeType="afterGroup">
                            <p:stCondLst>
                              <p:cond delay="4000"/>
                            </p:stCondLst>
                            <p:childTnLst>
                              <p:par>
                                <p:cTn id="29" presetID="212316928" presetClass="entr" presetSubtype="125090128" fill="hold" grpId="0" nodeType="afterEffect">
                                  <p:stCondLst>
                                    <p:cond delay="0"/>
                                  </p:stCondLst>
                                  <p:childTnLst>
                                    <p:set>
                                      <p:cBhvr>
                                        <p:cTn id="30" dur="1" fill="hold">
                                          <p:stCondLst>
                                            <p:cond delay="499"/>
                                          </p:stCondLst>
                                        </p:cTn>
                                        <p:tgtEl>
                                          <p:spTgt spid="686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2" grpId="0" build="p" bldLvl="5" autoUpdateAnimBg="0" advAuto="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963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1038"/>
            <a:ext cx="64389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6963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12700"/>
            <a:ext cx="6438900"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69635" name="Rectangle 3"/>
          <p:cNvSpPr>
            <a:spLocks noGrp="1" noChangeArrowheads="1"/>
          </p:cNvSpPr>
          <p:nvPr>
            <p:ph type="title"/>
          </p:nvPr>
        </p:nvSpPr>
        <p:spPr>
          <a:xfrm>
            <a:off x="812800" y="4038600"/>
            <a:ext cx="11811000" cy="1371600"/>
          </a:xfrm>
          <a:ln/>
        </p:spPr>
        <p:txBody>
          <a:bodyPr/>
          <a:lstStyle/>
          <a:p>
            <a:r>
              <a:rPr lang="en-US" sz="8800" dirty="0"/>
              <a:t>Timeline 2013-2014</a:t>
            </a:r>
          </a:p>
        </p:txBody>
      </p:sp>
      <p:sp>
        <p:nvSpPr>
          <p:cNvPr id="69636" name="Rectangle 4"/>
          <p:cNvSpPr>
            <a:spLocks noGrp="1" noChangeArrowheads="1"/>
          </p:cNvSpPr>
          <p:nvPr>
            <p:ph type="body" idx="1"/>
          </p:nvPr>
        </p:nvSpPr>
        <p:spPr>
          <a:xfrm>
            <a:off x="800100" y="5397500"/>
            <a:ext cx="5638800" cy="3390900"/>
          </a:xfrm>
          <a:ln/>
        </p:spPr>
        <p:txBody>
          <a:bodyPr/>
          <a:lstStyle/>
          <a:p>
            <a:r>
              <a:rPr lang="en-US" dirty="0"/>
              <a:t>Curriculum coordinator</a:t>
            </a:r>
          </a:p>
          <a:p>
            <a:r>
              <a:rPr lang="en-US" dirty="0"/>
              <a:t>Vertical Alignment for PK3 to 5th grade</a:t>
            </a:r>
          </a:p>
          <a:p>
            <a:r>
              <a:rPr lang="en-US" dirty="0"/>
              <a:t>Monthly Themes </a:t>
            </a:r>
            <a:r>
              <a:rPr lang="en-US" dirty="0" smtClean="0"/>
              <a:t>Continued</a:t>
            </a:r>
            <a:endParaRPr lang="en-US" dirty="0"/>
          </a:p>
        </p:txBody>
      </p:sp>
      <p:pic>
        <p:nvPicPr>
          <p:cNvPr id="6" name="Pictur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7"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8" name="Pictur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84202" y="-152399"/>
            <a:ext cx="13401676" cy="145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9" name="Rectangle 4"/>
          <p:cNvSpPr txBox="1">
            <a:spLocks noChangeArrowheads="1"/>
          </p:cNvSpPr>
          <p:nvPr/>
        </p:nvSpPr>
        <p:spPr bwMode="auto">
          <a:xfrm>
            <a:off x="6565900" y="5504717"/>
            <a:ext cx="6197600" cy="3390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1pPr>
            <a:lvl2pPr marL="457200" algn="l"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2pPr>
            <a:lvl3pPr marL="914400" algn="l"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3pPr>
            <a:lvl4pPr marL="1371600" algn="l"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4pPr>
            <a:lvl5pPr marL="1828800" algn="l"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5pPr>
            <a:lvl6pPr marL="2286000" algn="l" rtl="0" fontAlgn="base">
              <a:lnSpc>
                <a:spcPct val="120000"/>
              </a:lnSpc>
              <a:spcBef>
                <a:spcPts val="3000"/>
              </a:spcBef>
              <a:spcAft>
                <a:spcPct val="0"/>
              </a:spcAft>
              <a:defRPr sz="2600">
                <a:solidFill>
                  <a:schemeClr val="tx1"/>
                </a:solidFill>
                <a:latin typeface="+mn-lt"/>
                <a:ea typeface="+mn-ea"/>
                <a:cs typeface="+mn-cs"/>
                <a:sym typeface="Helvetica Neue Light" charset="0"/>
              </a:defRPr>
            </a:lvl6pPr>
            <a:lvl7pPr marL="2743200" algn="l" rtl="0" fontAlgn="base">
              <a:lnSpc>
                <a:spcPct val="120000"/>
              </a:lnSpc>
              <a:spcBef>
                <a:spcPts val="3000"/>
              </a:spcBef>
              <a:spcAft>
                <a:spcPct val="0"/>
              </a:spcAft>
              <a:defRPr sz="2600">
                <a:solidFill>
                  <a:schemeClr val="tx1"/>
                </a:solidFill>
                <a:latin typeface="+mn-lt"/>
                <a:ea typeface="+mn-ea"/>
                <a:cs typeface="+mn-cs"/>
                <a:sym typeface="Helvetica Neue Light" charset="0"/>
              </a:defRPr>
            </a:lvl7pPr>
            <a:lvl8pPr marL="3200400" algn="l" rtl="0" fontAlgn="base">
              <a:lnSpc>
                <a:spcPct val="120000"/>
              </a:lnSpc>
              <a:spcBef>
                <a:spcPts val="3000"/>
              </a:spcBef>
              <a:spcAft>
                <a:spcPct val="0"/>
              </a:spcAft>
              <a:defRPr sz="2600">
                <a:solidFill>
                  <a:schemeClr val="tx1"/>
                </a:solidFill>
                <a:latin typeface="+mn-lt"/>
                <a:ea typeface="+mn-ea"/>
                <a:cs typeface="+mn-cs"/>
                <a:sym typeface="Helvetica Neue Light" charset="0"/>
              </a:defRPr>
            </a:lvl8pPr>
            <a:lvl9pPr marL="3657600" algn="l" rtl="0" fontAlgn="base">
              <a:lnSpc>
                <a:spcPct val="120000"/>
              </a:lnSpc>
              <a:spcBef>
                <a:spcPts val="3000"/>
              </a:spcBef>
              <a:spcAft>
                <a:spcPct val="0"/>
              </a:spcAft>
              <a:defRPr sz="2600">
                <a:solidFill>
                  <a:schemeClr val="tx1"/>
                </a:solidFill>
                <a:latin typeface="+mn-lt"/>
                <a:ea typeface="+mn-ea"/>
                <a:cs typeface="+mn-cs"/>
                <a:sym typeface="Helvetica Neue Light" charset="0"/>
              </a:defRPr>
            </a:lvl9pPr>
          </a:lstStyle>
          <a:p>
            <a:r>
              <a:rPr lang="en-US" kern="0" dirty="0" smtClean="0"/>
              <a:t>Service Learning Projects in All Grades</a:t>
            </a:r>
          </a:p>
          <a:p>
            <a:r>
              <a:rPr lang="en-US" kern="0" dirty="0" smtClean="0"/>
              <a:t>Teacher Professional Development on Inquiry, Thematic Teaching, Technology</a:t>
            </a:r>
          </a:p>
          <a:p>
            <a:endParaRPr lang="en-US" kern="0" dirty="0"/>
          </a:p>
        </p:txBody>
      </p:sp>
    </p:spTree>
    <p:extLst>
      <p:ext uri="{BB962C8B-B14F-4D97-AF65-F5344CB8AC3E}">
        <p14:creationId xmlns:p14="http://schemas.microsoft.com/office/powerpoint/2010/main" val="3335173509"/>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2317312" presetClass="entr" presetSubtype="146667216" fill="hold" grpId="0" nodeType="clickEffect">
                                  <p:stCondLst>
                                    <p:cond delay="0"/>
                                  </p:stCondLst>
                                  <p:childTnLst>
                                    <p:set>
                                      <p:cBhvr>
                                        <p:cTn id="6" dur="1" fill="hold">
                                          <p:stCondLst>
                                            <p:cond delay="499"/>
                                          </p:stCondLst>
                                        </p:cTn>
                                        <p:tgtEl>
                                          <p:spTgt spid="6963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12317312" presetClass="entr" presetSubtype="146667216" fill="hold" grpId="0" nodeType="clickEffect">
                                  <p:stCondLst>
                                    <p:cond delay="0"/>
                                  </p:stCondLst>
                                  <p:childTnLst>
                                    <p:set>
                                      <p:cBhvr>
                                        <p:cTn id="10" dur="1" fill="hold">
                                          <p:stCondLst>
                                            <p:cond delay="499"/>
                                          </p:stCondLst>
                                        </p:cTn>
                                        <p:tgtEl>
                                          <p:spTgt spid="6963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12317312" presetClass="entr" presetSubtype="146667216" fill="hold" grpId="0" nodeType="clickEffect">
                                  <p:stCondLst>
                                    <p:cond delay="0"/>
                                  </p:stCondLst>
                                  <p:childTnLst>
                                    <p:set>
                                      <p:cBhvr>
                                        <p:cTn id="14" dur="1" fill="hold">
                                          <p:stCondLst>
                                            <p:cond delay="499"/>
                                          </p:stCondLst>
                                        </p:cTn>
                                        <p:tgtEl>
                                          <p:spTgt spid="6963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2317312" presetClass="entr" presetSubtype="146667216" fill="hold" grpId="0" nodeType="clickEffect">
                                  <p:stCondLst>
                                    <p:cond delay="0"/>
                                  </p:stCondLst>
                                  <p:childTnLst>
                                    <p:set>
                                      <p:cBhvr>
                                        <p:cTn id="18" dur="1" fill="hold">
                                          <p:stCondLst>
                                            <p:cond delay="499"/>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12317312" presetClass="entr" presetSubtype="146667216" fill="hold" grpId="0" nodeType="clickEffect">
                                  <p:stCondLst>
                                    <p:cond delay="0"/>
                                  </p:stCondLst>
                                  <p:childTnLst>
                                    <p:set>
                                      <p:cBhvr>
                                        <p:cTn id="22" dur="1" fill="hold">
                                          <p:stCondLst>
                                            <p:cond delay="499"/>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build="p" bldLvl="5" autoUpdateAnimBg="0"/>
      <p:bldP spid="9" grpId="0" build="p" bldLvl="5"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065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1038"/>
            <a:ext cx="64389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70658"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0"/>
            <a:ext cx="6438900"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70659" name="Rectangle 3"/>
          <p:cNvSpPr>
            <a:spLocks noGrp="1" noChangeArrowheads="1"/>
          </p:cNvSpPr>
          <p:nvPr>
            <p:ph type="title"/>
          </p:nvPr>
        </p:nvSpPr>
        <p:spPr>
          <a:xfrm>
            <a:off x="787400" y="3760300"/>
            <a:ext cx="11811000" cy="1371600"/>
          </a:xfrm>
          <a:ln/>
        </p:spPr>
        <p:txBody>
          <a:bodyPr/>
          <a:lstStyle/>
          <a:p>
            <a:r>
              <a:rPr lang="en-US" sz="8800" dirty="0"/>
              <a:t>Timeline 2014-2015</a:t>
            </a:r>
          </a:p>
        </p:txBody>
      </p:sp>
      <p:sp>
        <p:nvSpPr>
          <p:cNvPr id="70660" name="Rectangle 4"/>
          <p:cNvSpPr>
            <a:spLocks noGrp="1" noChangeArrowheads="1"/>
          </p:cNvSpPr>
          <p:nvPr>
            <p:ph type="body" idx="1"/>
          </p:nvPr>
        </p:nvSpPr>
        <p:spPr>
          <a:xfrm>
            <a:off x="787400" y="5204802"/>
            <a:ext cx="11811000" cy="3390900"/>
          </a:xfrm>
          <a:ln/>
        </p:spPr>
        <p:txBody>
          <a:bodyPr/>
          <a:lstStyle/>
          <a:p>
            <a:r>
              <a:rPr lang="en-US" dirty="0"/>
              <a:t>Revising Thematic Units</a:t>
            </a:r>
          </a:p>
          <a:p>
            <a:r>
              <a:rPr lang="en-US" dirty="0"/>
              <a:t>Develop research strand for K to 5.  Teachers will define and document research skills for their students from kindergarten to grade 5 in 2014-2015. </a:t>
            </a:r>
          </a:p>
          <a:p>
            <a:r>
              <a:rPr lang="en-US" dirty="0"/>
              <a:t>Guided Inquiry in Units</a:t>
            </a:r>
          </a:p>
          <a:p>
            <a:r>
              <a:rPr lang="en-US" dirty="0"/>
              <a:t>Formal application for IB affiliation after internal issues are resolved.</a:t>
            </a:r>
          </a:p>
        </p:txBody>
      </p:sp>
      <p:pic>
        <p:nvPicPr>
          <p:cNvPr id="6" name="Pictur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84202" y="-152399"/>
            <a:ext cx="13401676" cy="145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7" name="Pictur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8"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3632127494"/>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2317696" presetClass="entr" presetSubtype="146740392" fill="hold" grpId="0" nodeType="clickEffect">
                                  <p:stCondLst>
                                    <p:cond delay="0"/>
                                  </p:stCondLst>
                                  <p:childTnLst>
                                    <p:set>
                                      <p:cBhvr>
                                        <p:cTn id="6" dur="1" fill="hold">
                                          <p:stCondLst>
                                            <p:cond delay="499"/>
                                          </p:stCondLst>
                                        </p:cTn>
                                        <p:tgtEl>
                                          <p:spTgt spid="7066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12317696" presetClass="entr" presetSubtype="146740392" fill="hold" grpId="0" nodeType="clickEffect">
                                  <p:stCondLst>
                                    <p:cond delay="0"/>
                                  </p:stCondLst>
                                  <p:childTnLst>
                                    <p:set>
                                      <p:cBhvr>
                                        <p:cTn id="10" dur="1" fill="hold">
                                          <p:stCondLst>
                                            <p:cond delay="499"/>
                                          </p:stCondLst>
                                        </p:cTn>
                                        <p:tgtEl>
                                          <p:spTgt spid="7066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12317696" presetClass="entr" presetSubtype="146740392" fill="hold" grpId="0" nodeType="clickEffect">
                                  <p:stCondLst>
                                    <p:cond delay="0"/>
                                  </p:stCondLst>
                                  <p:childTnLst>
                                    <p:set>
                                      <p:cBhvr>
                                        <p:cTn id="14" dur="1" fill="hold">
                                          <p:stCondLst>
                                            <p:cond delay="499"/>
                                          </p:stCondLst>
                                        </p:cTn>
                                        <p:tgtEl>
                                          <p:spTgt spid="7066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12317696" presetClass="entr" presetSubtype="146740392" fill="hold" grpId="0" nodeType="clickEffect">
                                  <p:stCondLst>
                                    <p:cond delay="0"/>
                                  </p:stCondLst>
                                  <p:childTnLst>
                                    <p:set>
                                      <p:cBhvr>
                                        <p:cTn id="18" dur="1" fill="hold">
                                          <p:stCondLst>
                                            <p:cond delay="499"/>
                                          </p:stCondLst>
                                        </p:cTn>
                                        <p:tgtEl>
                                          <p:spTgt spid="7066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0" grpId="0" build="p" bldLvl="5"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68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5511800"/>
            <a:ext cx="32766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7168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832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71683" name="Rectangle 3"/>
          <p:cNvSpPr>
            <a:spLocks noGrp="1" noChangeArrowheads="1"/>
          </p:cNvSpPr>
          <p:nvPr>
            <p:ph type="title"/>
          </p:nvPr>
        </p:nvSpPr>
        <p:spPr>
          <a:xfrm>
            <a:off x="6057900" y="114300"/>
            <a:ext cx="6731000" cy="1130300"/>
          </a:xfrm>
          <a:ln/>
        </p:spPr>
        <p:txBody>
          <a:bodyPr/>
          <a:lstStyle/>
          <a:p>
            <a:r>
              <a:rPr lang="en-US" sz="7200"/>
              <a:t>Other initiatives</a:t>
            </a:r>
          </a:p>
        </p:txBody>
      </p:sp>
      <p:sp>
        <p:nvSpPr>
          <p:cNvPr id="71684" name="Rectangle 4"/>
          <p:cNvSpPr>
            <a:spLocks noGrp="1" noChangeArrowheads="1"/>
          </p:cNvSpPr>
          <p:nvPr>
            <p:ph type="body" idx="1"/>
          </p:nvPr>
        </p:nvSpPr>
        <p:spPr>
          <a:xfrm>
            <a:off x="2159000" y="1524000"/>
            <a:ext cx="10477500" cy="7518400"/>
          </a:xfrm>
          <a:ln/>
        </p:spPr>
        <p:txBody>
          <a:bodyPr/>
          <a:lstStyle/>
          <a:p>
            <a:pPr algn="r">
              <a:lnSpc>
                <a:spcPct val="100000"/>
              </a:lnSpc>
            </a:pPr>
            <a:r>
              <a:rPr lang="en-US" b="1" dirty="0">
                <a:latin typeface="Helvetica Neue" charset="0"/>
                <a:ea typeface="Helvetica Neue" charset="0"/>
                <a:cs typeface="Helvetica Neue" charset="0"/>
                <a:sym typeface="Helvetica Neue" charset="0"/>
              </a:rPr>
              <a:t>Suggestion boxes</a:t>
            </a:r>
            <a:endParaRPr lang="en-US" b="1" dirty="0">
              <a:latin typeface="Helvetica Neue" charset="0"/>
              <a:ea typeface="ヒラギノ角ゴ ProN W6" charset="0"/>
              <a:cs typeface="ヒラギノ角ゴ ProN W6" charset="0"/>
              <a:sym typeface="Helvetica Neue" charset="0"/>
            </a:endParaRPr>
          </a:p>
          <a:p>
            <a:pPr algn="r">
              <a:lnSpc>
                <a:spcPct val="100000"/>
              </a:lnSpc>
              <a:spcBef>
                <a:spcPts val="2000"/>
              </a:spcBef>
            </a:pPr>
            <a:r>
              <a:rPr lang="en-US" b="1" dirty="0">
                <a:latin typeface="Helvetica Neue" charset="0"/>
                <a:ea typeface="Helvetica Neue" charset="0"/>
                <a:cs typeface="Helvetica Neue" charset="0"/>
                <a:sym typeface="Helvetica Neue" charset="0"/>
              </a:rPr>
              <a:t>New Languages Policy</a:t>
            </a:r>
            <a:endParaRPr lang="en-US" b="1" dirty="0">
              <a:latin typeface="Helvetica Neue" charset="0"/>
              <a:ea typeface="ヒラギノ角ゴ ProN W6" charset="0"/>
              <a:cs typeface="ヒラギノ角ゴ ProN W6" charset="0"/>
              <a:sym typeface="Helvetica Neue" charset="0"/>
            </a:endParaRPr>
          </a:p>
          <a:p>
            <a:pPr algn="r">
              <a:lnSpc>
                <a:spcPct val="100000"/>
              </a:lnSpc>
              <a:spcBef>
                <a:spcPts val="2000"/>
              </a:spcBef>
            </a:pPr>
            <a:r>
              <a:rPr lang="en-US" b="1" dirty="0">
                <a:latin typeface="Helvetica Neue" charset="0"/>
                <a:ea typeface="Helvetica Neue" charset="0"/>
                <a:cs typeface="Helvetica Neue" charset="0"/>
                <a:sym typeface="Helvetica Neue" charset="0"/>
              </a:rPr>
              <a:t>BYOD scheme implemented</a:t>
            </a:r>
            <a:endParaRPr lang="en-US" b="1" dirty="0">
              <a:latin typeface="Helvetica Neue" charset="0"/>
              <a:ea typeface="ヒラギノ角ゴ ProN W6" charset="0"/>
              <a:cs typeface="ヒラギノ角ゴ ProN W6" charset="0"/>
              <a:sym typeface="Helvetica Neue" charset="0"/>
            </a:endParaRPr>
          </a:p>
          <a:p>
            <a:pPr algn="r">
              <a:lnSpc>
                <a:spcPct val="100000"/>
              </a:lnSpc>
              <a:spcBef>
                <a:spcPts val="2000"/>
              </a:spcBef>
            </a:pPr>
            <a:r>
              <a:rPr lang="en-US" b="1" dirty="0">
                <a:latin typeface="Helvetica Neue" charset="0"/>
                <a:ea typeface="Helvetica Neue" charset="0"/>
                <a:cs typeface="Helvetica Neue" charset="0"/>
                <a:sym typeface="Helvetica Neue" charset="0"/>
              </a:rPr>
              <a:t>Gap in teachers’ salaries fixed</a:t>
            </a:r>
            <a:endParaRPr lang="en-US" b="1" dirty="0">
              <a:latin typeface="Helvetica Neue" charset="0"/>
              <a:ea typeface="ヒラギノ角ゴ ProN W6" charset="0"/>
              <a:cs typeface="ヒラギノ角ゴ ProN W6" charset="0"/>
              <a:sym typeface="Helvetica Neue" charset="0"/>
            </a:endParaRPr>
          </a:p>
          <a:p>
            <a:pPr algn="r">
              <a:lnSpc>
                <a:spcPct val="100000"/>
              </a:lnSpc>
              <a:spcBef>
                <a:spcPts val="2000"/>
              </a:spcBef>
            </a:pPr>
            <a:r>
              <a:rPr lang="en-US" b="1" dirty="0">
                <a:latin typeface="Helvetica Neue" charset="0"/>
                <a:ea typeface="Helvetica Neue" charset="0"/>
                <a:cs typeface="Helvetica Neue" charset="0"/>
                <a:sym typeface="Helvetica Neue" charset="0"/>
              </a:rPr>
              <a:t>Refined the organizational chart</a:t>
            </a:r>
            <a:endParaRPr lang="en-US" b="1" dirty="0">
              <a:latin typeface="Helvetica Neue" charset="0"/>
              <a:ea typeface="ヒラギノ角ゴ ProN W6" charset="0"/>
              <a:cs typeface="ヒラギノ角ゴ ProN W6" charset="0"/>
              <a:sym typeface="Helvetica Neue" charset="0"/>
            </a:endParaRPr>
          </a:p>
          <a:p>
            <a:pPr algn="r">
              <a:lnSpc>
                <a:spcPct val="100000"/>
              </a:lnSpc>
              <a:spcBef>
                <a:spcPts val="2000"/>
              </a:spcBef>
            </a:pPr>
            <a:r>
              <a:rPr lang="en-US" b="1" dirty="0">
                <a:latin typeface="Helvetica Neue" charset="0"/>
                <a:ea typeface="Helvetica Neue" charset="0"/>
                <a:cs typeface="Helvetica Neue" charset="0"/>
                <a:sym typeface="Helvetica Neue" charset="0"/>
              </a:rPr>
              <a:t>Lower School extension starting soon</a:t>
            </a:r>
            <a:endParaRPr lang="en-US" b="1" dirty="0">
              <a:latin typeface="Helvetica Neue" charset="0"/>
              <a:ea typeface="ヒラギノ角ゴ ProN W6" charset="0"/>
              <a:cs typeface="ヒラギノ角ゴ ProN W6" charset="0"/>
              <a:sym typeface="Helvetica Neue" charset="0"/>
            </a:endParaRPr>
          </a:p>
          <a:p>
            <a:pPr algn="r">
              <a:lnSpc>
                <a:spcPct val="100000"/>
              </a:lnSpc>
              <a:spcBef>
                <a:spcPts val="2000"/>
              </a:spcBef>
            </a:pPr>
            <a:r>
              <a:rPr lang="en-US" b="1" dirty="0">
                <a:latin typeface="Helvetica Neue" charset="0"/>
                <a:ea typeface="Helvetica Neue" charset="0"/>
                <a:cs typeface="Helvetica Neue" charset="0"/>
                <a:sym typeface="Helvetica Neue" charset="0"/>
              </a:rPr>
              <a:t>+Works now in Lower and Middle Schools</a:t>
            </a:r>
            <a:endParaRPr lang="en-US" b="1" dirty="0">
              <a:latin typeface="Helvetica Neue" charset="0"/>
              <a:ea typeface="ヒラギノ角ゴ ProN W6" charset="0"/>
              <a:cs typeface="ヒラギノ角ゴ ProN W6" charset="0"/>
              <a:sym typeface="Helvetica Neue" charset="0"/>
            </a:endParaRPr>
          </a:p>
          <a:p>
            <a:pPr algn="r">
              <a:lnSpc>
                <a:spcPct val="100000"/>
              </a:lnSpc>
              <a:spcBef>
                <a:spcPts val="2000"/>
              </a:spcBef>
            </a:pPr>
            <a:r>
              <a:rPr lang="en-US" b="1" dirty="0">
                <a:latin typeface="Helvetica Neue" charset="0"/>
                <a:ea typeface="Helvetica Neue" charset="0"/>
                <a:cs typeface="Helvetica Neue" charset="0"/>
                <a:sym typeface="Helvetica Neue" charset="0"/>
              </a:rPr>
              <a:t>Fixing gaps in records of teacher qualifications</a:t>
            </a:r>
            <a:endParaRPr lang="en-US" b="1" dirty="0">
              <a:latin typeface="Helvetica Neue" charset="0"/>
              <a:ea typeface="ヒラギノ角ゴ ProN W6" charset="0"/>
              <a:cs typeface="ヒラギノ角ゴ ProN W6" charset="0"/>
              <a:sym typeface="Helvetica Neue" charset="0"/>
            </a:endParaRPr>
          </a:p>
          <a:p>
            <a:pPr algn="r">
              <a:lnSpc>
                <a:spcPct val="100000"/>
              </a:lnSpc>
              <a:spcBef>
                <a:spcPts val="2000"/>
              </a:spcBef>
            </a:pPr>
            <a:r>
              <a:rPr lang="en-US" b="1" dirty="0">
                <a:latin typeface="Helvetica Neue" charset="0"/>
                <a:ea typeface="Helvetica Neue" charset="0"/>
                <a:cs typeface="Helvetica Neue" charset="0"/>
                <a:sym typeface="Helvetica Neue" charset="0"/>
              </a:rPr>
              <a:t>Service Learning has replaced Community Service</a:t>
            </a:r>
            <a:endParaRPr lang="en-US" b="1" dirty="0">
              <a:latin typeface="Helvetica Neue" charset="0"/>
              <a:ea typeface="ヒラギノ角ゴ ProN W6" charset="0"/>
              <a:cs typeface="ヒラギノ角ゴ ProN W6" charset="0"/>
              <a:sym typeface="Helvetica Neue" charset="0"/>
            </a:endParaRPr>
          </a:p>
          <a:p>
            <a:pPr algn="r">
              <a:lnSpc>
                <a:spcPct val="100000"/>
              </a:lnSpc>
              <a:spcBef>
                <a:spcPts val="2000"/>
              </a:spcBef>
            </a:pPr>
            <a:r>
              <a:rPr lang="en-US" b="1" dirty="0">
                <a:latin typeface="Helvetica Neue" charset="0"/>
                <a:ea typeface="Helvetica Neue" charset="0"/>
                <a:cs typeface="Helvetica Neue" charset="0"/>
                <a:sym typeface="Helvetica Neue" charset="0"/>
              </a:rPr>
              <a:t>Appointment of a sustainable Sustainability Coordinator</a:t>
            </a:r>
            <a:endParaRPr lang="en-US" b="1" dirty="0">
              <a:latin typeface="Helvetica Neue" charset="0"/>
              <a:ea typeface="ヒラギノ角ゴ ProN W6" charset="0"/>
              <a:cs typeface="ヒラギノ角ゴ ProN W6" charset="0"/>
              <a:sym typeface="Helvetica Neue" charset="0"/>
            </a:endParaRPr>
          </a:p>
          <a:p>
            <a:pPr algn="r">
              <a:lnSpc>
                <a:spcPct val="100000"/>
              </a:lnSpc>
              <a:spcBef>
                <a:spcPts val="2000"/>
              </a:spcBef>
            </a:pPr>
            <a:r>
              <a:rPr lang="en-US" b="1" dirty="0">
                <a:latin typeface="Helvetica Neue" charset="0"/>
                <a:ea typeface="Helvetica Neue" charset="0"/>
                <a:cs typeface="Helvetica Neue" charset="0"/>
                <a:sym typeface="Helvetica Neue" charset="0"/>
              </a:rPr>
              <a:t>Appointment of a Curriculum Coordinator for Lower School</a:t>
            </a:r>
            <a:endParaRPr lang="en-US" b="1" dirty="0">
              <a:latin typeface="Helvetica Neue" charset="0"/>
              <a:ea typeface="ヒラギノ角ゴ ProN W6" charset="0"/>
              <a:cs typeface="ヒラギノ角ゴ ProN W6" charset="0"/>
              <a:sym typeface="Helvetica Neue" charset="0"/>
            </a:endParaRPr>
          </a:p>
          <a:p>
            <a:pPr algn="r">
              <a:lnSpc>
                <a:spcPct val="100000"/>
              </a:lnSpc>
              <a:spcBef>
                <a:spcPts val="2000"/>
              </a:spcBef>
            </a:pPr>
            <a:endParaRPr lang="en-US" b="1" dirty="0">
              <a:latin typeface="Helvetica Neue" charset="0"/>
              <a:ea typeface="ヒラギノ角ゴ ProN W6" charset="0"/>
              <a:cs typeface="ヒラギノ角ゴ ProN W6" charset="0"/>
              <a:sym typeface="Helvetica Neue" charset="0"/>
            </a:endParaRPr>
          </a:p>
        </p:txBody>
      </p:sp>
    </p:spTree>
    <p:extLst>
      <p:ext uri="{BB962C8B-B14F-4D97-AF65-F5344CB8AC3E}">
        <p14:creationId xmlns:p14="http://schemas.microsoft.com/office/powerpoint/2010/main" val="1512170084"/>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2318080" presetClass="entr" presetSubtype="146743168" fill="hold" grpId="0" nodeType="clickEffect">
                                  <p:stCondLst>
                                    <p:cond delay="0"/>
                                  </p:stCondLst>
                                  <p:childTnLst>
                                    <p:set>
                                      <p:cBhvr>
                                        <p:cTn id="6" dur="1" fill="hold">
                                          <p:stCondLst>
                                            <p:cond delay="499"/>
                                          </p:stCondLst>
                                        </p:cTn>
                                        <p:tgtEl>
                                          <p:spTgt spid="7168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12318080" presetClass="entr" presetSubtype="146743168" fill="hold" grpId="0" nodeType="clickEffect">
                                  <p:stCondLst>
                                    <p:cond delay="0"/>
                                  </p:stCondLst>
                                  <p:childTnLst>
                                    <p:set>
                                      <p:cBhvr>
                                        <p:cTn id="10" dur="1" fill="hold">
                                          <p:stCondLst>
                                            <p:cond delay="499"/>
                                          </p:stCondLst>
                                        </p:cTn>
                                        <p:tgtEl>
                                          <p:spTgt spid="7168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12318080" presetClass="entr" presetSubtype="146743168" fill="hold" grpId="0" nodeType="clickEffect">
                                  <p:stCondLst>
                                    <p:cond delay="0"/>
                                  </p:stCondLst>
                                  <p:childTnLst>
                                    <p:set>
                                      <p:cBhvr>
                                        <p:cTn id="14" dur="1" fill="hold">
                                          <p:stCondLst>
                                            <p:cond delay="499"/>
                                          </p:stCondLst>
                                        </p:cTn>
                                        <p:tgtEl>
                                          <p:spTgt spid="7168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12318080" presetClass="entr" presetSubtype="146743168" fill="hold" grpId="0" nodeType="clickEffect">
                                  <p:stCondLst>
                                    <p:cond delay="0"/>
                                  </p:stCondLst>
                                  <p:childTnLst>
                                    <p:set>
                                      <p:cBhvr>
                                        <p:cTn id="18" dur="1" fill="hold">
                                          <p:stCondLst>
                                            <p:cond delay="499"/>
                                          </p:stCondLst>
                                        </p:cTn>
                                        <p:tgtEl>
                                          <p:spTgt spid="7168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12318080" presetClass="entr" presetSubtype="146743168" fill="hold" grpId="0" nodeType="clickEffect">
                                  <p:stCondLst>
                                    <p:cond delay="0"/>
                                  </p:stCondLst>
                                  <p:childTnLst>
                                    <p:set>
                                      <p:cBhvr>
                                        <p:cTn id="22" dur="1" fill="hold">
                                          <p:stCondLst>
                                            <p:cond delay="499"/>
                                          </p:stCondLst>
                                        </p:cTn>
                                        <p:tgtEl>
                                          <p:spTgt spid="7168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12318080" presetClass="entr" presetSubtype="146743168" fill="hold" grpId="0" nodeType="clickEffect">
                                  <p:stCondLst>
                                    <p:cond delay="0"/>
                                  </p:stCondLst>
                                  <p:childTnLst>
                                    <p:set>
                                      <p:cBhvr>
                                        <p:cTn id="26" dur="1" fill="hold">
                                          <p:stCondLst>
                                            <p:cond delay="499"/>
                                          </p:stCondLst>
                                        </p:cTn>
                                        <p:tgtEl>
                                          <p:spTgt spid="7168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12318080" presetClass="entr" presetSubtype="146743168" fill="hold" grpId="0" nodeType="clickEffect">
                                  <p:stCondLst>
                                    <p:cond delay="0"/>
                                  </p:stCondLst>
                                  <p:childTnLst>
                                    <p:set>
                                      <p:cBhvr>
                                        <p:cTn id="30" dur="1" fill="hold">
                                          <p:stCondLst>
                                            <p:cond delay="499"/>
                                          </p:stCondLst>
                                        </p:cTn>
                                        <p:tgtEl>
                                          <p:spTgt spid="71684">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12318080" presetClass="entr" presetSubtype="146743168" fill="hold" grpId="0" nodeType="clickEffect">
                                  <p:stCondLst>
                                    <p:cond delay="0"/>
                                  </p:stCondLst>
                                  <p:childTnLst>
                                    <p:set>
                                      <p:cBhvr>
                                        <p:cTn id="34" dur="1" fill="hold">
                                          <p:stCondLst>
                                            <p:cond delay="499"/>
                                          </p:stCondLst>
                                        </p:cTn>
                                        <p:tgtEl>
                                          <p:spTgt spid="71684">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12318080" presetClass="entr" presetSubtype="146743168" fill="hold" grpId="0" nodeType="clickEffect">
                                  <p:stCondLst>
                                    <p:cond delay="0"/>
                                  </p:stCondLst>
                                  <p:childTnLst>
                                    <p:set>
                                      <p:cBhvr>
                                        <p:cTn id="38" dur="1" fill="hold">
                                          <p:stCondLst>
                                            <p:cond delay="499"/>
                                          </p:stCondLst>
                                        </p:cTn>
                                        <p:tgtEl>
                                          <p:spTgt spid="71684">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12318080" presetClass="entr" presetSubtype="146743168" fill="hold" grpId="0" nodeType="clickEffect">
                                  <p:stCondLst>
                                    <p:cond delay="0"/>
                                  </p:stCondLst>
                                  <p:childTnLst>
                                    <p:set>
                                      <p:cBhvr>
                                        <p:cTn id="42" dur="1" fill="hold">
                                          <p:stCondLst>
                                            <p:cond delay="499"/>
                                          </p:stCondLst>
                                        </p:cTn>
                                        <p:tgtEl>
                                          <p:spTgt spid="71684">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12318080" presetClass="entr" presetSubtype="146743168" fill="hold" grpId="0" nodeType="clickEffect">
                                  <p:stCondLst>
                                    <p:cond delay="0"/>
                                  </p:stCondLst>
                                  <p:childTnLst>
                                    <p:set>
                                      <p:cBhvr>
                                        <p:cTn id="46" dur="1" fill="hold">
                                          <p:stCondLst>
                                            <p:cond delay="499"/>
                                          </p:stCondLst>
                                        </p:cTn>
                                        <p:tgtEl>
                                          <p:spTgt spid="7168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build="p" bldLvl="5"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 y="0"/>
            <a:ext cx="13006388" cy="8543035"/>
          </a:xfrm>
          <a:prstGeom prst="rect">
            <a:avLst/>
          </a:prstGeom>
        </p:spPr>
      </p:pic>
      <p:pic>
        <p:nvPicPr>
          <p:cNvPr id="28674"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8675"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8677" name="Rectangle 5"/>
          <p:cNvSpPr>
            <a:spLocks noGrp="1" noChangeArrowheads="1"/>
          </p:cNvSpPr>
          <p:nvPr>
            <p:ph type="title"/>
          </p:nvPr>
        </p:nvSpPr>
        <p:spPr/>
        <p:txBody>
          <a:bodyPr/>
          <a:lstStyle/>
          <a:p>
            <a:pPr eaLnBrk="1" hangingPunct="1"/>
            <a:r>
              <a:rPr lang="en-US" sz="9000" dirty="0" smtClean="0"/>
              <a:t>Boualem Maizia</a:t>
            </a:r>
          </a:p>
        </p:txBody>
      </p:sp>
      <p:sp>
        <p:nvSpPr>
          <p:cNvPr id="28678" name="Rectangle 6"/>
          <p:cNvSpPr>
            <a:spLocks noGrp="1" noChangeArrowheads="1"/>
          </p:cNvSpPr>
          <p:nvPr>
            <p:ph type="body" idx="1"/>
          </p:nvPr>
        </p:nvSpPr>
        <p:spPr/>
        <p:txBody>
          <a:bodyPr/>
          <a:lstStyle/>
          <a:p>
            <a:pPr marL="0" indent="0" eaLnBrk="1" hangingPunct="1"/>
            <a:r>
              <a:rPr lang="en-US" dirty="0" err="1" smtClean="0"/>
              <a:t>Proviseur</a:t>
            </a:r>
            <a:r>
              <a:rPr lang="en-US" dirty="0" smtClean="0"/>
              <a:t>, Deputy Head of School</a:t>
            </a:r>
          </a:p>
        </p:txBody>
      </p:sp>
      <p:sp>
        <p:nvSpPr>
          <p:cNvPr id="28679" name="Freeform 7"/>
          <p:cNvSpPr>
            <a:spLocks/>
          </p:cNvSpPr>
          <p:nvPr/>
        </p:nvSpPr>
        <p:spPr bwMode="auto">
          <a:xfrm>
            <a:off x="0" y="5140325"/>
            <a:ext cx="13004800" cy="1595438"/>
          </a:xfrm>
          <a:custGeom>
            <a:avLst/>
            <a:gdLst>
              <a:gd name="T0" fmla="*/ 0 w 21600"/>
              <a:gd name="T1" fmla="*/ 2147483647 h 21600"/>
              <a:gd name="T2" fmla="*/ 0 w 21600"/>
              <a:gd name="T3" fmla="*/ 2147483647 h 21600"/>
              <a:gd name="T4" fmla="*/ 2147483647 w 21600"/>
              <a:gd name="T5" fmla="*/ 2147483647 h 21600"/>
              <a:gd name="T6" fmla="*/ 2147483647 w 21600"/>
              <a:gd name="T7" fmla="*/ 0 h 21600"/>
              <a:gd name="T8" fmla="*/ 0 w 21600"/>
              <a:gd name="T9" fmla="*/ 2147483647 h 21600"/>
              <a:gd name="T10" fmla="*/ 0 w 21600"/>
              <a:gd name="T11" fmla="*/ 2147483647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19092"/>
                </a:moveTo>
                <a:lnTo>
                  <a:pt x="0" y="21600"/>
                </a:lnTo>
                <a:lnTo>
                  <a:pt x="21600" y="2784"/>
                </a:lnTo>
                <a:lnTo>
                  <a:pt x="21600" y="0"/>
                </a:lnTo>
                <a:lnTo>
                  <a:pt x="0" y="19092"/>
                </a:lnTo>
                <a:close/>
                <a:moveTo>
                  <a:pt x="0" y="19092"/>
                </a:moveTo>
              </a:path>
            </a:pathLst>
          </a:custGeom>
          <a:solidFill>
            <a:srgbClr val="D1EB2B">
              <a:alpha val="69803"/>
            </a:srgbClr>
          </a:solidFill>
          <a:ln>
            <a:noFill/>
          </a:ln>
          <a:extLst>
            <a:ext uri="{91240B29-F687-4F45-9708-019B960494DF}">
              <a14:hiddenLine xmlns:a14="http://schemas.microsoft.com/office/drawing/2010/main" w="12700" cap="flat">
                <a:solidFill>
                  <a:srgbClr val="000000">
                    <a:alpha val="70195"/>
                  </a:srgbClr>
                </a:solidFill>
                <a:miter lim="800000"/>
                <a:headEnd type="none" w="med" len="med"/>
                <a:tailEnd type="none" w="med" len="med"/>
              </a14:hiddenLine>
            </a:ext>
          </a:extLst>
        </p:spPr>
        <p:txBody>
          <a:bodyPr lIns="0" tIns="0" rIns="0" bIns="0"/>
          <a:lstStyle/>
          <a:p>
            <a:endParaRPr lang="en-US" dirty="0"/>
          </a:p>
        </p:txBody>
      </p:sp>
    </p:spTree>
  </p:cSld>
  <p:clrMapOvr>
    <a:masterClrMapping/>
  </p:clrMapOvr>
  <p:transition spd="slow">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1625600" y="228600"/>
            <a:ext cx="10350500" cy="2082800"/>
          </a:xfrm>
        </p:spPr>
        <p:txBody>
          <a:bodyPr rtlCol="0">
            <a:normAutofit fontScale="90000"/>
          </a:bodyPr>
          <a:lstStyle/>
          <a:p>
            <a:pPr eaLnBrk="1" fontAlgn="auto" hangingPunct="1">
              <a:spcAft>
                <a:spcPts val="0"/>
              </a:spcAft>
              <a:defRPr/>
            </a:pPr>
            <a:r>
              <a:rPr lang="fr-FR" sz="6800" dirty="0"/>
              <a:t/>
            </a:r>
            <a:br>
              <a:rPr lang="fr-FR" sz="6800" dirty="0"/>
            </a:br>
            <a:r>
              <a:rPr lang="fr-FR" sz="7000" b="1" dirty="0" err="1"/>
              <a:t>Enrollment</a:t>
            </a:r>
            <a:r>
              <a:rPr lang="fr-FR" sz="7000" b="1" dirty="0"/>
              <a:t> </a:t>
            </a:r>
            <a:r>
              <a:rPr lang="fr-FR" sz="7000" b="1" dirty="0" err="1" smtClean="0"/>
              <a:t>since</a:t>
            </a:r>
            <a:r>
              <a:rPr lang="fr-FR" sz="7000" b="1" dirty="0" smtClean="0"/>
              <a:t> 1999</a:t>
            </a:r>
            <a:r>
              <a:rPr lang="fr-FR" sz="7000" b="1" dirty="0"/>
              <a:t/>
            </a:r>
            <a:br>
              <a:rPr lang="fr-FR" sz="7000" b="1" dirty="0"/>
            </a:br>
            <a:endParaRPr lang="fr-FR" sz="6800" b="1" dirty="0"/>
          </a:p>
        </p:txBody>
      </p:sp>
      <p:graphicFrame>
        <p:nvGraphicFramePr>
          <p:cNvPr id="5" name="Table 4"/>
          <p:cNvGraphicFramePr>
            <a:graphicFrameLocks noGrp="1"/>
          </p:cNvGraphicFramePr>
          <p:nvPr>
            <p:extLst>
              <p:ext uri="{D42A27DB-BD31-4B8C-83A1-F6EECF244321}">
                <p14:modId xmlns:p14="http://schemas.microsoft.com/office/powerpoint/2010/main" val="1673365355"/>
              </p:ext>
            </p:extLst>
          </p:nvPr>
        </p:nvGraphicFramePr>
        <p:xfrm>
          <a:off x="2463800" y="1752600"/>
          <a:ext cx="7743614" cy="7172305"/>
        </p:xfrm>
        <a:graphic>
          <a:graphicData uri="http://schemas.openxmlformats.org/drawingml/2006/table">
            <a:tbl>
              <a:tblPr/>
              <a:tblGrid>
                <a:gridCol w="2642070"/>
                <a:gridCol w="2210595"/>
                <a:gridCol w="2890949"/>
              </a:tblGrid>
              <a:tr h="896539">
                <a:tc>
                  <a:txBody>
                    <a:bodyPr/>
                    <a:lstStyle/>
                    <a:p>
                      <a:pPr algn="ctr" fontAlgn="b"/>
                      <a:endParaRPr lang="en-US" sz="2700" b="1" i="0" u="none" strike="noStrike" dirty="0">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2700" b="1" i="0" u="none" strike="noStrike" dirty="0" smtClean="0">
                          <a:solidFill>
                            <a:srgbClr val="000000"/>
                          </a:solidFill>
                          <a:latin typeface="Calibri"/>
                        </a:rPr>
                        <a:t>French </a:t>
                      </a:r>
                    </a:p>
                    <a:p>
                      <a:pPr algn="ctr" fontAlgn="b"/>
                      <a:r>
                        <a:rPr lang="en-US" sz="2700" b="1" i="0" u="none" strike="noStrike" dirty="0" smtClean="0">
                          <a:solidFill>
                            <a:srgbClr val="000000"/>
                          </a:solidFill>
                          <a:latin typeface="Calibri"/>
                        </a:rPr>
                        <a:t>Section</a:t>
                      </a:r>
                      <a:endParaRPr lang="fr-FR" sz="2700" b="1" i="0" u="none" strike="noStrike" noProof="0"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2700" b="1" i="0" u="none" strike="noStrike" dirty="0" smtClean="0">
                          <a:solidFill>
                            <a:srgbClr val="000000"/>
                          </a:solidFill>
                          <a:latin typeface="+mn-lt"/>
                        </a:rPr>
                        <a:t>International</a:t>
                      </a:r>
                    </a:p>
                    <a:p>
                      <a:pPr algn="ctr" fontAlgn="b"/>
                      <a:r>
                        <a:rPr lang="en-US" sz="2700" b="1" i="0" u="none" strike="noStrike" dirty="0" smtClean="0">
                          <a:solidFill>
                            <a:srgbClr val="000000"/>
                          </a:solidFill>
                          <a:latin typeface="Calibri"/>
                        </a:rPr>
                        <a:t>Section</a:t>
                      </a:r>
                      <a:endParaRPr lang="en-US" sz="27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448269">
                <a:tc>
                  <a:txBody>
                    <a:bodyPr/>
                    <a:lstStyle/>
                    <a:p>
                      <a:pPr algn="ctr" fontAlgn="b"/>
                      <a:r>
                        <a:rPr lang="en-US" sz="2700" b="1" i="0" u="none" strike="noStrike" dirty="0">
                          <a:solidFill>
                            <a:srgbClr val="000000"/>
                          </a:solidFill>
                          <a:latin typeface="Calibri"/>
                        </a:rPr>
                        <a:t>1999-00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700" b="0" i="0" u="none" strike="noStrike" dirty="0">
                          <a:solidFill>
                            <a:srgbClr val="000000"/>
                          </a:solidFill>
                          <a:latin typeface="Calibri"/>
                        </a:rPr>
                        <a:t>382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700" b="0" i="0" u="none" strike="noStrike">
                          <a:solidFill>
                            <a:srgbClr val="000000"/>
                          </a:solidFill>
                          <a:latin typeface="Calibri"/>
                        </a:rPr>
                        <a:t>568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8269">
                <a:tc>
                  <a:txBody>
                    <a:bodyPr/>
                    <a:lstStyle/>
                    <a:p>
                      <a:pPr algn="ctr" fontAlgn="b"/>
                      <a:r>
                        <a:rPr lang="en-US" sz="2700" b="1" i="0" u="none" strike="noStrike" dirty="0">
                          <a:solidFill>
                            <a:srgbClr val="000000"/>
                          </a:solidFill>
                          <a:latin typeface="Calibri"/>
                        </a:rPr>
                        <a:t>2000-01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700" b="0" i="0" u="none" strike="noStrike" dirty="0">
                          <a:solidFill>
                            <a:srgbClr val="000000"/>
                          </a:solidFill>
                          <a:latin typeface="Calibri"/>
                        </a:rPr>
                        <a:t>450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700" b="0" i="0" u="none" strike="noStrike" dirty="0">
                          <a:solidFill>
                            <a:srgbClr val="000000"/>
                          </a:solidFill>
                          <a:latin typeface="Calibri"/>
                        </a:rPr>
                        <a:t>571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8269">
                <a:tc>
                  <a:txBody>
                    <a:bodyPr/>
                    <a:lstStyle/>
                    <a:p>
                      <a:pPr algn="ctr" fontAlgn="b"/>
                      <a:r>
                        <a:rPr lang="en-US" sz="2700" b="1" i="0" u="none" strike="noStrike" dirty="0">
                          <a:solidFill>
                            <a:srgbClr val="000000"/>
                          </a:solidFill>
                          <a:latin typeface="Calibri"/>
                        </a:rPr>
                        <a:t>2001-02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700" b="0" i="0" u="none" strike="noStrike" dirty="0">
                          <a:solidFill>
                            <a:srgbClr val="000000"/>
                          </a:solidFill>
                          <a:latin typeface="Calibri"/>
                        </a:rPr>
                        <a:t>455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700" b="0" i="0" u="none" strike="noStrike" dirty="0">
                          <a:solidFill>
                            <a:srgbClr val="000000"/>
                          </a:solidFill>
                          <a:latin typeface="Calibri"/>
                        </a:rPr>
                        <a:t>603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8269">
                <a:tc>
                  <a:txBody>
                    <a:bodyPr/>
                    <a:lstStyle/>
                    <a:p>
                      <a:pPr algn="ctr" fontAlgn="b"/>
                      <a:r>
                        <a:rPr lang="en-US" sz="2700" b="1" i="0" u="none" strike="noStrike">
                          <a:solidFill>
                            <a:srgbClr val="000000"/>
                          </a:solidFill>
                          <a:latin typeface="Calibri"/>
                        </a:rPr>
                        <a:t>2002-03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700" b="0" i="0" u="none" strike="noStrike" dirty="0">
                          <a:solidFill>
                            <a:srgbClr val="000000"/>
                          </a:solidFill>
                          <a:latin typeface="Calibri"/>
                        </a:rPr>
                        <a:t>499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700" b="0" i="0" u="none" strike="noStrike" dirty="0">
                          <a:solidFill>
                            <a:srgbClr val="000000"/>
                          </a:solidFill>
                          <a:latin typeface="Calibri"/>
                        </a:rPr>
                        <a:t>611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8269">
                <a:tc>
                  <a:txBody>
                    <a:bodyPr/>
                    <a:lstStyle/>
                    <a:p>
                      <a:pPr algn="ctr" fontAlgn="b"/>
                      <a:r>
                        <a:rPr lang="en-US" sz="2700" b="1" i="0" u="none" strike="noStrike">
                          <a:solidFill>
                            <a:srgbClr val="000000"/>
                          </a:solidFill>
                          <a:latin typeface="Calibri"/>
                        </a:rPr>
                        <a:t>2003-04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700" b="0" i="0" u="none" strike="noStrike" dirty="0">
                          <a:solidFill>
                            <a:srgbClr val="000000"/>
                          </a:solidFill>
                          <a:latin typeface="Calibri"/>
                        </a:rPr>
                        <a:t>462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700" b="0" i="0" u="none" strike="noStrike" dirty="0">
                          <a:solidFill>
                            <a:srgbClr val="000000"/>
                          </a:solidFill>
                          <a:latin typeface="Calibri"/>
                        </a:rPr>
                        <a:t>654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8269">
                <a:tc>
                  <a:txBody>
                    <a:bodyPr/>
                    <a:lstStyle/>
                    <a:p>
                      <a:pPr algn="ctr" fontAlgn="b"/>
                      <a:r>
                        <a:rPr lang="en-US" sz="2700" b="1" i="0" u="none" strike="noStrike" dirty="0">
                          <a:solidFill>
                            <a:srgbClr val="000000"/>
                          </a:solidFill>
                          <a:latin typeface="Calibri"/>
                        </a:rPr>
                        <a:t>2004-05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700" b="0" i="0" u="none" strike="noStrike" dirty="0">
                          <a:solidFill>
                            <a:srgbClr val="000000"/>
                          </a:solidFill>
                          <a:latin typeface="Calibri"/>
                        </a:rPr>
                        <a:t>447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700" b="0" i="0" u="none" strike="noStrike" dirty="0">
                          <a:solidFill>
                            <a:srgbClr val="000000"/>
                          </a:solidFill>
                          <a:latin typeface="Calibri"/>
                        </a:rPr>
                        <a:t>702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8269">
                <a:tc>
                  <a:txBody>
                    <a:bodyPr/>
                    <a:lstStyle/>
                    <a:p>
                      <a:pPr algn="ctr" fontAlgn="b"/>
                      <a:r>
                        <a:rPr lang="en-US" sz="2700" b="1" i="0" u="none" strike="noStrike">
                          <a:solidFill>
                            <a:srgbClr val="000000"/>
                          </a:solidFill>
                          <a:latin typeface="Calibri"/>
                        </a:rPr>
                        <a:t>2005-06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700" b="0" i="0" u="none" strike="noStrike" dirty="0">
                          <a:solidFill>
                            <a:srgbClr val="000000"/>
                          </a:solidFill>
                          <a:latin typeface="Calibri"/>
                        </a:rPr>
                        <a:t>440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700" b="0" i="0" u="none" strike="noStrike" dirty="0">
                          <a:solidFill>
                            <a:srgbClr val="000000"/>
                          </a:solidFill>
                          <a:latin typeface="Calibri"/>
                        </a:rPr>
                        <a:t>723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8269">
                <a:tc>
                  <a:txBody>
                    <a:bodyPr/>
                    <a:lstStyle/>
                    <a:p>
                      <a:pPr algn="ctr" fontAlgn="b"/>
                      <a:r>
                        <a:rPr lang="en-US" sz="2700" b="1" i="0" u="none" strike="noStrike">
                          <a:solidFill>
                            <a:srgbClr val="000000"/>
                          </a:solidFill>
                          <a:latin typeface="Calibri"/>
                        </a:rPr>
                        <a:t>2006-07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700" b="0" i="0" u="none" strike="noStrike" dirty="0">
                          <a:solidFill>
                            <a:srgbClr val="000000"/>
                          </a:solidFill>
                          <a:latin typeface="Calibri"/>
                        </a:rPr>
                        <a:t>434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700" b="0" i="0" u="none" strike="noStrike" dirty="0">
                          <a:solidFill>
                            <a:srgbClr val="000000"/>
                          </a:solidFill>
                          <a:latin typeface="Calibri"/>
                        </a:rPr>
                        <a:t>715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8269">
                <a:tc>
                  <a:txBody>
                    <a:bodyPr/>
                    <a:lstStyle/>
                    <a:p>
                      <a:pPr algn="ctr" fontAlgn="b"/>
                      <a:r>
                        <a:rPr lang="en-US" sz="2700" b="1" i="0" u="none" strike="noStrike">
                          <a:solidFill>
                            <a:srgbClr val="000000"/>
                          </a:solidFill>
                          <a:latin typeface="Calibri"/>
                        </a:rPr>
                        <a:t>2007-08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700" b="0" i="0" u="none" strike="noStrike" dirty="0">
                          <a:solidFill>
                            <a:srgbClr val="000000"/>
                          </a:solidFill>
                          <a:latin typeface="Calibri"/>
                        </a:rPr>
                        <a:t>464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700" b="0" i="0" u="none" strike="noStrike" dirty="0">
                          <a:solidFill>
                            <a:srgbClr val="000000"/>
                          </a:solidFill>
                          <a:latin typeface="Calibri"/>
                        </a:rPr>
                        <a:t>722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8269">
                <a:tc>
                  <a:txBody>
                    <a:bodyPr/>
                    <a:lstStyle/>
                    <a:p>
                      <a:pPr algn="ctr" fontAlgn="b"/>
                      <a:r>
                        <a:rPr lang="en-US" sz="2700" b="1" i="0" u="none" strike="noStrike">
                          <a:solidFill>
                            <a:srgbClr val="000000"/>
                          </a:solidFill>
                          <a:latin typeface="Calibri"/>
                        </a:rPr>
                        <a:t>2008-09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700" b="0" i="0" u="none" strike="noStrike" dirty="0">
                          <a:solidFill>
                            <a:srgbClr val="000000"/>
                          </a:solidFill>
                          <a:latin typeface="Calibri"/>
                        </a:rPr>
                        <a:t>451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700" b="0" i="0" u="none" strike="noStrike" dirty="0">
                          <a:solidFill>
                            <a:srgbClr val="000000"/>
                          </a:solidFill>
                          <a:latin typeface="Calibri"/>
                        </a:rPr>
                        <a:t>737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8269">
                <a:tc>
                  <a:txBody>
                    <a:bodyPr/>
                    <a:lstStyle/>
                    <a:p>
                      <a:pPr algn="ctr" fontAlgn="b"/>
                      <a:r>
                        <a:rPr lang="en-US" sz="2700" b="1" i="0" u="none" strike="noStrike">
                          <a:solidFill>
                            <a:srgbClr val="000000"/>
                          </a:solidFill>
                          <a:latin typeface="Calibri"/>
                        </a:rPr>
                        <a:t>2009-10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700" b="0" i="0" u="none" strike="noStrike" dirty="0" smtClean="0">
                          <a:solidFill>
                            <a:srgbClr val="000000"/>
                          </a:solidFill>
                          <a:latin typeface="Calibri"/>
                        </a:rPr>
                        <a:t>466</a:t>
                      </a:r>
                      <a:endParaRPr lang="en-US" sz="27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700" b="0" i="0" u="none" strike="noStrike" dirty="0" smtClean="0">
                          <a:solidFill>
                            <a:srgbClr val="000000"/>
                          </a:solidFill>
                          <a:latin typeface="Calibri"/>
                        </a:rPr>
                        <a:t>746</a:t>
                      </a:r>
                      <a:endParaRPr lang="en-US" sz="27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8269">
                <a:tc>
                  <a:txBody>
                    <a:bodyPr/>
                    <a:lstStyle/>
                    <a:p>
                      <a:pPr algn="ctr" fontAlgn="b"/>
                      <a:r>
                        <a:rPr lang="en-US" sz="2700" b="1" i="0" u="none" strike="noStrike" dirty="0" smtClean="0">
                          <a:solidFill>
                            <a:srgbClr val="000000"/>
                          </a:solidFill>
                          <a:latin typeface="Calibri"/>
                        </a:rPr>
                        <a:t>2010-11</a:t>
                      </a:r>
                      <a:endParaRPr lang="en-US" sz="27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700" b="0" i="0" u="none" strike="noStrike" dirty="0" smtClean="0">
                          <a:solidFill>
                            <a:srgbClr val="000000"/>
                          </a:solidFill>
                          <a:latin typeface="Calibri"/>
                        </a:rPr>
                        <a:t>484</a:t>
                      </a:r>
                      <a:endParaRPr lang="en-US" sz="27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700" b="0" i="0" u="none" strike="noStrike" dirty="0" smtClean="0">
                          <a:solidFill>
                            <a:srgbClr val="000000"/>
                          </a:solidFill>
                          <a:latin typeface="Calibri"/>
                        </a:rPr>
                        <a:t>736</a:t>
                      </a:r>
                      <a:endParaRPr lang="en-US" sz="27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8269">
                <a:tc>
                  <a:txBody>
                    <a:bodyPr/>
                    <a:lstStyle/>
                    <a:p>
                      <a:pPr algn="ctr" fontAlgn="b"/>
                      <a:r>
                        <a:rPr lang="en-US" sz="2700" b="1" i="0" u="none" strike="noStrike" dirty="0" smtClean="0">
                          <a:solidFill>
                            <a:srgbClr val="000000"/>
                          </a:solidFill>
                          <a:latin typeface="Calibri"/>
                        </a:rPr>
                        <a:t>2011-12</a:t>
                      </a:r>
                      <a:endParaRPr lang="en-US" sz="27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700" b="0" i="0" u="none" strike="noStrike" dirty="0" smtClean="0">
                          <a:solidFill>
                            <a:srgbClr val="000000"/>
                          </a:solidFill>
                          <a:latin typeface="Calibri"/>
                        </a:rPr>
                        <a:t>535</a:t>
                      </a:r>
                      <a:endParaRPr lang="en-US" sz="27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700" b="0" i="0" u="none" strike="noStrike" dirty="0" smtClean="0">
                          <a:solidFill>
                            <a:srgbClr val="000000"/>
                          </a:solidFill>
                          <a:latin typeface="Calibri"/>
                        </a:rPr>
                        <a:t>757</a:t>
                      </a:r>
                      <a:endParaRPr lang="en-US" sz="27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8269">
                <a:tc>
                  <a:txBody>
                    <a:bodyPr/>
                    <a:lstStyle/>
                    <a:p>
                      <a:pPr algn="ctr" fontAlgn="b"/>
                      <a:r>
                        <a:rPr lang="en-US" sz="2700" b="1" i="0" u="none" strike="noStrike" dirty="0" smtClean="0">
                          <a:solidFill>
                            <a:srgbClr val="000000"/>
                          </a:solidFill>
                          <a:latin typeface="Calibri"/>
                        </a:rPr>
                        <a:t>2012-13</a:t>
                      </a:r>
                      <a:endParaRPr lang="en-US" sz="27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700" b="0" i="0" u="none" strike="noStrike" dirty="0" smtClean="0">
                          <a:solidFill>
                            <a:srgbClr val="000000"/>
                          </a:solidFill>
                          <a:latin typeface="Calibri"/>
                        </a:rPr>
                        <a:t>619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700" b="0" i="0" u="none" strike="noStrike" dirty="0" smtClean="0">
                          <a:solidFill>
                            <a:srgbClr val="000000"/>
                          </a:solidFill>
                          <a:latin typeface="Calibri"/>
                        </a:rPr>
                        <a:t>885</a:t>
                      </a:r>
                      <a:endParaRPr lang="en-US" sz="27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06218120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63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7890" name="Rectangle 2"/>
          <p:cNvSpPr>
            <a:spLocks/>
          </p:cNvSpPr>
          <p:nvPr/>
        </p:nvSpPr>
        <p:spPr bwMode="auto">
          <a:xfrm>
            <a:off x="939800" y="260350"/>
            <a:ext cx="11125200" cy="855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5600" b="1">
                <a:solidFill>
                  <a:srgbClr val="000000"/>
                </a:solidFill>
                <a:effectLst>
                  <a:outerShdw blurRad="38100" dist="38100" dir="2700000" algn="tl">
                    <a:srgbClr val="C0C0C0"/>
                  </a:outerShdw>
                </a:effectLst>
                <a:latin typeface="Helvetica Neue" charset="0"/>
                <a:ea typeface="Helvetica Neue" charset="0"/>
                <a:cs typeface="Helvetica Neue" charset="0"/>
                <a:sym typeface="Helvetica Neue" charset="0"/>
              </a:rPr>
              <a:t>With 1,502 students, Awty is now the largest international school in the United States, and the largest independent school in Houston.</a:t>
            </a:r>
          </a:p>
          <a:p>
            <a:r>
              <a:rPr lang="en-US" sz="5600" b="1">
                <a:solidFill>
                  <a:srgbClr val="6B6B6B"/>
                </a:solidFill>
                <a:effectLst>
                  <a:outerShdw blurRad="38100" dist="38100" dir="2700000" algn="tl">
                    <a:srgbClr val="C0C0C0"/>
                  </a:outerShdw>
                </a:effectLst>
                <a:latin typeface="Helvetica Neue" charset="0"/>
                <a:ea typeface="Helvetica Neue" charset="0"/>
                <a:cs typeface="Helvetica Neue" charset="0"/>
                <a:sym typeface="Helvetica Neue" charset="0"/>
              </a:rPr>
              <a:t>Just 18 months ago, we ranked 2nd and 3rd respectively on these criteria.</a:t>
            </a:r>
          </a:p>
        </p:txBody>
      </p:sp>
      <p:pic>
        <p:nvPicPr>
          <p:cNvPr id="4"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5"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176288674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2492032" presetClass="entr" presetSubtype="125090216" fill="hold" grpId="0" nodeType="afterEffect">
                                  <p:stCondLst>
                                    <p:cond delay="0"/>
                                  </p:stCondLst>
                                  <p:childTnLst>
                                    <p:set>
                                      <p:cBhvr>
                                        <p:cTn id="6" dur="1" fill="hold">
                                          <p:stCondLst>
                                            <p:cond delay="499"/>
                                          </p:stCondLst>
                                        </p:cTn>
                                        <p:tgtEl>
                                          <p:spTgt spid="37890">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42492032" presetClass="entr" presetSubtype="125090216" fill="hold" grpId="0" nodeType="afterEffect">
                                  <p:stCondLst>
                                    <p:cond delay="0"/>
                                  </p:stCondLst>
                                  <p:childTnLst>
                                    <p:set>
                                      <p:cBhvr>
                                        <p:cTn id="9" dur="1" fill="hold">
                                          <p:stCondLst>
                                            <p:cond delay="499"/>
                                          </p:stCondLst>
                                        </p:cTn>
                                        <p:tgtEl>
                                          <p:spTgt spid="3789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build="p" autoUpdateAnimBg="0"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4200" y="6934200"/>
            <a:ext cx="3200400" cy="1151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Content Placeholder 5"/>
          <p:cNvGraphicFramePr>
            <a:graphicFrameLocks noGrp="1"/>
          </p:cNvGraphicFramePr>
          <p:nvPr>
            <p:ph idx="4294967295"/>
            <p:extLst>
              <p:ext uri="{D42A27DB-BD31-4B8C-83A1-F6EECF244321}">
                <p14:modId xmlns:p14="http://schemas.microsoft.com/office/powerpoint/2010/main" val="3240686156"/>
              </p:ext>
            </p:extLst>
          </p:nvPr>
        </p:nvGraphicFramePr>
        <p:xfrm>
          <a:off x="330200" y="1596292"/>
          <a:ext cx="12420600" cy="6664135"/>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2"/>
          <p:cNvSpPr txBox="1">
            <a:spLocks noChangeArrowheads="1"/>
          </p:cNvSpPr>
          <p:nvPr/>
        </p:nvSpPr>
        <p:spPr>
          <a:xfrm>
            <a:off x="1625600" y="-457200"/>
            <a:ext cx="10350500" cy="2082800"/>
          </a:xfrm>
          <a:prstGeom prst="rect">
            <a:avLst/>
          </a:prstGeom>
        </p:spPr>
        <p:txBody>
          <a:bodyPr rtlCol="0">
            <a:normAutofit fontScale="90000"/>
          </a:bodyPr>
          <a:lstStyle>
            <a:lvl1pPr algn="l" rtl="0" eaLnBrk="0" fontAlgn="base" hangingPunct="0">
              <a:lnSpc>
                <a:spcPct val="90000"/>
              </a:lnSpc>
              <a:spcBef>
                <a:spcPct val="0"/>
              </a:spcBef>
              <a:spcAft>
                <a:spcPct val="0"/>
              </a:spcAft>
              <a:defRPr sz="11000">
                <a:solidFill>
                  <a:srgbClr val="819820"/>
                </a:solidFill>
                <a:latin typeface="+mj-lt"/>
                <a:ea typeface="+mj-ea"/>
                <a:cs typeface="+mj-cs"/>
                <a:sym typeface="Georgia" pitchFamily="18" charset="0"/>
              </a:defRPr>
            </a:lvl1pPr>
            <a:lvl2pPr algn="l" rtl="0" eaLnBrk="0" fontAlgn="base" hangingPunct="0">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pitchFamily="18" charset="0"/>
              </a:defRPr>
            </a:lvl2pPr>
            <a:lvl3pPr algn="l" rtl="0" eaLnBrk="0" fontAlgn="base" hangingPunct="0">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pitchFamily="18" charset="0"/>
              </a:defRPr>
            </a:lvl3pPr>
            <a:lvl4pPr algn="l" rtl="0" eaLnBrk="0" fontAlgn="base" hangingPunct="0">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pitchFamily="18" charset="0"/>
              </a:defRPr>
            </a:lvl4pPr>
            <a:lvl5pPr algn="l" rtl="0" eaLnBrk="0" fontAlgn="base" hangingPunct="0">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pitchFamily="18" charset="0"/>
              </a:defRPr>
            </a:lvl5pPr>
            <a:lvl6pPr marL="457200" algn="l" rtl="0" fontAlgn="base">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charset="0"/>
              </a:defRPr>
            </a:lvl6pPr>
            <a:lvl7pPr marL="914400" algn="l" rtl="0" fontAlgn="base">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charset="0"/>
              </a:defRPr>
            </a:lvl7pPr>
            <a:lvl8pPr marL="1371600" algn="l" rtl="0" fontAlgn="base">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charset="0"/>
              </a:defRPr>
            </a:lvl8pPr>
            <a:lvl9pPr marL="1828800" algn="l" rtl="0" fontAlgn="base">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charset="0"/>
              </a:defRPr>
            </a:lvl9pPr>
          </a:lstStyle>
          <a:p>
            <a:pPr eaLnBrk="1" fontAlgn="auto" hangingPunct="1">
              <a:spcAft>
                <a:spcPts val="0"/>
              </a:spcAft>
              <a:defRPr/>
            </a:pPr>
            <a:r>
              <a:rPr lang="fr-FR" sz="6800" kern="0" dirty="0" smtClean="0"/>
              <a:t/>
            </a:r>
            <a:br>
              <a:rPr lang="fr-FR" sz="6800" kern="0" dirty="0" smtClean="0"/>
            </a:br>
            <a:r>
              <a:rPr lang="fr-FR" sz="7000" b="1" kern="0" dirty="0" err="1" smtClean="0"/>
              <a:t>Enrollment</a:t>
            </a:r>
            <a:r>
              <a:rPr lang="fr-FR" sz="7000" b="1" kern="0" dirty="0" smtClean="0"/>
              <a:t> May 6,2013</a:t>
            </a:r>
            <a:endParaRPr lang="fr-FR" sz="6800" b="1" kern="0" dirty="0"/>
          </a:p>
        </p:txBody>
      </p:sp>
    </p:spTree>
    <p:extLst>
      <p:ext uri="{BB962C8B-B14F-4D97-AF65-F5344CB8AC3E}">
        <p14:creationId xmlns:p14="http://schemas.microsoft.com/office/powerpoint/2010/main" val="280379121"/>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82600" y="1600200"/>
            <a:ext cx="12115800" cy="1343377"/>
          </a:xfrm>
        </p:spPr>
        <p:txBody>
          <a:bodyPr>
            <a:normAutofit fontScale="90000"/>
          </a:bodyPr>
          <a:lstStyle/>
          <a:p>
            <a:pPr eaLnBrk="1" hangingPunct="1"/>
            <a:r>
              <a:rPr lang="fr-FR" sz="9800" b="1" dirty="0" smtClean="0"/>
              <a:t/>
            </a:r>
            <a:br>
              <a:rPr lang="fr-FR" sz="9800" b="1" dirty="0" smtClean="0"/>
            </a:br>
            <a:r>
              <a:rPr lang="fr-FR" sz="9800" b="1" dirty="0" smtClean="0"/>
              <a:t>Effectifs par niveau </a:t>
            </a:r>
            <a:r>
              <a:rPr lang="fr-FR" b="1" dirty="0" smtClean="0"/>
              <a:t/>
            </a:r>
            <a:br>
              <a:rPr lang="fr-FR" b="1" dirty="0" smtClean="0"/>
            </a:br>
            <a:r>
              <a:rPr lang="fr-FR" b="1" dirty="0" smtClean="0">
                <a:solidFill>
                  <a:srgbClr val="FF0000"/>
                </a:solidFill>
              </a:rPr>
              <a:t> </a:t>
            </a:r>
            <a:endParaRPr lang="fr-FR" b="1" dirty="0" smtClean="0"/>
          </a:p>
        </p:txBody>
      </p:sp>
      <p:graphicFrame>
        <p:nvGraphicFramePr>
          <p:cNvPr id="3" name="Table 2"/>
          <p:cNvGraphicFramePr>
            <a:graphicFrameLocks noGrp="1"/>
          </p:cNvGraphicFramePr>
          <p:nvPr>
            <p:extLst>
              <p:ext uri="{D42A27DB-BD31-4B8C-83A1-F6EECF244321}">
                <p14:modId xmlns:p14="http://schemas.microsoft.com/office/powerpoint/2010/main" val="187538717"/>
              </p:ext>
            </p:extLst>
          </p:nvPr>
        </p:nvGraphicFramePr>
        <p:xfrm>
          <a:off x="3122824" y="1804461"/>
          <a:ext cx="7113375" cy="6822973"/>
        </p:xfrm>
        <a:graphic>
          <a:graphicData uri="http://schemas.openxmlformats.org/drawingml/2006/table">
            <a:tbl>
              <a:tblPr/>
              <a:tblGrid>
                <a:gridCol w="1394780"/>
                <a:gridCol w="1786022"/>
                <a:gridCol w="1979882"/>
                <a:gridCol w="1952691"/>
              </a:tblGrid>
              <a:tr h="697759">
                <a:tc>
                  <a:txBody>
                    <a:bodyPr/>
                    <a:lstStyle/>
                    <a:p>
                      <a:pPr algn="ctr" fontAlgn="b"/>
                      <a:endParaRPr lang="en-US" sz="2300" b="1" i="0" u="none" strike="noStrike" dirty="0">
                        <a:solidFill>
                          <a:srgbClr val="000000"/>
                        </a:solidFill>
                        <a:latin typeface="Calibri"/>
                      </a:endParaRP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2300" b="1" i="0" u="none" strike="noStrike" dirty="0" smtClean="0">
                          <a:solidFill>
                            <a:srgbClr val="000000"/>
                          </a:solidFill>
                          <a:latin typeface="Calibri"/>
                        </a:rPr>
                        <a:t>Students</a:t>
                      </a:r>
                      <a:endParaRPr lang="en-US" sz="2300" b="1" i="0" u="none" strike="noStrike" dirty="0">
                        <a:solidFill>
                          <a:srgbClr val="000000"/>
                        </a:solidFill>
                        <a:latin typeface="Calibri"/>
                      </a:endParaRP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2300" b="1" i="0" u="none" strike="noStrike" dirty="0" smtClean="0">
                          <a:solidFill>
                            <a:srgbClr val="000000"/>
                          </a:solidFill>
                          <a:latin typeface="Calibri"/>
                        </a:rPr>
                        <a:t>Number of classes</a:t>
                      </a:r>
                      <a:endParaRPr lang="en-US" sz="2300" b="1" i="0" u="none" strike="noStrike" dirty="0">
                        <a:solidFill>
                          <a:srgbClr val="000000"/>
                        </a:solidFill>
                        <a:latin typeface="Calibri"/>
                      </a:endParaRP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2300" b="1" i="0" u="none" strike="noStrike" dirty="0" smtClean="0">
                          <a:solidFill>
                            <a:srgbClr val="000000"/>
                          </a:solidFill>
                          <a:latin typeface="Calibri"/>
                        </a:rPr>
                        <a:t>Average</a:t>
                      </a:r>
                      <a:r>
                        <a:rPr lang="en-US" sz="2300" b="1" i="0" u="none" strike="noStrike" baseline="0" dirty="0" smtClean="0">
                          <a:solidFill>
                            <a:srgbClr val="000000"/>
                          </a:solidFill>
                          <a:latin typeface="Calibri"/>
                        </a:rPr>
                        <a:t> per class</a:t>
                      </a:r>
                      <a:endParaRPr lang="en-US" sz="2300" b="1" i="0" u="none" strike="noStrike" dirty="0">
                        <a:solidFill>
                          <a:srgbClr val="000000"/>
                        </a:solidFill>
                        <a:latin typeface="Calibri"/>
                      </a:endParaRP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381030">
                <a:tc>
                  <a:txBody>
                    <a:bodyPr/>
                    <a:lstStyle/>
                    <a:p>
                      <a:pPr algn="ctr" fontAlgn="b"/>
                      <a:r>
                        <a:rPr lang="en-US" sz="2300" b="1" i="0" u="none" strike="noStrike" dirty="0" smtClean="0">
                          <a:solidFill>
                            <a:srgbClr val="000000"/>
                          </a:solidFill>
                          <a:latin typeface="Calibri"/>
                        </a:rPr>
                        <a:t>PK 3</a:t>
                      </a:r>
                      <a:endParaRPr lang="en-US" sz="2300" b="1" i="0" u="none" strike="noStrike" dirty="0">
                        <a:solidFill>
                          <a:srgbClr val="000000"/>
                        </a:solidFill>
                        <a:latin typeface="Calibri"/>
                      </a:endParaRP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21</a:t>
                      </a: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2</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30">
                <a:tc>
                  <a:txBody>
                    <a:bodyPr/>
                    <a:lstStyle/>
                    <a:p>
                      <a:pPr algn="ctr" fontAlgn="b"/>
                      <a:r>
                        <a:rPr lang="en-US" sz="2300" b="1" i="0" u="none" strike="noStrike" dirty="0" smtClean="0">
                          <a:solidFill>
                            <a:srgbClr val="000000"/>
                          </a:solidFill>
                          <a:latin typeface="Calibri"/>
                        </a:rPr>
                        <a:t>PK</a:t>
                      </a:r>
                      <a:r>
                        <a:rPr lang="en-US" sz="2300" b="1" i="0" u="none" strike="noStrike" baseline="0" dirty="0" smtClean="0">
                          <a:solidFill>
                            <a:srgbClr val="000000"/>
                          </a:solidFill>
                          <a:latin typeface="Calibri"/>
                        </a:rPr>
                        <a:t> 4</a:t>
                      </a:r>
                      <a:endParaRPr lang="en-US" sz="2300" b="1" i="0" u="none" strike="noStrike" dirty="0">
                        <a:solidFill>
                          <a:srgbClr val="000000"/>
                        </a:solidFill>
                        <a:latin typeface="Calibri"/>
                      </a:endParaRP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33</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3</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30">
                <a:tc>
                  <a:txBody>
                    <a:bodyPr/>
                    <a:lstStyle/>
                    <a:p>
                      <a:pPr algn="ctr" fontAlgn="b"/>
                      <a:r>
                        <a:rPr lang="en-US" sz="2300" b="1" i="0" u="none" strike="noStrike" dirty="0" smtClean="0">
                          <a:solidFill>
                            <a:srgbClr val="000000"/>
                          </a:solidFill>
                          <a:latin typeface="Calibri"/>
                        </a:rPr>
                        <a:t>K</a:t>
                      </a:r>
                      <a:endParaRPr lang="en-US" sz="2300" b="1" i="0" u="none" strike="noStrike" dirty="0">
                        <a:solidFill>
                          <a:srgbClr val="000000"/>
                        </a:solidFill>
                        <a:latin typeface="Calibri"/>
                      </a:endParaRP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42</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4</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30">
                <a:tc>
                  <a:txBody>
                    <a:bodyPr/>
                    <a:lstStyle/>
                    <a:p>
                      <a:pPr algn="ctr" fontAlgn="b"/>
                      <a:r>
                        <a:rPr lang="en-US" sz="2300" b="1" i="0" u="none" strike="noStrike" dirty="0" smtClean="0">
                          <a:solidFill>
                            <a:srgbClr val="000000"/>
                          </a:solidFill>
                          <a:latin typeface="Calibri"/>
                        </a:rPr>
                        <a:t>1</a:t>
                      </a:r>
                      <a:r>
                        <a:rPr lang="en-US" sz="2300" b="1" i="0" u="none" strike="noStrike" baseline="30000" dirty="0" smtClean="0">
                          <a:solidFill>
                            <a:srgbClr val="000000"/>
                          </a:solidFill>
                          <a:latin typeface="Calibri"/>
                        </a:rPr>
                        <a:t>st</a:t>
                      </a:r>
                      <a:endParaRPr lang="en-US" sz="2300" b="1" i="0" u="none" strike="noStrike" dirty="0">
                        <a:solidFill>
                          <a:srgbClr val="000000"/>
                        </a:solidFill>
                        <a:latin typeface="Calibri"/>
                      </a:endParaRP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60</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3</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20</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30">
                <a:tc>
                  <a:txBody>
                    <a:bodyPr/>
                    <a:lstStyle/>
                    <a:p>
                      <a:pPr algn="ctr" fontAlgn="b"/>
                      <a:r>
                        <a:rPr lang="en-US" sz="2300" b="1" i="0" u="none" strike="noStrike" dirty="0" smtClean="0">
                          <a:solidFill>
                            <a:srgbClr val="000000"/>
                          </a:solidFill>
                          <a:latin typeface="Calibri"/>
                        </a:rPr>
                        <a:t>2</a:t>
                      </a:r>
                      <a:r>
                        <a:rPr lang="en-US" sz="2300" b="1" i="0" u="none" strike="noStrike" baseline="30000" dirty="0" smtClean="0">
                          <a:solidFill>
                            <a:srgbClr val="000000"/>
                          </a:solidFill>
                          <a:latin typeface="Calibri"/>
                        </a:rPr>
                        <a:t>nd</a:t>
                      </a:r>
                      <a:r>
                        <a:rPr lang="en-US" sz="2300" b="1" i="0" u="none" strike="noStrike" baseline="0" dirty="0" smtClean="0">
                          <a:solidFill>
                            <a:srgbClr val="000000"/>
                          </a:solidFill>
                          <a:latin typeface="Calibri"/>
                        </a:rPr>
                        <a:t> </a:t>
                      </a:r>
                      <a:endParaRPr lang="en-US" sz="2300" b="1" i="0" u="none" strike="noStrike" dirty="0">
                        <a:solidFill>
                          <a:srgbClr val="000000"/>
                        </a:solidFill>
                        <a:latin typeface="Calibri"/>
                      </a:endParaRP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57</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3</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19</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30">
                <a:tc>
                  <a:txBody>
                    <a:bodyPr/>
                    <a:lstStyle/>
                    <a:p>
                      <a:pPr algn="ctr" fontAlgn="b"/>
                      <a:r>
                        <a:rPr lang="en-US" sz="2300" b="1" i="0" u="none" strike="noStrike" dirty="0" smtClean="0">
                          <a:solidFill>
                            <a:srgbClr val="000000"/>
                          </a:solidFill>
                          <a:latin typeface="Calibri"/>
                        </a:rPr>
                        <a:t>3</a:t>
                      </a:r>
                      <a:r>
                        <a:rPr lang="en-US" sz="2300" b="1" i="0" u="none" strike="noStrike" baseline="30000" dirty="0" smtClean="0">
                          <a:solidFill>
                            <a:srgbClr val="000000"/>
                          </a:solidFill>
                          <a:latin typeface="Calibri"/>
                        </a:rPr>
                        <a:t>rd</a:t>
                      </a:r>
                      <a:r>
                        <a:rPr lang="en-US" sz="2300" b="1" i="0" u="none" strike="noStrike" baseline="0" dirty="0" smtClean="0">
                          <a:solidFill>
                            <a:srgbClr val="000000"/>
                          </a:solidFill>
                          <a:latin typeface="Calibri"/>
                        </a:rPr>
                        <a:t> </a:t>
                      </a:r>
                      <a:endParaRPr lang="en-US" sz="2300" b="1" i="0" u="none" strike="noStrike" dirty="0">
                        <a:solidFill>
                          <a:srgbClr val="000000"/>
                        </a:solidFill>
                        <a:latin typeface="Calibri"/>
                      </a:endParaRP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55</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3</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18,3</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30">
                <a:tc>
                  <a:txBody>
                    <a:bodyPr/>
                    <a:lstStyle/>
                    <a:p>
                      <a:pPr algn="ctr" fontAlgn="b"/>
                      <a:r>
                        <a:rPr lang="en-US" sz="2300" b="1" i="0" u="none" strike="noStrike" dirty="0" smtClean="0">
                          <a:solidFill>
                            <a:srgbClr val="000000"/>
                          </a:solidFill>
                          <a:latin typeface="Calibri"/>
                        </a:rPr>
                        <a:t>4</a:t>
                      </a:r>
                      <a:r>
                        <a:rPr lang="en-US" sz="2300" b="1" i="0" u="none" strike="noStrike" baseline="30000" dirty="0" smtClean="0">
                          <a:solidFill>
                            <a:srgbClr val="000000"/>
                          </a:solidFill>
                          <a:latin typeface="Calibri"/>
                        </a:rPr>
                        <a:t>th</a:t>
                      </a:r>
                      <a:r>
                        <a:rPr lang="en-US" sz="2300" b="1" i="0" u="none" strike="noStrike" dirty="0" smtClean="0">
                          <a:solidFill>
                            <a:srgbClr val="000000"/>
                          </a:solidFill>
                          <a:latin typeface="Calibri"/>
                        </a:rPr>
                        <a:t> </a:t>
                      </a:r>
                      <a:endParaRPr lang="en-US" sz="2300" b="1" i="0" u="none" strike="noStrike" dirty="0">
                        <a:solidFill>
                          <a:srgbClr val="000000"/>
                        </a:solidFill>
                        <a:latin typeface="Calibri"/>
                      </a:endParaRP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52</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3</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30">
                <a:tc>
                  <a:txBody>
                    <a:bodyPr/>
                    <a:lstStyle/>
                    <a:p>
                      <a:pPr algn="ctr" fontAlgn="b"/>
                      <a:r>
                        <a:rPr lang="en-US" sz="2300" b="1" i="0" u="none" strike="noStrike" dirty="0" smtClean="0">
                          <a:solidFill>
                            <a:srgbClr val="000000"/>
                          </a:solidFill>
                          <a:latin typeface="Calibri"/>
                        </a:rPr>
                        <a:t>5</a:t>
                      </a:r>
                      <a:r>
                        <a:rPr lang="en-US" sz="2300" b="1" i="0" u="none" strike="noStrike" baseline="30000" dirty="0" smtClean="0">
                          <a:solidFill>
                            <a:srgbClr val="000000"/>
                          </a:solidFill>
                          <a:latin typeface="Calibri"/>
                        </a:rPr>
                        <a:t>th</a:t>
                      </a:r>
                      <a:r>
                        <a:rPr lang="en-US" sz="2300" b="1" i="0" u="none" strike="noStrike" dirty="0" smtClean="0">
                          <a:solidFill>
                            <a:srgbClr val="000000"/>
                          </a:solidFill>
                          <a:latin typeface="Calibri"/>
                        </a:rPr>
                        <a:t> </a:t>
                      </a:r>
                      <a:endParaRPr lang="en-US" sz="2300" b="1" i="0" u="none" strike="noStrike" dirty="0">
                        <a:solidFill>
                          <a:srgbClr val="000000"/>
                        </a:solidFill>
                        <a:latin typeface="Calibri"/>
                      </a:endParaRP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59</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3</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30">
                <a:tc>
                  <a:txBody>
                    <a:bodyPr/>
                    <a:lstStyle/>
                    <a:p>
                      <a:pPr algn="ctr" fontAlgn="b"/>
                      <a:r>
                        <a:rPr lang="en-US" sz="2300" b="1" i="0" u="none" strike="noStrike" dirty="0" smtClean="0">
                          <a:solidFill>
                            <a:srgbClr val="000000"/>
                          </a:solidFill>
                          <a:latin typeface="Calibri"/>
                        </a:rPr>
                        <a:t>6</a:t>
                      </a:r>
                      <a:r>
                        <a:rPr lang="en-US" sz="2300" b="1" i="0" u="none" strike="noStrike" baseline="30000" dirty="0" smtClean="0">
                          <a:solidFill>
                            <a:srgbClr val="000000"/>
                          </a:solidFill>
                          <a:latin typeface="Calibri"/>
                        </a:rPr>
                        <a:t>th</a:t>
                      </a:r>
                      <a:r>
                        <a:rPr lang="en-US" sz="2300" b="1" i="0" u="none" strike="noStrike" dirty="0" smtClean="0">
                          <a:solidFill>
                            <a:srgbClr val="000000"/>
                          </a:solidFill>
                          <a:latin typeface="Calibri"/>
                        </a:rPr>
                        <a:t> </a:t>
                      </a:r>
                      <a:endParaRPr lang="en-US" sz="2300" b="1" i="0" u="none" strike="noStrike" dirty="0">
                        <a:solidFill>
                          <a:srgbClr val="000000"/>
                        </a:solidFill>
                        <a:latin typeface="Calibri"/>
                      </a:endParaRP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36</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2</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18</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30">
                <a:tc>
                  <a:txBody>
                    <a:bodyPr/>
                    <a:lstStyle/>
                    <a:p>
                      <a:pPr algn="ctr" fontAlgn="b"/>
                      <a:r>
                        <a:rPr lang="en-US" sz="2300" b="1" i="0" u="none" strike="noStrike" dirty="0" smtClean="0">
                          <a:solidFill>
                            <a:srgbClr val="000000"/>
                          </a:solidFill>
                          <a:latin typeface="Calibri"/>
                        </a:rPr>
                        <a:t>7</a:t>
                      </a:r>
                      <a:r>
                        <a:rPr lang="en-US" sz="2300" b="1" i="0" u="none" strike="noStrike" baseline="30000" dirty="0" smtClean="0">
                          <a:solidFill>
                            <a:srgbClr val="000000"/>
                          </a:solidFill>
                          <a:latin typeface="Calibri"/>
                        </a:rPr>
                        <a:t>th</a:t>
                      </a:r>
                      <a:endParaRPr lang="en-US" sz="2300" b="1" i="0" u="none" strike="noStrike" dirty="0">
                        <a:solidFill>
                          <a:srgbClr val="000000"/>
                        </a:solidFill>
                        <a:latin typeface="Calibri"/>
                      </a:endParaRP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41</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2</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20,5</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30">
                <a:tc>
                  <a:txBody>
                    <a:bodyPr/>
                    <a:lstStyle/>
                    <a:p>
                      <a:pPr algn="ctr" fontAlgn="b"/>
                      <a:r>
                        <a:rPr lang="en-US" sz="2300" b="1" i="0" u="none" strike="noStrike" dirty="0" smtClean="0">
                          <a:solidFill>
                            <a:srgbClr val="000000"/>
                          </a:solidFill>
                          <a:latin typeface="Calibri"/>
                        </a:rPr>
                        <a:t>8</a:t>
                      </a:r>
                      <a:r>
                        <a:rPr lang="en-US" sz="2300" b="1" i="0" u="none" strike="noStrike" baseline="30000" dirty="0" smtClean="0">
                          <a:solidFill>
                            <a:srgbClr val="000000"/>
                          </a:solidFill>
                          <a:latin typeface="Calibri"/>
                        </a:rPr>
                        <a:t>th</a:t>
                      </a:r>
                      <a:endParaRPr lang="en-US" sz="2300" b="1" i="0" u="none" strike="noStrike" dirty="0">
                        <a:solidFill>
                          <a:srgbClr val="000000"/>
                        </a:solidFill>
                        <a:latin typeface="Calibri"/>
                      </a:endParaRP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43</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2</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21,5</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30">
                <a:tc>
                  <a:txBody>
                    <a:bodyPr/>
                    <a:lstStyle/>
                    <a:p>
                      <a:pPr algn="ctr" fontAlgn="b"/>
                      <a:r>
                        <a:rPr lang="en-US" sz="2300" b="1" i="0" u="none" strike="noStrike" dirty="0" smtClean="0">
                          <a:solidFill>
                            <a:srgbClr val="000000"/>
                          </a:solidFill>
                          <a:latin typeface="Calibri"/>
                        </a:rPr>
                        <a:t>9</a:t>
                      </a:r>
                      <a:r>
                        <a:rPr lang="en-US" sz="2300" b="1" i="0" u="none" strike="noStrike" baseline="30000" dirty="0" smtClean="0">
                          <a:solidFill>
                            <a:srgbClr val="000000"/>
                          </a:solidFill>
                          <a:latin typeface="Calibri"/>
                        </a:rPr>
                        <a:t>th</a:t>
                      </a:r>
                      <a:endParaRPr lang="en-US" sz="2300" b="1" i="0" u="none" strike="noStrike" dirty="0">
                        <a:solidFill>
                          <a:srgbClr val="000000"/>
                        </a:solidFill>
                        <a:latin typeface="Calibri"/>
                      </a:endParaRP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38</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2</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19</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30">
                <a:tc>
                  <a:txBody>
                    <a:bodyPr/>
                    <a:lstStyle/>
                    <a:p>
                      <a:pPr algn="ctr" fontAlgn="b"/>
                      <a:r>
                        <a:rPr lang="en-US" sz="2300" b="1" i="0" u="none" strike="noStrike" dirty="0" smtClean="0">
                          <a:solidFill>
                            <a:srgbClr val="000000"/>
                          </a:solidFill>
                          <a:latin typeface="Calibri"/>
                        </a:rPr>
                        <a:t>10</a:t>
                      </a:r>
                      <a:r>
                        <a:rPr lang="en-US" sz="2300" b="1" i="0" u="none" strike="noStrike" baseline="30000" dirty="0" smtClean="0">
                          <a:solidFill>
                            <a:srgbClr val="000000"/>
                          </a:solidFill>
                          <a:latin typeface="Calibri"/>
                        </a:rPr>
                        <a:t>th</a:t>
                      </a:r>
                      <a:endParaRPr lang="en-US" sz="2300" b="1" i="0" u="none" strike="noStrike" dirty="0">
                        <a:solidFill>
                          <a:srgbClr val="000000"/>
                        </a:solidFill>
                        <a:latin typeface="Calibri"/>
                      </a:endParaRP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27</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2</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13,5</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30">
                <a:tc>
                  <a:txBody>
                    <a:bodyPr/>
                    <a:lstStyle/>
                    <a:p>
                      <a:pPr algn="ctr" fontAlgn="b"/>
                      <a:r>
                        <a:rPr lang="en-US" sz="2300" b="1" i="0" u="none" strike="noStrike" dirty="0" smtClean="0">
                          <a:solidFill>
                            <a:srgbClr val="000000"/>
                          </a:solidFill>
                          <a:latin typeface="Calibri"/>
                        </a:rPr>
                        <a:t>11</a:t>
                      </a:r>
                      <a:r>
                        <a:rPr lang="en-US" sz="2300" b="1" i="0" u="none" strike="noStrike" baseline="30000" dirty="0" smtClean="0">
                          <a:solidFill>
                            <a:srgbClr val="000000"/>
                          </a:solidFill>
                          <a:latin typeface="Calibri"/>
                        </a:rPr>
                        <a:t>th</a:t>
                      </a:r>
                      <a:endParaRPr lang="en-US" sz="2300" b="1" i="0" u="none" strike="noStrike" dirty="0">
                        <a:solidFill>
                          <a:srgbClr val="000000"/>
                        </a:solidFill>
                        <a:latin typeface="Calibri"/>
                      </a:endParaRP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28</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ES,</a:t>
                      </a:r>
                      <a:r>
                        <a:rPr lang="fr-FR" sz="2300" b="0" i="0" u="none" strike="noStrike" baseline="0" dirty="0" smtClean="0">
                          <a:solidFill>
                            <a:srgbClr val="000000"/>
                          </a:solidFill>
                          <a:effectLst/>
                          <a:latin typeface="Calibri"/>
                        </a:rPr>
                        <a:t> L, S</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10+3+18</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30">
                <a:tc>
                  <a:txBody>
                    <a:bodyPr/>
                    <a:lstStyle/>
                    <a:p>
                      <a:pPr algn="ctr" fontAlgn="b"/>
                      <a:r>
                        <a:rPr lang="en-US" sz="2300" b="1" i="0" u="none" strike="noStrike" dirty="0" smtClean="0">
                          <a:solidFill>
                            <a:srgbClr val="000000"/>
                          </a:solidFill>
                          <a:latin typeface="Calibri"/>
                        </a:rPr>
                        <a:t>12th</a:t>
                      </a:r>
                      <a:endParaRPr lang="en-US" sz="2300" b="1" i="0" u="none" strike="noStrike" dirty="0">
                        <a:solidFill>
                          <a:srgbClr val="000000"/>
                        </a:solidFill>
                        <a:latin typeface="Calibri"/>
                      </a:endParaRP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27</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ES, L, S</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0" i="0" u="none" strike="noStrike" dirty="0" smtClean="0">
                          <a:solidFill>
                            <a:srgbClr val="000000"/>
                          </a:solidFill>
                          <a:effectLst/>
                          <a:latin typeface="Calibri"/>
                        </a:rPr>
                        <a:t>7+2+18</a:t>
                      </a:r>
                      <a:endParaRPr lang="fr-FR" sz="2300" b="0" i="0" u="none" strike="noStrike" dirty="0">
                        <a:solidFill>
                          <a:srgbClr val="00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2936">
                <a:tc>
                  <a:txBody>
                    <a:bodyPr/>
                    <a:lstStyle/>
                    <a:p>
                      <a:pPr algn="ctr" fontAlgn="b"/>
                      <a:endParaRPr lang="en-US" sz="2300" b="1" i="0" u="none" strike="noStrike" dirty="0">
                        <a:solidFill>
                          <a:srgbClr val="000000"/>
                        </a:solidFill>
                        <a:latin typeface="Calibri"/>
                      </a:endParaRP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2300" b="1" i="0" u="none" strike="noStrike" dirty="0" smtClean="0">
                          <a:solidFill>
                            <a:srgbClr val="FF0000"/>
                          </a:solidFill>
                          <a:effectLst/>
                          <a:latin typeface="Calibri"/>
                        </a:rPr>
                        <a:t>619</a:t>
                      </a:r>
                      <a:endParaRPr lang="fr-FR" sz="2300" b="1" i="0" u="none" strike="noStrike" dirty="0">
                        <a:solidFill>
                          <a:srgbClr val="FF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2300" b="1" i="0" u="none" strike="noStrike" dirty="0">
                        <a:solidFill>
                          <a:srgbClr val="FF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fr-FR" sz="2300" b="1" i="0" u="none" strike="noStrike" dirty="0">
                        <a:solidFill>
                          <a:srgbClr val="FF0000"/>
                        </a:solidFill>
                        <a:effectLst/>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706101343"/>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 y="457200"/>
            <a:ext cx="12039600" cy="2082800"/>
          </a:xfrm>
        </p:spPr>
        <p:txBody>
          <a:bodyPr/>
          <a:lstStyle/>
          <a:p>
            <a:r>
              <a:rPr lang="fr-FR" sz="8800" dirty="0" smtClean="0"/>
              <a:t>Répartition des sections </a:t>
            </a:r>
            <a:endParaRPr lang="fr-FR" sz="8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53685322"/>
              </p:ext>
            </p:extLst>
          </p:nvPr>
        </p:nvGraphicFramePr>
        <p:xfrm>
          <a:off x="635000" y="2514600"/>
          <a:ext cx="11487573" cy="6118013"/>
        </p:xfrm>
        <a:graphic>
          <a:graphicData uri="http://schemas.openxmlformats.org/drawingml/2006/chart">
            <c:chart xmlns:c="http://schemas.openxmlformats.org/drawingml/2006/chart" xmlns:r="http://schemas.openxmlformats.org/officeDocument/2006/relationships" r:id="rId2"/>
          </a:graphicData>
        </a:graphic>
      </p:graphicFrame>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3200" y="6629400"/>
            <a:ext cx="2730500" cy="86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024223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5600" y="381000"/>
            <a:ext cx="10350500" cy="2082800"/>
          </a:xfrm>
        </p:spPr>
        <p:txBody>
          <a:bodyPr/>
          <a:lstStyle/>
          <a:p>
            <a:r>
              <a:rPr lang="fr-FR" dirty="0" smtClean="0"/>
              <a:t>New </a:t>
            </a:r>
            <a:r>
              <a:rPr lang="fr-FR" dirty="0" err="1" smtClean="0"/>
              <a:t>students</a:t>
            </a:r>
            <a:endParaRPr lang="fr-FR" dirty="0"/>
          </a:p>
        </p:txBody>
      </p:sp>
      <p:graphicFrame>
        <p:nvGraphicFramePr>
          <p:cNvPr id="3" name="Table 2"/>
          <p:cNvGraphicFramePr>
            <a:graphicFrameLocks noGrp="1"/>
          </p:cNvGraphicFramePr>
          <p:nvPr>
            <p:extLst>
              <p:ext uri="{D42A27DB-BD31-4B8C-83A1-F6EECF244321}">
                <p14:modId xmlns:p14="http://schemas.microsoft.com/office/powerpoint/2010/main" val="578890255"/>
              </p:ext>
            </p:extLst>
          </p:nvPr>
        </p:nvGraphicFramePr>
        <p:xfrm>
          <a:off x="2600961" y="2817707"/>
          <a:ext cx="8344745" cy="5215467"/>
        </p:xfrm>
        <a:graphic>
          <a:graphicData uri="http://schemas.openxmlformats.org/drawingml/2006/table">
            <a:tbl>
              <a:tblPr/>
              <a:tblGrid>
                <a:gridCol w="1410379"/>
                <a:gridCol w="1880506"/>
                <a:gridCol w="2585697"/>
                <a:gridCol w="2468163"/>
              </a:tblGrid>
              <a:tr h="1574123">
                <a:tc>
                  <a:txBody>
                    <a:bodyPr/>
                    <a:lstStyle/>
                    <a:p>
                      <a:pPr algn="ctr" fontAlgn="b"/>
                      <a:r>
                        <a:rPr lang="en-US" sz="3400" b="1" i="0" u="none" strike="noStrike" dirty="0" smtClean="0">
                          <a:solidFill>
                            <a:srgbClr val="000000"/>
                          </a:solidFill>
                          <a:latin typeface="Calibri"/>
                        </a:rPr>
                        <a:t>Year</a:t>
                      </a:r>
                      <a:endParaRPr lang="en-US" sz="3400" b="1" i="0" u="none" strike="noStrike" dirty="0">
                        <a:solidFill>
                          <a:srgbClr val="000000"/>
                        </a:solidFill>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3400" b="1" i="0" u="none" strike="noStrike" dirty="0" smtClean="0">
                          <a:solidFill>
                            <a:srgbClr val="000000"/>
                          </a:solidFill>
                          <a:latin typeface="Calibri"/>
                        </a:rPr>
                        <a:t>New </a:t>
                      </a:r>
                      <a:endParaRPr lang="en-US" sz="3400" b="1" i="0" u="none" strike="noStrike" dirty="0">
                        <a:solidFill>
                          <a:srgbClr val="000000"/>
                        </a:solidFill>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3400" b="1" i="0" u="none" strike="noStrike" dirty="0" smtClean="0">
                          <a:solidFill>
                            <a:srgbClr val="000000"/>
                          </a:solidFill>
                          <a:latin typeface="Calibri"/>
                        </a:rPr>
                        <a:t>Enrollment</a:t>
                      </a:r>
                      <a:endParaRPr lang="en-US" sz="3400" b="1" i="0" u="none" strike="noStrike" dirty="0">
                        <a:solidFill>
                          <a:srgbClr val="000000"/>
                        </a:solidFill>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endParaRPr lang="en-US" sz="3400" b="1" i="0" u="none" strike="noStrike" dirty="0" smtClean="0">
                        <a:solidFill>
                          <a:srgbClr val="000000"/>
                        </a:solidFill>
                        <a:latin typeface="Calibri"/>
                      </a:endParaRPr>
                    </a:p>
                    <a:p>
                      <a:pPr algn="ctr" fontAlgn="b"/>
                      <a:r>
                        <a:rPr lang="en-US" sz="3400" b="1" i="0" u="none" strike="noStrike" dirty="0" smtClean="0">
                          <a:solidFill>
                            <a:srgbClr val="000000"/>
                          </a:solidFill>
                          <a:latin typeface="Calibri"/>
                        </a:rPr>
                        <a:t>Percentage</a:t>
                      </a:r>
                    </a:p>
                    <a:p>
                      <a:pPr algn="ctr" fontAlgn="b"/>
                      <a:endParaRPr lang="en-US" sz="3400" b="1" i="0" u="none" strike="noStrike" dirty="0">
                        <a:solidFill>
                          <a:srgbClr val="000000"/>
                        </a:solidFill>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910336">
                <a:tc>
                  <a:txBody>
                    <a:bodyPr/>
                    <a:lstStyle/>
                    <a:p>
                      <a:pPr algn="ctr" fontAlgn="b"/>
                      <a:r>
                        <a:rPr lang="en-US" sz="3400" b="1" i="0" u="none" strike="noStrike" dirty="0" smtClean="0">
                          <a:solidFill>
                            <a:srgbClr val="000000"/>
                          </a:solidFill>
                          <a:latin typeface="Calibri"/>
                        </a:rPr>
                        <a:t>2009</a:t>
                      </a:r>
                      <a:endParaRPr lang="en-US" sz="3400" b="1" i="0" u="none" strike="noStrike" dirty="0">
                        <a:solidFill>
                          <a:srgbClr val="000000"/>
                        </a:solidFill>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400" b="0" i="0" u="none" strike="noStrike" dirty="0" smtClean="0">
                          <a:solidFill>
                            <a:srgbClr val="000000"/>
                          </a:solidFill>
                          <a:latin typeface="Calibri"/>
                        </a:rPr>
                        <a:t>96</a:t>
                      </a:r>
                      <a:endParaRPr lang="en-US" sz="3400" b="0" i="0" u="none" strike="noStrike" dirty="0">
                        <a:solidFill>
                          <a:srgbClr val="000000"/>
                        </a:solidFill>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400" b="0" i="0" u="none" strike="noStrike" dirty="0" smtClean="0">
                          <a:solidFill>
                            <a:srgbClr val="000000"/>
                          </a:solidFill>
                          <a:latin typeface="Calibri"/>
                        </a:rPr>
                        <a:t>474</a:t>
                      </a:r>
                      <a:endParaRPr lang="en-US" sz="3400" b="0" i="0" u="none" strike="noStrike" dirty="0">
                        <a:solidFill>
                          <a:srgbClr val="000000"/>
                        </a:solidFill>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400" b="0" i="0" u="none" strike="noStrike" dirty="0" smtClean="0">
                          <a:solidFill>
                            <a:srgbClr val="000000"/>
                          </a:solidFill>
                          <a:latin typeface="Calibri"/>
                        </a:rPr>
                        <a:t>20.25</a:t>
                      </a:r>
                      <a:r>
                        <a:rPr lang="en-US" sz="3400" b="0" i="0" u="none" strike="noStrike" baseline="0" dirty="0" smtClean="0">
                          <a:solidFill>
                            <a:srgbClr val="000000"/>
                          </a:solidFill>
                          <a:latin typeface="Calibri"/>
                        </a:rPr>
                        <a:t> </a:t>
                      </a:r>
                      <a:r>
                        <a:rPr lang="en-US" sz="3400" b="0" i="0" u="none" strike="noStrike" dirty="0" smtClean="0">
                          <a:solidFill>
                            <a:srgbClr val="000000"/>
                          </a:solidFill>
                          <a:latin typeface="Calibri"/>
                        </a:rPr>
                        <a:t> %</a:t>
                      </a:r>
                      <a:endParaRPr lang="en-US" sz="3400" b="0" i="0" u="none" strike="noStrike" dirty="0">
                        <a:solidFill>
                          <a:srgbClr val="000000"/>
                        </a:solidFill>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10336">
                <a:tc>
                  <a:txBody>
                    <a:bodyPr/>
                    <a:lstStyle/>
                    <a:p>
                      <a:pPr algn="ctr" fontAlgn="b"/>
                      <a:r>
                        <a:rPr lang="en-US" sz="3400" b="1" i="0" u="none" strike="noStrike" dirty="0" smtClean="0">
                          <a:solidFill>
                            <a:srgbClr val="000000"/>
                          </a:solidFill>
                          <a:latin typeface="Calibri"/>
                        </a:rPr>
                        <a:t>2010</a:t>
                      </a:r>
                      <a:endParaRPr lang="en-US" sz="3400" b="1" i="0" u="none" strike="noStrike" dirty="0">
                        <a:solidFill>
                          <a:srgbClr val="000000"/>
                        </a:solidFill>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400" b="0" i="0" u="none" strike="noStrike" dirty="0" smtClean="0">
                          <a:solidFill>
                            <a:srgbClr val="000000"/>
                          </a:solidFill>
                          <a:latin typeface="Calibri"/>
                        </a:rPr>
                        <a:t>105</a:t>
                      </a:r>
                      <a:endParaRPr lang="en-US" sz="3400" b="0" i="0" u="none" strike="noStrike" dirty="0">
                        <a:solidFill>
                          <a:srgbClr val="000000"/>
                        </a:solidFill>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400" b="0" i="0" u="none" strike="noStrike" dirty="0" smtClean="0">
                          <a:solidFill>
                            <a:srgbClr val="000000"/>
                          </a:solidFill>
                          <a:latin typeface="Calibri"/>
                        </a:rPr>
                        <a:t>499</a:t>
                      </a:r>
                      <a:endParaRPr lang="en-US" sz="3400" b="0" i="0" u="none" strike="noStrike" dirty="0">
                        <a:solidFill>
                          <a:srgbClr val="000000"/>
                        </a:solidFill>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400" b="0" i="0" u="none" strike="noStrike" dirty="0" smtClean="0">
                          <a:solidFill>
                            <a:srgbClr val="000000"/>
                          </a:solidFill>
                          <a:latin typeface="Calibri"/>
                        </a:rPr>
                        <a:t>21.04</a:t>
                      </a:r>
                      <a:r>
                        <a:rPr lang="en-US" sz="3400" b="0" i="0" u="none" strike="noStrike" baseline="0" dirty="0" smtClean="0">
                          <a:solidFill>
                            <a:srgbClr val="000000"/>
                          </a:solidFill>
                          <a:latin typeface="Calibri"/>
                        </a:rPr>
                        <a:t> </a:t>
                      </a:r>
                      <a:r>
                        <a:rPr lang="en-US" sz="3400" b="0" i="0" u="none" strike="noStrike" dirty="0" smtClean="0">
                          <a:solidFill>
                            <a:srgbClr val="000000"/>
                          </a:solidFill>
                          <a:latin typeface="Calibri"/>
                        </a:rPr>
                        <a:t>%</a:t>
                      </a:r>
                      <a:endParaRPr lang="en-US" sz="3400" b="0" i="0" u="none" strike="noStrike" dirty="0">
                        <a:solidFill>
                          <a:srgbClr val="000000"/>
                        </a:solidFill>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10336">
                <a:tc>
                  <a:txBody>
                    <a:bodyPr/>
                    <a:lstStyle/>
                    <a:p>
                      <a:pPr algn="ctr" fontAlgn="b"/>
                      <a:r>
                        <a:rPr lang="en-US" sz="3400" b="1" i="0" u="none" strike="noStrike" dirty="0" smtClean="0">
                          <a:solidFill>
                            <a:srgbClr val="000000"/>
                          </a:solidFill>
                          <a:latin typeface="Calibri"/>
                        </a:rPr>
                        <a:t>2011</a:t>
                      </a:r>
                      <a:endParaRPr lang="en-US" sz="3400" b="1" i="0" u="none" strike="noStrike" dirty="0">
                        <a:solidFill>
                          <a:srgbClr val="000000"/>
                        </a:solidFill>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400" b="0" i="0" u="none" strike="noStrike" dirty="0" smtClean="0">
                          <a:solidFill>
                            <a:srgbClr val="000000"/>
                          </a:solidFill>
                          <a:latin typeface="Calibri"/>
                        </a:rPr>
                        <a:t>130</a:t>
                      </a:r>
                      <a:endParaRPr lang="en-US" sz="3400" b="0" i="0" u="none" strike="noStrike" dirty="0">
                        <a:solidFill>
                          <a:srgbClr val="000000"/>
                        </a:solidFill>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400" b="0" i="0" u="none" strike="noStrike" dirty="0" smtClean="0">
                          <a:solidFill>
                            <a:srgbClr val="000000"/>
                          </a:solidFill>
                          <a:latin typeface="Calibri"/>
                        </a:rPr>
                        <a:t>535</a:t>
                      </a:r>
                      <a:endParaRPr lang="en-US" sz="3400" b="0" i="0" u="none" strike="noStrike" dirty="0">
                        <a:solidFill>
                          <a:srgbClr val="000000"/>
                        </a:solidFill>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400" b="0" i="0" u="none" strike="noStrike" dirty="0" smtClean="0">
                          <a:solidFill>
                            <a:srgbClr val="000000"/>
                          </a:solidFill>
                          <a:latin typeface="Calibri"/>
                        </a:rPr>
                        <a:t>24.29 %</a:t>
                      </a:r>
                      <a:endParaRPr lang="en-US" sz="3400" b="0" i="0" u="none" strike="noStrike" dirty="0">
                        <a:solidFill>
                          <a:srgbClr val="000000"/>
                        </a:solidFill>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10336">
                <a:tc>
                  <a:txBody>
                    <a:bodyPr/>
                    <a:lstStyle/>
                    <a:p>
                      <a:pPr algn="ctr" fontAlgn="b"/>
                      <a:r>
                        <a:rPr lang="en-US" sz="3400" b="1" i="0" u="none" strike="noStrike" dirty="0" smtClean="0">
                          <a:solidFill>
                            <a:srgbClr val="000000"/>
                          </a:solidFill>
                          <a:latin typeface="Calibri"/>
                        </a:rPr>
                        <a:t>2012</a:t>
                      </a:r>
                      <a:endParaRPr lang="en-US" sz="3400" b="1" i="0" u="none" strike="noStrike" dirty="0">
                        <a:solidFill>
                          <a:srgbClr val="000000"/>
                        </a:solidFill>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400" b="0" i="0" u="none" strike="noStrike" dirty="0" smtClean="0">
                          <a:solidFill>
                            <a:srgbClr val="000000"/>
                          </a:solidFill>
                          <a:latin typeface="Calibri"/>
                        </a:rPr>
                        <a:t>182</a:t>
                      </a:r>
                      <a:endParaRPr lang="en-US" sz="3400" b="0" i="0" u="none" strike="noStrike" dirty="0">
                        <a:solidFill>
                          <a:srgbClr val="000000"/>
                        </a:solidFill>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400" b="0" i="0" u="none" strike="noStrike" dirty="0" smtClean="0">
                          <a:solidFill>
                            <a:srgbClr val="000000"/>
                          </a:solidFill>
                          <a:latin typeface="Calibri"/>
                        </a:rPr>
                        <a:t>619</a:t>
                      </a:r>
                      <a:endParaRPr lang="en-US" sz="3400" b="0" i="0" u="none" strike="noStrike" dirty="0">
                        <a:solidFill>
                          <a:srgbClr val="000000"/>
                        </a:solidFill>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400" b="0" i="0" u="none" strike="noStrike" dirty="0" smtClean="0">
                          <a:solidFill>
                            <a:srgbClr val="000000"/>
                          </a:solidFill>
                          <a:latin typeface="Calibri"/>
                        </a:rPr>
                        <a:t>29.44</a:t>
                      </a:r>
                      <a:r>
                        <a:rPr lang="en-US" sz="3400" b="0" i="0" u="none" strike="noStrike" baseline="0" dirty="0" smtClean="0">
                          <a:solidFill>
                            <a:srgbClr val="000000"/>
                          </a:solidFill>
                          <a:latin typeface="Calibri"/>
                        </a:rPr>
                        <a:t> </a:t>
                      </a:r>
                      <a:r>
                        <a:rPr lang="en-US" sz="3400" b="0" i="0" u="none" strike="noStrike" dirty="0" smtClean="0">
                          <a:solidFill>
                            <a:srgbClr val="000000"/>
                          </a:solidFill>
                          <a:latin typeface="Calibri"/>
                        </a:rPr>
                        <a:t>%</a:t>
                      </a:r>
                      <a:endParaRPr lang="en-US" sz="3400" b="0" i="0" u="none" strike="noStrike" dirty="0">
                        <a:solidFill>
                          <a:srgbClr val="000000"/>
                        </a:solidFill>
                        <a:latin typeface="Calibri"/>
                      </a:endParaRPr>
                    </a:p>
                  </a:txBody>
                  <a:tcPr marL="13547" marR="13547" marT="135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378013284"/>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325120" y="325120"/>
            <a:ext cx="12246187" cy="1300480"/>
          </a:xfrm>
        </p:spPr>
        <p:txBody>
          <a:bodyPr/>
          <a:lstStyle/>
          <a:p>
            <a:pPr eaLnBrk="1" hangingPunct="1"/>
            <a:r>
              <a:rPr lang="fr-FR" b="1" dirty="0" err="1" smtClean="0"/>
              <a:t>Nationalities</a:t>
            </a:r>
            <a:endParaRPr lang="fr-FR" b="1" dirty="0" smtClean="0"/>
          </a:p>
        </p:txBody>
      </p:sp>
      <p:sp>
        <p:nvSpPr>
          <p:cNvPr id="12292" name="Rectangle 3"/>
          <p:cNvSpPr>
            <a:spLocks noGrp="1" noChangeArrowheads="1"/>
          </p:cNvSpPr>
          <p:nvPr>
            <p:ph type="body" sz="half" idx="1"/>
          </p:nvPr>
        </p:nvSpPr>
        <p:spPr>
          <a:xfrm>
            <a:off x="541866" y="1625600"/>
            <a:ext cx="12246187" cy="3034453"/>
          </a:xfrm>
        </p:spPr>
        <p:txBody>
          <a:bodyPr>
            <a:normAutofit fontScale="92500"/>
          </a:bodyPr>
          <a:lstStyle/>
          <a:p>
            <a:pPr eaLnBrk="1" hangingPunct="1"/>
            <a:r>
              <a:rPr lang="en-US" sz="3400" dirty="0">
                <a:latin typeface="Arial" pitchFamily="34" charset="0"/>
                <a:cs typeface="Arial" pitchFamily="34" charset="0"/>
              </a:rPr>
              <a:t>Français et bi-</a:t>
            </a:r>
            <a:r>
              <a:rPr lang="en-US" sz="3400" dirty="0" err="1">
                <a:latin typeface="Arial" pitchFamily="34" charset="0"/>
                <a:cs typeface="Arial" pitchFamily="34" charset="0"/>
              </a:rPr>
              <a:t>nationaux</a:t>
            </a:r>
            <a:r>
              <a:rPr lang="en-US" sz="3400" dirty="0">
                <a:latin typeface="Arial" pitchFamily="34" charset="0"/>
                <a:cs typeface="Arial" pitchFamily="34" charset="0"/>
              </a:rPr>
              <a:t> : 457 (73.8%) </a:t>
            </a:r>
            <a:r>
              <a:rPr lang="en-US" sz="3400" b="1" dirty="0" err="1" smtClean="0">
                <a:latin typeface="Arial" pitchFamily="34" charset="0"/>
                <a:cs typeface="Arial" pitchFamily="34" charset="0"/>
              </a:rPr>
              <a:t>dont</a:t>
            </a:r>
            <a:r>
              <a:rPr lang="en-US" sz="3400" dirty="0" smtClean="0">
                <a:latin typeface="Arial" pitchFamily="34" charset="0"/>
                <a:cs typeface="Arial" pitchFamily="34" charset="0"/>
              </a:rPr>
              <a:t> </a:t>
            </a:r>
            <a:r>
              <a:rPr lang="en-US" sz="3400" dirty="0">
                <a:latin typeface="Arial" pitchFamily="34" charset="0"/>
                <a:cs typeface="Arial" pitchFamily="34" charset="0"/>
              </a:rPr>
              <a:t>Français : 324 (52.3</a:t>
            </a:r>
            <a:r>
              <a:rPr lang="en-US" sz="3400" dirty="0" smtClean="0">
                <a:latin typeface="Arial" pitchFamily="34" charset="0"/>
                <a:cs typeface="Arial" pitchFamily="34" charset="0"/>
              </a:rPr>
              <a:t>%)				   		 </a:t>
            </a:r>
            <a:r>
              <a:rPr lang="en-US" sz="3400" dirty="0">
                <a:latin typeface="Arial" pitchFamily="34" charset="0"/>
                <a:cs typeface="Arial" pitchFamily="34" charset="0"/>
              </a:rPr>
              <a:t>		</a:t>
            </a:r>
            <a:r>
              <a:rPr lang="en-US" sz="3400" dirty="0" smtClean="0">
                <a:latin typeface="Arial" pitchFamily="34" charset="0"/>
                <a:cs typeface="Arial" pitchFamily="34" charset="0"/>
              </a:rPr>
              <a:t>    et </a:t>
            </a:r>
            <a:r>
              <a:rPr lang="en-US" sz="3400" dirty="0">
                <a:latin typeface="Arial" pitchFamily="34" charset="0"/>
                <a:cs typeface="Arial" pitchFamily="34" charset="0"/>
              </a:rPr>
              <a:t>Français/US : 95 (15.3</a:t>
            </a:r>
            <a:r>
              <a:rPr lang="en-US" sz="3400" dirty="0" smtClean="0">
                <a:latin typeface="Arial" pitchFamily="34" charset="0"/>
                <a:cs typeface="Arial" pitchFamily="34" charset="0"/>
              </a:rPr>
              <a:t>%)</a:t>
            </a:r>
          </a:p>
          <a:p>
            <a:pPr eaLnBrk="1" hangingPunct="1"/>
            <a:r>
              <a:rPr lang="en-US" sz="3400" dirty="0" err="1" smtClean="0">
                <a:latin typeface="Arial" pitchFamily="34" charset="0"/>
                <a:cs typeface="Arial" pitchFamily="34" charset="0"/>
              </a:rPr>
              <a:t>Américains</a:t>
            </a:r>
            <a:r>
              <a:rPr lang="en-US" sz="3400" dirty="0" smtClean="0">
                <a:latin typeface="Arial" pitchFamily="34" charset="0"/>
                <a:cs typeface="Arial" pitchFamily="34" charset="0"/>
              </a:rPr>
              <a:t> </a:t>
            </a:r>
            <a:r>
              <a:rPr lang="en-US" sz="3400" dirty="0">
                <a:latin typeface="Arial" pitchFamily="34" charset="0"/>
                <a:cs typeface="Arial" pitchFamily="34" charset="0"/>
              </a:rPr>
              <a:t>: 88 (14.2%)</a:t>
            </a:r>
          </a:p>
          <a:p>
            <a:pPr eaLnBrk="1" hangingPunct="1"/>
            <a:r>
              <a:rPr lang="en-US" sz="3400" dirty="0" err="1">
                <a:latin typeface="Arial" pitchFamily="34" charset="0"/>
                <a:cs typeface="Arial" pitchFamily="34" charset="0"/>
              </a:rPr>
              <a:t>Autres</a:t>
            </a:r>
            <a:r>
              <a:rPr lang="en-US" sz="3400" dirty="0">
                <a:latin typeface="Arial" pitchFamily="34" charset="0"/>
                <a:cs typeface="Arial" pitchFamily="34" charset="0"/>
              </a:rPr>
              <a:t> </a:t>
            </a:r>
            <a:r>
              <a:rPr lang="en-US" sz="3400" dirty="0" err="1">
                <a:latin typeface="Arial" pitchFamily="34" charset="0"/>
                <a:cs typeface="Arial" pitchFamily="34" charset="0"/>
              </a:rPr>
              <a:t>nationalités</a:t>
            </a:r>
            <a:r>
              <a:rPr lang="en-US" sz="3400" dirty="0">
                <a:latin typeface="Arial" pitchFamily="34" charset="0"/>
                <a:cs typeface="Arial" pitchFamily="34" charset="0"/>
              </a:rPr>
              <a:t> : 74 (10.6%)</a:t>
            </a:r>
          </a:p>
        </p:txBody>
      </p:sp>
      <p:graphicFrame>
        <p:nvGraphicFramePr>
          <p:cNvPr id="6" name="Chart 5"/>
          <p:cNvGraphicFramePr>
            <a:graphicFrameLocks/>
          </p:cNvGraphicFramePr>
          <p:nvPr>
            <p:extLst>
              <p:ext uri="{D42A27DB-BD31-4B8C-83A1-F6EECF244321}">
                <p14:modId xmlns:p14="http://schemas.microsoft.com/office/powerpoint/2010/main" val="1291936137"/>
              </p:ext>
            </p:extLst>
          </p:nvPr>
        </p:nvGraphicFramePr>
        <p:xfrm>
          <a:off x="558800" y="4572000"/>
          <a:ext cx="11704320" cy="43349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05585538"/>
      </p:ext>
    </p:extLst>
  </p:cSld>
  <p:clrMapOvr>
    <a:masterClrMapping/>
  </p:clrMapOvr>
  <p:transition>
    <p:split orient="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0"/>
          <p:cNvSpPr>
            <a:spLocks noGrp="1"/>
          </p:cNvSpPr>
          <p:nvPr>
            <p:ph type="title"/>
          </p:nvPr>
        </p:nvSpPr>
        <p:spPr>
          <a:xfrm>
            <a:off x="711200" y="-304800"/>
            <a:ext cx="11887200" cy="2082800"/>
          </a:xfrm>
        </p:spPr>
        <p:txBody>
          <a:bodyPr/>
          <a:lstStyle/>
          <a:p>
            <a:pPr eaLnBrk="1" hangingPunct="1"/>
            <a:r>
              <a:rPr lang="fr-FR" sz="8800" b="1" dirty="0" err="1" smtClean="0"/>
              <a:t>Other</a:t>
            </a:r>
            <a:r>
              <a:rPr lang="fr-FR" sz="8800" b="1" dirty="0" smtClean="0"/>
              <a:t> </a:t>
            </a:r>
            <a:r>
              <a:rPr lang="fr-FR" sz="8800" b="1" dirty="0" err="1" smtClean="0"/>
              <a:t>nationalities</a:t>
            </a:r>
            <a:endParaRPr lang="fr-FR" sz="8800" b="1" dirty="0" smtClean="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4200" y="1828800"/>
            <a:ext cx="9621837" cy="7375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4356394"/>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692400" y="4724400"/>
            <a:ext cx="11055350" cy="2090737"/>
          </a:xfrm>
        </p:spPr>
        <p:txBody>
          <a:bodyPr/>
          <a:lstStyle/>
          <a:p>
            <a:r>
              <a:rPr lang="en-US" b="1" noProof="0" dirty="0" smtClean="0">
                <a:latin typeface="Bookman Old Style" pitchFamily="18" charset="0"/>
              </a:rPr>
              <a:t>Enrollment 2013-2014</a:t>
            </a:r>
            <a:r>
              <a:rPr lang="en-US" sz="13700" b="1" dirty="0">
                <a:latin typeface="Bookman Old Style" pitchFamily="18" charset="0"/>
              </a:rPr>
              <a:t/>
            </a:r>
            <a:br>
              <a:rPr lang="en-US" sz="13700" b="1" dirty="0">
                <a:latin typeface="Bookman Old Style" pitchFamily="18" charset="0"/>
              </a:rPr>
            </a:br>
            <a:endParaRPr lang="fr-FR" dirty="0"/>
          </a:p>
        </p:txBody>
      </p:sp>
    </p:spTree>
    <p:extLst>
      <p:ext uri="{BB962C8B-B14F-4D97-AF65-F5344CB8AC3E}">
        <p14:creationId xmlns:p14="http://schemas.microsoft.com/office/powerpoint/2010/main" val="4032015648"/>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2111724437"/>
              </p:ext>
            </p:extLst>
          </p:nvPr>
        </p:nvGraphicFramePr>
        <p:xfrm>
          <a:off x="177800" y="457200"/>
          <a:ext cx="12647084" cy="8657844"/>
        </p:xfrm>
        <a:graphic>
          <a:graphicData uri="http://schemas.openxmlformats.org/drawingml/2006/table">
            <a:tbl>
              <a:tblPr firstRow="1" firstCol="1" bandRow="1">
                <a:tableStyleId>{21E4AEA4-8DFA-4A89-87EB-49C32662AFE0}</a:tableStyleId>
              </a:tblPr>
              <a:tblGrid>
                <a:gridCol w="2258361"/>
                <a:gridCol w="2032919"/>
                <a:gridCol w="2600458"/>
                <a:gridCol w="2968768"/>
                <a:gridCol w="2786578"/>
              </a:tblGrid>
              <a:tr h="1345997">
                <a:tc>
                  <a:txBody>
                    <a:bodyPr/>
                    <a:lstStyle/>
                    <a:p>
                      <a:pPr>
                        <a:lnSpc>
                          <a:spcPct val="115000"/>
                        </a:lnSpc>
                        <a:spcAft>
                          <a:spcPts val="0"/>
                        </a:spcAft>
                      </a:pPr>
                      <a:r>
                        <a:rPr lang="fr-FR" sz="2600" dirty="0">
                          <a:effectLst/>
                        </a:rPr>
                        <a:t> </a:t>
                      </a:r>
                      <a:endParaRPr lang="fr-FR" sz="2600" dirty="0">
                        <a:effectLst/>
                        <a:latin typeface="Calibri"/>
                        <a:ea typeface="Calibri"/>
                        <a:cs typeface="Times New Roman"/>
                      </a:endParaRPr>
                    </a:p>
                  </a:txBody>
                  <a:tcPr marL="97536" marR="97536" marT="0" marB="0" anchor="b"/>
                </a:tc>
                <a:tc gridSpan="2">
                  <a:txBody>
                    <a:bodyPr/>
                    <a:lstStyle/>
                    <a:p>
                      <a:pPr algn="ctr">
                        <a:lnSpc>
                          <a:spcPct val="115000"/>
                        </a:lnSpc>
                        <a:spcAft>
                          <a:spcPts val="0"/>
                        </a:spcAft>
                      </a:pPr>
                      <a:r>
                        <a:rPr lang="fr-FR" sz="2600" dirty="0">
                          <a:effectLst/>
                        </a:rPr>
                        <a:t/>
                      </a:r>
                      <a:br>
                        <a:rPr lang="fr-FR" sz="2600" dirty="0">
                          <a:effectLst/>
                        </a:rPr>
                      </a:br>
                      <a:r>
                        <a:rPr lang="en-US" sz="2600" dirty="0">
                          <a:effectLst/>
                        </a:rPr>
                        <a:t>2012-13</a:t>
                      </a:r>
                      <a:endParaRPr lang="fr-FR" sz="2600" dirty="0">
                        <a:effectLst/>
                        <a:latin typeface="Calibri"/>
                        <a:ea typeface="Calibri"/>
                        <a:cs typeface="Times New Roman"/>
                      </a:endParaRPr>
                    </a:p>
                  </a:txBody>
                  <a:tcPr marL="97536" marR="97536" marT="0" marB="0" anchor="b"/>
                </a:tc>
                <a:tc hMerge="1">
                  <a:txBody>
                    <a:bodyPr/>
                    <a:lstStyle/>
                    <a:p>
                      <a:endParaRPr lang="fr-FR"/>
                    </a:p>
                  </a:txBody>
                  <a:tcPr/>
                </a:tc>
                <a:tc gridSpan="2">
                  <a:txBody>
                    <a:bodyPr/>
                    <a:lstStyle/>
                    <a:p>
                      <a:pPr algn="ctr">
                        <a:lnSpc>
                          <a:spcPct val="115000"/>
                        </a:lnSpc>
                        <a:spcAft>
                          <a:spcPts val="0"/>
                        </a:spcAft>
                      </a:pPr>
                      <a:r>
                        <a:rPr lang="en-US" sz="2600" dirty="0">
                          <a:effectLst/>
                        </a:rPr>
                        <a:t>2012-13 </a:t>
                      </a:r>
                      <a:endParaRPr lang="fr-FR" sz="2600" dirty="0">
                        <a:effectLst/>
                      </a:endParaRPr>
                    </a:p>
                    <a:p>
                      <a:pPr algn="ctr">
                        <a:lnSpc>
                          <a:spcPct val="115000"/>
                        </a:lnSpc>
                        <a:spcAft>
                          <a:spcPts val="0"/>
                        </a:spcAft>
                      </a:pPr>
                      <a:r>
                        <a:rPr lang="en-US" sz="2600" dirty="0">
                          <a:effectLst/>
                        </a:rPr>
                        <a:t> As of </a:t>
                      </a:r>
                      <a:endParaRPr lang="fr-FR" sz="2600" dirty="0">
                        <a:effectLst/>
                      </a:endParaRPr>
                    </a:p>
                    <a:p>
                      <a:pPr algn="ctr">
                        <a:lnSpc>
                          <a:spcPct val="115000"/>
                        </a:lnSpc>
                        <a:spcAft>
                          <a:spcPts val="0"/>
                        </a:spcAft>
                      </a:pPr>
                      <a:r>
                        <a:rPr lang="en-US" sz="2600" dirty="0">
                          <a:effectLst/>
                        </a:rPr>
                        <a:t>April </a:t>
                      </a:r>
                      <a:r>
                        <a:rPr lang="en-US" sz="2600" dirty="0" smtClean="0">
                          <a:effectLst/>
                        </a:rPr>
                        <a:t>30</a:t>
                      </a:r>
                      <a:r>
                        <a:rPr lang="en-US" sz="2600" baseline="30000" dirty="0" smtClean="0">
                          <a:effectLst/>
                        </a:rPr>
                        <a:t>th</a:t>
                      </a:r>
                      <a:r>
                        <a:rPr lang="en-US" sz="2600" dirty="0">
                          <a:effectLst/>
                        </a:rPr>
                        <a:t>, 2013</a:t>
                      </a:r>
                      <a:endParaRPr lang="fr-FR" sz="2600" dirty="0">
                        <a:effectLst/>
                        <a:latin typeface="Calibri"/>
                        <a:ea typeface="Calibri"/>
                        <a:cs typeface="Times New Roman"/>
                      </a:endParaRPr>
                    </a:p>
                  </a:txBody>
                  <a:tcPr marL="97536" marR="97536" marT="0" marB="0" anchor="b"/>
                </a:tc>
                <a:tc hMerge="1">
                  <a:txBody>
                    <a:bodyPr/>
                    <a:lstStyle/>
                    <a:p>
                      <a:endParaRPr lang="fr-FR"/>
                    </a:p>
                  </a:txBody>
                  <a:tcPr/>
                </a:tc>
              </a:tr>
              <a:tr h="448666">
                <a:tc>
                  <a:txBody>
                    <a:bodyPr/>
                    <a:lstStyle/>
                    <a:p>
                      <a:pPr>
                        <a:lnSpc>
                          <a:spcPct val="115000"/>
                        </a:lnSpc>
                        <a:spcAft>
                          <a:spcPts val="0"/>
                        </a:spcAft>
                      </a:pPr>
                      <a:r>
                        <a:rPr lang="en-US" sz="2600" dirty="0">
                          <a:effectLst/>
                        </a:rPr>
                        <a:t>PK 3- PS</a:t>
                      </a:r>
                      <a:endParaRPr lang="fr-FR" sz="2600" dirty="0">
                        <a:effectLst/>
                        <a:latin typeface="Calibri"/>
                        <a:ea typeface="Calibri"/>
                        <a:cs typeface="Times New Roman"/>
                      </a:endParaRPr>
                    </a:p>
                  </a:txBody>
                  <a:tcPr marL="97536" marR="97536" marT="0" marB="0" anchor="b"/>
                </a:tc>
                <a:tc>
                  <a:txBody>
                    <a:bodyPr/>
                    <a:lstStyle/>
                    <a:p>
                      <a:pPr algn="ctr">
                        <a:lnSpc>
                          <a:spcPct val="115000"/>
                        </a:lnSpc>
                        <a:spcAft>
                          <a:spcPts val="0"/>
                        </a:spcAft>
                      </a:pPr>
                      <a:r>
                        <a:rPr lang="en-US" sz="2600" dirty="0">
                          <a:effectLst/>
                        </a:rPr>
                        <a:t>21</a:t>
                      </a:r>
                      <a:endParaRPr lang="fr-FR" sz="2600" dirty="0">
                        <a:effectLst/>
                        <a:latin typeface="Calibri"/>
                        <a:ea typeface="Calibri"/>
                        <a:cs typeface="Times New Roman"/>
                      </a:endParaRPr>
                    </a:p>
                  </a:txBody>
                  <a:tcPr marL="97536" marR="97536" marT="0" marB="0" anchor="b"/>
                </a:tc>
                <a:tc rowSpan="3">
                  <a:txBody>
                    <a:bodyPr/>
                    <a:lstStyle/>
                    <a:p>
                      <a:pPr algn="ctr">
                        <a:lnSpc>
                          <a:spcPct val="115000"/>
                        </a:lnSpc>
                        <a:spcAft>
                          <a:spcPts val="0"/>
                        </a:spcAft>
                      </a:pPr>
                      <a:r>
                        <a:rPr lang="en-US" sz="2600" dirty="0">
                          <a:effectLst/>
                        </a:rPr>
                        <a:t>Preschool:</a:t>
                      </a:r>
                      <a:endParaRPr lang="fr-FR" sz="2600" dirty="0">
                        <a:effectLst/>
                      </a:endParaRPr>
                    </a:p>
                    <a:p>
                      <a:pPr algn="ctr">
                        <a:lnSpc>
                          <a:spcPct val="115000"/>
                        </a:lnSpc>
                        <a:spcAft>
                          <a:spcPts val="0"/>
                        </a:spcAft>
                      </a:pPr>
                      <a:r>
                        <a:rPr lang="en-US" sz="2600" dirty="0">
                          <a:effectLst/>
                        </a:rPr>
                        <a:t>96</a:t>
                      </a:r>
                      <a:endParaRPr lang="fr-FR" sz="2600" dirty="0">
                        <a:effectLst/>
                        <a:latin typeface="Calibri"/>
                        <a:ea typeface="Calibri"/>
                        <a:cs typeface="Times New Roman"/>
                      </a:endParaRPr>
                    </a:p>
                  </a:txBody>
                  <a:tcPr marL="97536" marR="97536" marT="0" marB="0"/>
                </a:tc>
                <a:tc>
                  <a:txBody>
                    <a:bodyPr/>
                    <a:lstStyle/>
                    <a:p>
                      <a:pPr algn="ctr">
                        <a:lnSpc>
                          <a:spcPct val="115000"/>
                        </a:lnSpc>
                        <a:spcAft>
                          <a:spcPts val="0"/>
                        </a:spcAft>
                      </a:pPr>
                      <a:r>
                        <a:rPr lang="en-US" sz="2600" dirty="0" smtClean="0">
                          <a:effectLst/>
                        </a:rPr>
                        <a:t>16</a:t>
                      </a:r>
                      <a:endParaRPr lang="fr-FR" sz="2600" dirty="0">
                        <a:effectLst/>
                        <a:latin typeface="Calibri"/>
                        <a:ea typeface="Calibri"/>
                        <a:cs typeface="Times New Roman"/>
                      </a:endParaRPr>
                    </a:p>
                  </a:txBody>
                  <a:tcPr marL="97536" marR="97536" marT="0" marB="0" anchor="b"/>
                </a:tc>
                <a:tc rowSpan="3">
                  <a:txBody>
                    <a:bodyPr/>
                    <a:lstStyle/>
                    <a:p>
                      <a:pPr algn="ctr">
                        <a:lnSpc>
                          <a:spcPct val="115000"/>
                        </a:lnSpc>
                        <a:spcAft>
                          <a:spcPts val="0"/>
                        </a:spcAft>
                      </a:pPr>
                      <a:r>
                        <a:rPr lang="en-US" sz="2600" dirty="0">
                          <a:effectLst/>
                        </a:rPr>
                        <a:t>Preschool:</a:t>
                      </a:r>
                      <a:endParaRPr lang="fr-FR" sz="2600" dirty="0">
                        <a:effectLst/>
                      </a:endParaRPr>
                    </a:p>
                    <a:p>
                      <a:pPr algn="ctr">
                        <a:lnSpc>
                          <a:spcPct val="115000"/>
                        </a:lnSpc>
                        <a:spcAft>
                          <a:spcPts val="0"/>
                        </a:spcAft>
                      </a:pPr>
                      <a:r>
                        <a:rPr lang="en-US" sz="2600" dirty="0" smtClean="0">
                          <a:effectLst/>
                        </a:rPr>
                        <a:t>87</a:t>
                      </a:r>
                      <a:endParaRPr lang="fr-FR" sz="2600" dirty="0">
                        <a:effectLst/>
                        <a:latin typeface="Calibri"/>
                        <a:ea typeface="Calibri"/>
                        <a:cs typeface="Times New Roman"/>
                      </a:endParaRPr>
                    </a:p>
                  </a:txBody>
                  <a:tcPr marL="97536" marR="97536" marT="0" marB="0"/>
                </a:tc>
              </a:tr>
              <a:tr h="448666">
                <a:tc>
                  <a:txBody>
                    <a:bodyPr/>
                    <a:lstStyle/>
                    <a:p>
                      <a:pPr>
                        <a:lnSpc>
                          <a:spcPct val="115000"/>
                        </a:lnSpc>
                        <a:spcAft>
                          <a:spcPts val="0"/>
                        </a:spcAft>
                      </a:pPr>
                      <a:r>
                        <a:rPr lang="en-US" sz="2600" dirty="0">
                          <a:effectLst/>
                        </a:rPr>
                        <a:t>PK 4- MS</a:t>
                      </a:r>
                      <a:endParaRPr lang="fr-FR" sz="2600" dirty="0">
                        <a:effectLst/>
                        <a:latin typeface="Calibri"/>
                        <a:ea typeface="Calibri"/>
                        <a:cs typeface="Times New Roman"/>
                      </a:endParaRPr>
                    </a:p>
                  </a:txBody>
                  <a:tcPr marL="97536" marR="97536" marT="0" marB="0" anchor="b"/>
                </a:tc>
                <a:tc>
                  <a:txBody>
                    <a:bodyPr/>
                    <a:lstStyle/>
                    <a:p>
                      <a:pPr algn="ctr">
                        <a:lnSpc>
                          <a:spcPct val="115000"/>
                        </a:lnSpc>
                        <a:spcAft>
                          <a:spcPts val="0"/>
                        </a:spcAft>
                      </a:pPr>
                      <a:r>
                        <a:rPr lang="en-US" sz="2600" dirty="0">
                          <a:effectLst/>
                        </a:rPr>
                        <a:t>33</a:t>
                      </a:r>
                      <a:endParaRPr lang="fr-FR" sz="2600" dirty="0">
                        <a:effectLst/>
                        <a:latin typeface="Calibri"/>
                        <a:ea typeface="Calibri"/>
                        <a:cs typeface="Times New Roman"/>
                      </a:endParaRPr>
                    </a:p>
                  </a:txBody>
                  <a:tcPr marL="97536" marR="97536" marT="0" marB="0" anchor="b"/>
                </a:tc>
                <a:tc vMerge="1">
                  <a:txBody>
                    <a:bodyPr/>
                    <a:lstStyle/>
                    <a:p>
                      <a:endParaRPr lang="fr-FR"/>
                    </a:p>
                  </a:txBody>
                  <a:tcPr/>
                </a:tc>
                <a:tc>
                  <a:txBody>
                    <a:bodyPr/>
                    <a:lstStyle/>
                    <a:p>
                      <a:pPr algn="ctr">
                        <a:lnSpc>
                          <a:spcPct val="115000"/>
                        </a:lnSpc>
                        <a:spcAft>
                          <a:spcPts val="0"/>
                        </a:spcAft>
                      </a:pPr>
                      <a:r>
                        <a:rPr lang="en-US" sz="2600" dirty="0" smtClean="0">
                          <a:effectLst/>
                        </a:rPr>
                        <a:t>27</a:t>
                      </a:r>
                      <a:endParaRPr lang="fr-FR" sz="2600" dirty="0">
                        <a:effectLst/>
                        <a:latin typeface="Calibri"/>
                        <a:ea typeface="Calibri"/>
                        <a:cs typeface="Times New Roman"/>
                      </a:endParaRPr>
                    </a:p>
                  </a:txBody>
                  <a:tcPr marL="97536" marR="97536" marT="0" marB="0" anchor="b"/>
                </a:tc>
                <a:tc vMerge="1">
                  <a:txBody>
                    <a:bodyPr/>
                    <a:lstStyle/>
                    <a:p>
                      <a:endParaRPr lang="fr-FR"/>
                    </a:p>
                  </a:txBody>
                  <a:tcPr/>
                </a:tc>
              </a:tr>
              <a:tr h="448666">
                <a:tc>
                  <a:txBody>
                    <a:bodyPr/>
                    <a:lstStyle/>
                    <a:p>
                      <a:pPr>
                        <a:lnSpc>
                          <a:spcPct val="115000"/>
                        </a:lnSpc>
                        <a:spcAft>
                          <a:spcPts val="0"/>
                        </a:spcAft>
                      </a:pPr>
                      <a:r>
                        <a:rPr lang="en-US" sz="2600" dirty="0">
                          <a:effectLst/>
                        </a:rPr>
                        <a:t>K- GS</a:t>
                      </a:r>
                      <a:endParaRPr lang="fr-FR" sz="2600" dirty="0">
                        <a:effectLst/>
                        <a:latin typeface="Calibri"/>
                        <a:ea typeface="Calibri"/>
                        <a:cs typeface="Times New Roman"/>
                      </a:endParaRPr>
                    </a:p>
                  </a:txBody>
                  <a:tcPr marL="97536" marR="97536" marT="0" marB="0" anchor="b"/>
                </a:tc>
                <a:tc>
                  <a:txBody>
                    <a:bodyPr/>
                    <a:lstStyle/>
                    <a:p>
                      <a:pPr algn="ctr">
                        <a:lnSpc>
                          <a:spcPct val="115000"/>
                        </a:lnSpc>
                        <a:spcAft>
                          <a:spcPts val="0"/>
                        </a:spcAft>
                      </a:pPr>
                      <a:r>
                        <a:rPr lang="en-US" sz="2600" dirty="0">
                          <a:effectLst/>
                        </a:rPr>
                        <a:t>42</a:t>
                      </a:r>
                      <a:endParaRPr lang="fr-FR" sz="2600" dirty="0">
                        <a:effectLst/>
                        <a:latin typeface="Calibri"/>
                        <a:ea typeface="Calibri"/>
                        <a:cs typeface="Times New Roman"/>
                      </a:endParaRPr>
                    </a:p>
                  </a:txBody>
                  <a:tcPr marL="97536" marR="97536" marT="0" marB="0" anchor="b"/>
                </a:tc>
                <a:tc vMerge="1">
                  <a:txBody>
                    <a:bodyPr/>
                    <a:lstStyle/>
                    <a:p>
                      <a:endParaRPr lang="fr-FR"/>
                    </a:p>
                  </a:txBody>
                  <a:tcPr/>
                </a:tc>
                <a:tc>
                  <a:txBody>
                    <a:bodyPr/>
                    <a:lstStyle/>
                    <a:p>
                      <a:pPr algn="ctr">
                        <a:lnSpc>
                          <a:spcPct val="115000"/>
                        </a:lnSpc>
                        <a:spcAft>
                          <a:spcPts val="0"/>
                        </a:spcAft>
                      </a:pPr>
                      <a:r>
                        <a:rPr lang="en-US" sz="2600" dirty="0" smtClean="0">
                          <a:effectLst/>
                        </a:rPr>
                        <a:t>44</a:t>
                      </a:r>
                      <a:endParaRPr lang="fr-FR" sz="2600" dirty="0">
                        <a:effectLst/>
                        <a:latin typeface="Calibri"/>
                        <a:ea typeface="Calibri"/>
                        <a:cs typeface="Times New Roman"/>
                      </a:endParaRPr>
                    </a:p>
                  </a:txBody>
                  <a:tcPr marL="97536" marR="97536" marT="0" marB="0" anchor="b"/>
                </a:tc>
                <a:tc vMerge="1">
                  <a:txBody>
                    <a:bodyPr/>
                    <a:lstStyle/>
                    <a:p>
                      <a:endParaRPr lang="fr-FR"/>
                    </a:p>
                  </a:txBody>
                  <a:tcPr/>
                </a:tc>
              </a:tr>
              <a:tr h="448666">
                <a:tc>
                  <a:txBody>
                    <a:bodyPr/>
                    <a:lstStyle/>
                    <a:p>
                      <a:pPr>
                        <a:lnSpc>
                          <a:spcPct val="115000"/>
                        </a:lnSpc>
                        <a:spcAft>
                          <a:spcPts val="0"/>
                        </a:spcAft>
                      </a:pPr>
                      <a:r>
                        <a:rPr lang="en-US" sz="2600" dirty="0">
                          <a:effectLst/>
                        </a:rPr>
                        <a:t>1</a:t>
                      </a:r>
                      <a:r>
                        <a:rPr lang="en-US" sz="2600" baseline="30000" dirty="0">
                          <a:effectLst/>
                        </a:rPr>
                        <a:t>st</a:t>
                      </a:r>
                      <a:r>
                        <a:rPr lang="en-US" sz="2600" dirty="0">
                          <a:effectLst/>
                        </a:rPr>
                        <a:t> - CP</a:t>
                      </a:r>
                      <a:endParaRPr lang="fr-FR" sz="2600" dirty="0">
                        <a:effectLst/>
                        <a:latin typeface="Calibri"/>
                        <a:ea typeface="Calibri"/>
                        <a:cs typeface="Times New Roman"/>
                      </a:endParaRPr>
                    </a:p>
                  </a:txBody>
                  <a:tcPr marL="97536" marR="97536" marT="0" marB="0" anchor="b"/>
                </a:tc>
                <a:tc>
                  <a:txBody>
                    <a:bodyPr/>
                    <a:lstStyle/>
                    <a:p>
                      <a:pPr algn="ctr">
                        <a:lnSpc>
                          <a:spcPct val="115000"/>
                        </a:lnSpc>
                        <a:spcAft>
                          <a:spcPts val="0"/>
                        </a:spcAft>
                      </a:pPr>
                      <a:r>
                        <a:rPr lang="en-US" sz="2600" dirty="0">
                          <a:effectLst/>
                        </a:rPr>
                        <a:t>60</a:t>
                      </a:r>
                      <a:endParaRPr lang="fr-FR" sz="2600" dirty="0">
                        <a:effectLst/>
                        <a:latin typeface="Calibri"/>
                        <a:ea typeface="Calibri"/>
                        <a:cs typeface="Times New Roman"/>
                      </a:endParaRPr>
                    </a:p>
                  </a:txBody>
                  <a:tcPr marL="97536" marR="97536" marT="0" marB="0" anchor="b"/>
                </a:tc>
                <a:tc rowSpan="5">
                  <a:txBody>
                    <a:bodyPr/>
                    <a:lstStyle/>
                    <a:p>
                      <a:pPr algn="ctr">
                        <a:lnSpc>
                          <a:spcPct val="115000"/>
                        </a:lnSpc>
                        <a:spcAft>
                          <a:spcPts val="0"/>
                        </a:spcAft>
                      </a:pPr>
                      <a:r>
                        <a:rPr lang="en-US" sz="2600" dirty="0">
                          <a:effectLst/>
                        </a:rPr>
                        <a:t>Lower School:</a:t>
                      </a:r>
                      <a:endParaRPr lang="fr-FR" sz="2600" dirty="0">
                        <a:effectLst/>
                      </a:endParaRPr>
                    </a:p>
                    <a:p>
                      <a:pPr algn="ctr">
                        <a:lnSpc>
                          <a:spcPct val="115000"/>
                        </a:lnSpc>
                        <a:spcAft>
                          <a:spcPts val="0"/>
                        </a:spcAft>
                      </a:pPr>
                      <a:r>
                        <a:rPr lang="en-US" sz="2600" dirty="0">
                          <a:effectLst/>
                        </a:rPr>
                        <a:t>283</a:t>
                      </a:r>
                      <a:endParaRPr lang="fr-FR" sz="2600" dirty="0">
                        <a:effectLst/>
                        <a:latin typeface="Calibri"/>
                        <a:ea typeface="Calibri"/>
                        <a:cs typeface="Times New Roman"/>
                      </a:endParaRPr>
                    </a:p>
                  </a:txBody>
                  <a:tcPr marL="97536" marR="97536" marT="0" marB="0"/>
                </a:tc>
                <a:tc>
                  <a:txBody>
                    <a:bodyPr/>
                    <a:lstStyle/>
                    <a:p>
                      <a:pPr algn="ctr">
                        <a:lnSpc>
                          <a:spcPct val="115000"/>
                        </a:lnSpc>
                        <a:spcAft>
                          <a:spcPts val="0"/>
                        </a:spcAft>
                      </a:pPr>
                      <a:r>
                        <a:rPr lang="en-US" sz="2600" dirty="0" smtClean="0">
                          <a:effectLst/>
                          <a:latin typeface="+mn-lt"/>
                          <a:ea typeface="+mn-ea"/>
                          <a:cs typeface="+mn-cs"/>
                        </a:rPr>
                        <a:t>48</a:t>
                      </a:r>
                      <a:endParaRPr lang="fr-FR" sz="2600" dirty="0">
                        <a:effectLst/>
                        <a:latin typeface="Calibri"/>
                        <a:ea typeface="Calibri"/>
                        <a:cs typeface="Times New Roman"/>
                      </a:endParaRPr>
                    </a:p>
                  </a:txBody>
                  <a:tcPr marL="97536" marR="97536" marT="0" marB="0" anchor="b"/>
                </a:tc>
                <a:tc rowSpan="5">
                  <a:txBody>
                    <a:bodyPr/>
                    <a:lstStyle/>
                    <a:p>
                      <a:pPr algn="ctr">
                        <a:lnSpc>
                          <a:spcPct val="115000"/>
                        </a:lnSpc>
                        <a:spcAft>
                          <a:spcPts val="0"/>
                        </a:spcAft>
                      </a:pPr>
                      <a:r>
                        <a:rPr lang="en-US" sz="2600" dirty="0">
                          <a:effectLst/>
                        </a:rPr>
                        <a:t>Lower School:</a:t>
                      </a:r>
                      <a:endParaRPr lang="fr-FR" sz="2600" dirty="0">
                        <a:effectLst/>
                      </a:endParaRPr>
                    </a:p>
                    <a:p>
                      <a:pPr algn="ctr">
                        <a:lnSpc>
                          <a:spcPct val="115000"/>
                        </a:lnSpc>
                        <a:spcAft>
                          <a:spcPts val="0"/>
                        </a:spcAft>
                      </a:pPr>
                      <a:r>
                        <a:rPr lang="en-US" sz="2600" dirty="0" smtClean="0">
                          <a:effectLst/>
                        </a:rPr>
                        <a:t>261</a:t>
                      </a:r>
                      <a:endParaRPr lang="fr-FR" sz="2600" dirty="0">
                        <a:effectLst/>
                        <a:latin typeface="Calibri"/>
                        <a:ea typeface="Calibri"/>
                        <a:cs typeface="Times New Roman"/>
                      </a:endParaRPr>
                    </a:p>
                  </a:txBody>
                  <a:tcPr marL="97536" marR="97536" marT="0" marB="0"/>
                </a:tc>
              </a:tr>
              <a:tr h="448666">
                <a:tc>
                  <a:txBody>
                    <a:bodyPr/>
                    <a:lstStyle/>
                    <a:p>
                      <a:pPr>
                        <a:lnSpc>
                          <a:spcPct val="115000"/>
                        </a:lnSpc>
                        <a:spcAft>
                          <a:spcPts val="0"/>
                        </a:spcAft>
                      </a:pPr>
                      <a:r>
                        <a:rPr lang="en-US" sz="2600" dirty="0">
                          <a:effectLst/>
                        </a:rPr>
                        <a:t>2</a:t>
                      </a:r>
                      <a:r>
                        <a:rPr lang="en-US" sz="2600" baseline="30000" dirty="0">
                          <a:effectLst/>
                        </a:rPr>
                        <a:t>nd</a:t>
                      </a:r>
                      <a:r>
                        <a:rPr lang="en-US" sz="2600" dirty="0">
                          <a:effectLst/>
                        </a:rPr>
                        <a:t> - CE1</a:t>
                      </a:r>
                      <a:endParaRPr lang="fr-FR" sz="2600" dirty="0">
                        <a:effectLst/>
                        <a:latin typeface="Calibri"/>
                        <a:ea typeface="Calibri"/>
                        <a:cs typeface="Times New Roman"/>
                      </a:endParaRPr>
                    </a:p>
                  </a:txBody>
                  <a:tcPr marL="97536" marR="97536" marT="0" marB="0" anchor="b"/>
                </a:tc>
                <a:tc>
                  <a:txBody>
                    <a:bodyPr/>
                    <a:lstStyle/>
                    <a:p>
                      <a:pPr algn="ctr">
                        <a:lnSpc>
                          <a:spcPct val="115000"/>
                        </a:lnSpc>
                        <a:spcAft>
                          <a:spcPts val="0"/>
                        </a:spcAft>
                      </a:pPr>
                      <a:r>
                        <a:rPr lang="en-US" sz="2600" dirty="0">
                          <a:effectLst/>
                        </a:rPr>
                        <a:t>57</a:t>
                      </a:r>
                      <a:endParaRPr lang="fr-FR" sz="2600" dirty="0">
                        <a:effectLst/>
                        <a:latin typeface="Calibri"/>
                        <a:ea typeface="Calibri"/>
                        <a:cs typeface="Times New Roman"/>
                      </a:endParaRPr>
                    </a:p>
                  </a:txBody>
                  <a:tcPr marL="97536" marR="97536" marT="0" marB="0" anchor="b"/>
                </a:tc>
                <a:tc vMerge="1">
                  <a:txBody>
                    <a:bodyPr/>
                    <a:lstStyle/>
                    <a:p>
                      <a:endParaRPr lang="fr-FR"/>
                    </a:p>
                  </a:txBody>
                  <a:tcPr/>
                </a:tc>
                <a:tc>
                  <a:txBody>
                    <a:bodyPr/>
                    <a:lstStyle/>
                    <a:p>
                      <a:pPr algn="ctr">
                        <a:lnSpc>
                          <a:spcPct val="115000"/>
                        </a:lnSpc>
                        <a:spcAft>
                          <a:spcPts val="0"/>
                        </a:spcAft>
                      </a:pPr>
                      <a:r>
                        <a:rPr lang="en-US" sz="2600" dirty="0" smtClean="0">
                          <a:effectLst/>
                        </a:rPr>
                        <a:t>53</a:t>
                      </a:r>
                      <a:endParaRPr lang="fr-FR" sz="2600" dirty="0">
                        <a:effectLst/>
                        <a:latin typeface="Calibri"/>
                        <a:ea typeface="Calibri"/>
                        <a:cs typeface="Times New Roman"/>
                      </a:endParaRPr>
                    </a:p>
                  </a:txBody>
                  <a:tcPr marL="97536" marR="97536" marT="0" marB="0" anchor="b"/>
                </a:tc>
                <a:tc vMerge="1">
                  <a:txBody>
                    <a:bodyPr/>
                    <a:lstStyle/>
                    <a:p>
                      <a:endParaRPr lang="fr-FR"/>
                    </a:p>
                  </a:txBody>
                  <a:tcPr/>
                </a:tc>
              </a:tr>
              <a:tr h="448666">
                <a:tc>
                  <a:txBody>
                    <a:bodyPr/>
                    <a:lstStyle/>
                    <a:p>
                      <a:pPr>
                        <a:lnSpc>
                          <a:spcPct val="115000"/>
                        </a:lnSpc>
                        <a:spcAft>
                          <a:spcPts val="0"/>
                        </a:spcAft>
                      </a:pPr>
                      <a:r>
                        <a:rPr lang="en-US" sz="2600" dirty="0">
                          <a:effectLst/>
                        </a:rPr>
                        <a:t>3</a:t>
                      </a:r>
                      <a:r>
                        <a:rPr lang="en-US" sz="2600" baseline="30000" dirty="0">
                          <a:effectLst/>
                        </a:rPr>
                        <a:t>rd</a:t>
                      </a:r>
                      <a:r>
                        <a:rPr lang="en-US" sz="2600" dirty="0">
                          <a:effectLst/>
                        </a:rPr>
                        <a:t> - CE2</a:t>
                      </a:r>
                      <a:endParaRPr lang="fr-FR" sz="2600" dirty="0">
                        <a:effectLst/>
                        <a:latin typeface="Calibri"/>
                        <a:ea typeface="Calibri"/>
                        <a:cs typeface="Times New Roman"/>
                      </a:endParaRPr>
                    </a:p>
                  </a:txBody>
                  <a:tcPr marL="97536" marR="97536" marT="0" marB="0" anchor="b"/>
                </a:tc>
                <a:tc>
                  <a:txBody>
                    <a:bodyPr/>
                    <a:lstStyle/>
                    <a:p>
                      <a:pPr algn="ctr">
                        <a:lnSpc>
                          <a:spcPct val="115000"/>
                        </a:lnSpc>
                        <a:spcAft>
                          <a:spcPts val="0"/>
                        </a:spcAft>
                      </a:pPr>
                      <a:r>
                        <a:rPr lang="en-US" sz="2600" dirty="0">
                          <a:effectLst/>
                        </a:rPr>
                        <a:t>55</a:t>
                      </a:r>
                      <a:endParaRPr lang="fr-FR" sz="2600" dirty="0">
                        <a:effectLst/>
                        <a:latin typeface="Calibri"/>
                        <a:ea typeface="Calibri"/>
                        <a:cs typeface="Times New Roman"/>
                      </a:endParaRPr>
                    </a:p>
                  </a:txBody>
                  <a:tcPr marL="97536" marR="97536" marT="0" marB="0" anchor="b"/>
                </a:tc>
                <a:tc vMerge="1">
                  <a:txBody>
                    <a:bodyPr/>
                    <a:lstStyle/>
                    <a:p>
                      <a:endParaRPr lang="fr-FR"/>
                    </a:p>
                  </a:txBody>
                  <a:tcPr/>
                </a:tc>
                <a:tc>
                  <a:txBody>
                    <a:bodyPr/>
                    <a:lstStyle/>
                    <a:p>
                      <a:pPr algn="ctr">
                        <a:lnSpc>
                          <a:spcPct val="115000"/>
                        </a:lnSpc>
                        <a:spcAft>
                          <a:spcPts val="0"/>
                        </a:spcAft>
                      </a:pPr>
                      <a:r>
                        <a:rPr lang="en-US" sz="2600" dirty="0" smtClean="0">
                          <a:effectLst/>
                        </a:rPr>
                        <a:t>56</a:t>
                      </a:r>
                      <a:endParaRPr lang="fr-FR" sz="2600" dirty="0">
                        <a:effectLst/>
                        <a:latin typeface="Calibri"/>
                        <a:ea typeface="Calibri"/>
                        <a:cs typeface="Times New Roman"/>
                      </a:endParaRPr>
                    </a:p>
                  </a:txBody>
                  <a:tcPr marL="97536" marR="97536" marT="0" marB="0" anchor="b"/>
                </a:tc>
                <a:tc vMerge="1">
                  <a:txBody>
                    <a:bodyPr/>
                    <a:lstStyle/>
                    <a:p>
                      <a:endParaRPr lang="fr-FR"/>
                    </a:p>
                  </a:txBody>
                  <a:tcPr/>
                </a:tc>
              </a:tr>
              <a:tr h="448666">
                <a:tc>
                  <a:txBody>
                    <a:bodyPr/>
                    <a:lstStyle/>
                    <a:p>
                      <a:pPr>
                        <a:lnSpc>
                          <a:spcPct val="115000"/>
                        </a:lnSpc>
                        <a:spcAft>
                          <a:spcPts val="0"/>
                        </a:spcAft>
                      </a:pPr>
                      <a:r>
                        <a:rPr lang="en-US" sz="2600" dirty="0">
                          <a:effectLst/>
                        </a:rPr>
                        <a:t>4</a:t>
                      </a:r>
                      <a:r>
                        <a:rPr lang="en-US" sz="2600" baseline="30000" dirty="0">
                          <a:effectLst/>
                        </a:rPr>
                        <a:t>th</a:t>
                      </a:r>
                      <a:r>
                        <a:rPr lang="en-US" sz="2600" dirty="0">
                          <a:effectLst/>
                        </a:rPr>
                        <a:t> - CM1</a:t>
                      </a:r>
                      <a:endParaRPr lang="fr-FR" sz="2600" dirty="0">
                        <a:effectLst/>
                        <a:latin typeface="Calibri"/>
                        <a:ea typeface="Calibri"/>
                        <a:cs typeface="Times New Roman"/>
                      </a:endParaRPr>
                    </a:p>
                  </a:txBody>
                  <a:tcPr marL="97536" marR="97536" marT="0" marB="0" anchor="b"/>
                </a:tc>
                <a:tc>
                  <a:txBody>
                    <a:bodyPr/>
                    <a:lstStyle/>
                    <a:p>
                      <a:pPr algn="ctr">
                        <a:lnSpc>
                          <a:spcPct val="115000"/>
                        </a:lnSpc>
                        <a:spcAft>
                          <a:spcPts val="0"/>
                        </a:spcAft>
                      </a:pPr>
                      <a:r>
                        <a:rPr lang="en-US" sz="2600" dirty="0">
                          <a:effectLst/>
                        </a:rPr>
                        <a:t>52</a:t>
                      </a:r>
                      <a:endParaRPr lang="fr-FR" sz="2600" dirty="0">
                        <a:effectLst/>
                        <a:latin typeface="Calibri"/>
                        <a:ea typeface="Calibri"/>
                        <a:cs typeface="Times New Roman"/>
                      </a:endParaRPr>
                    </a:p>
                  </a:txBody>
                  <a:tcPr marL="97536" marR="97536" marT="0" marB="0" anchor="b"/>
                </a:tc>
                <a:tc vMerge="1">
                  <a:txBody>
                    <a:bodyPr/>
                    <a:lstStyle/>
                    <a:p>
                      <a:endParaRPr lang="fr-FR"/>
                    </a:p>
                  </a:txBody>
                  <a:tcPr/>
                </a:tc>
                <a:tc>
                  <a:txBody>
                    <a:bodyPr/>
                    <a:lstStyle/>
                    <a:p>
                      <a:pPr algn="ctr">
                        <a:lnSpc>
                          <a:spcPct val="115000"/>
                        </a:lnSpc>
                        <a:spcAft>
                          <a:spcPts val="0"/>
                        </a:spcAft>
                      </a:pPr>
                      <a:r>
                        <a:rPr lang="en-US" sz="2600" dirty="0" smtClean="0">
                          <a:effectLst/>
                        </a:rPr>
                        <a:t>53</a:t>
                      </a:r>
                      <a:endParaRPr lang="fr-FR" sz="2600" dirty="0">
                        <a:effectLst/>
                        <a:latin typeface="Calibri"/>
                        <a:ea typeface="Calibri"/>
                        <a:cs typeface="Times New Roman"/>
                      </a:endParaRPr>
                    </a:p>
                  </a:txBody>
                  <a:tcPr marL="97536" marR="97536" marT="0" marB="0" anchor="b"/>
                </a:tc>
                <a:tc vMerge="1">
                  <a:txBody>
                    <a:bodyPr/>
                    <a:lstStyle/>
                    <a:p>
                      <a:endParaRPr lang="fr-FR"/>
                    </a:p>
                  </a:txBody>
                  <a:tcPr/>
                </a:tc>
              </a:tr>
              <a:tr h="448666">
                <a:tc>
                  <a:txBody>
                    <a:bodyPr/>
                    <a:lstStyle/>
                    <a:p>
                      <a:pPr>
                        <a:lnSpc>
                          <a:spcPct val="115000"/>
                        </a:lnSpc>
                        <a:spcAft>
                          <a:spcPts val="0"/>
                        </a:spcAft>
                      </a:pPr>
                      <a:r>
                        <a:rPr lang="en-US" sz="2600" dirty="0">
                          <a:effectLst/>
                        </a:rPr>
                        <a:t>5</a:t>
                      </a:r>
                      <a:r>
                        <a:rPr lang="en-US" sz="2600" baseline="30000" dirty="0">
                          <a:effectLst/>
                        </a:rPr>
                        <a:t>th</a:t>
                      </a:r>
                      <a:r>
                        <a:rPr lang="en-US" sz="2600" dirty="0">
                          <a:effectLst/>
                        </a:rPr>
                        <a:t> - CM2</a:t>
                      </a:r>
                      <a:endParaRPr lang="fr-FR" sz="2600" dirty="0">
                        <a:effectLst/>
                        <a:latin typeface="Calibri"/>
                        <a:ea typeface="Calibri"/>
                        <a:cs typeface="Times New Roman"/>
                      </a:endParaRPr>
                    </a:p>
                  </a:txBody>
                  <a:tcPr marL="97536" marR="97536" marT="0" marB="0" anchor="b"/>
                </a:tc>
                <a:tc>
                  <a:txBody>
                    <a:bodyPr/>
                    <a:lstStyle/>
                    <a:p>
                      <a:pPr algn="ctr">
                        <a:lnSpc>
                          <a:spcPct val="115000"/>
                        </a:lnSpc>
                        <a:spcAft>
                          <a:spcPts val="0"/>
                        </a:spcAft>
                      </a:pPr>
                      <a:r>
                        <a:rPr lang="en-US" sz="2600" dirty="0">
                          <a:effectLst/>
                        </a:rPr>
                        <a:t>59</a:t>
                      </a:r>
                      <a:endParaRPr lang="fr-FR" sz="2600" dirty="0">
                        <a:effectLst/>
                        <a:latin typeface="Calibri"/>
                        <a:ea typeface="Calibri"/>
                        <a:cs typeface="Times New Roman"/>
                      </a:endParaRPr>
                    </a:p>
                  </a:txBody>
                  <a:tcPr marL="97536" marR="97536" marT="0" marB="0" anchor="b"/>
                </a:tc>
                <a:tc vMerge="1">
                  <a:txBody>
                    <a:bodyPr/>
                    <a:lstStyle/>
                    <a:p>
                      <a:endParaRPr lang="fr-FR"/>
                    </a:p>
                  </a:txBody>
                  <a:tcPr/>
                </a:tc>
                <a:tc>
                  <a:txBody>
                    <a:bodyPr/>
                    <a:lstStyle/>
                    <a:p>
                      <a:pPr algn="ctr">
                        <a:lnSpc>
                          <a:spcPct val="115000"/>
                        </a:lnSpc>
                        <a:spcAft>
                          <a:spcPts val="0"/>
                        </a:spcAft>
                      </a:pPr>
                      <a:r>
                        <a:rPr lang="en-US" sz="2600" dirty="0" smtClean="0">
                          <a:effectLst/>
                        </a:rPr>
                        <a:t>51</a:t>
                      </a:r>
                      <a:endParaRPr lang="fr-FR" sz="2600" dirty="0">
                        <a:effectLst/>
                        <a:latin typeface="Calibri"/>
                        <a:ea typeface="Calibri"/>
                        <a:cs typeface="Times New Roman"/>
                      </a:endParaRPr>
                    </a:p>
                  </a:txBody>
                  <a:tcPr marL="97536" marR="97536" marT="0" marB="0" anchor="b"/>
                </a:tc>
                <a:tc vMerge="1">
                  <a:txBody>
                    <a:bodyPr/>
                    <a:lstStyle/>
                    <a:p>
                      <a:endParaRPr lang="fr-FR"/>
                    </a:p>
                  </a:txBody>
                  <a:tcPr/>
                </a:tc>
              </a:tr>
              <a:tr h="448666">
                <a:tc>
                  <a:txBody>
                    <a:bodyPr/>
                    <a:lstStyle/>
                    <a:p>
                      <a:pPr>
                        <a:lnSpc>
                          <a:spcPct val="115000"/>
                        </a:lnSpc>
                        <a:spcAft>
                          <a:spcPts val="0"/>
                        </a:spcAft>
                      </a:pPr>
                      <a:r>
                        <a:rPr lang="en-US" sz="2600" dirty="0">
                          <a:effectLst/>
                        </a:rPr>
                        <a:t>6</a:t>
                      </a:r>
                      <a:r>
                        <a:rPr lang="en-US" sz="2600" baseline="30000" dirty="0">
                          <a:effectLst/>
                        </a:rPr>
                        <a:t>th</a:t>
                      </a:r>
                      <a:r>
                        <a:rPr lang="en-US" sz="2600" dirty="0">
                          <a:effectLst/>
                        </a:rPr>
                        <a:t> - 6ème </a:t>
                      </a:r>
                      <a:endParaRPr lang="fr-FR" sz="2600" dirty="0">
                        <a:effectLst/>
                        <a:latin typeface="Calibri"/>
                        <a:ea typeface="Calibri"/>
                        <a:cs typeface="Times New Roman"/>
                      </a:endParaRPr>
                    </a:p>
                  </a:txBody>
                  <a:tcPr marL="97536" marR="97536" marT="0" marB="0" anchor="b"/>
                </a:tc>
                <a:tc>
                  <a:txBody>
                    <a:bodyPr/>
                    <a:lstStyle/>
                    <a:p>
                      <a:pPr algn="ctr">
                        <a:lnSpc>
                          <a:spcPct val="115000"/>
                        </a:lnSpc>
                        <a:spcAft>
                          <a:spcPts val="0"/>
                        </a:spcAft>
                      </a:pPr>
                      <a:r>
                        <a:rPr lang="en-US" sz="2600" dirty="0">
                          <a:effectLst/>
                        </a:rPr>
                        <a:t>36</a:t>
                      </a:r>
                      <a:endParaRPr lang="fr-FR" sz="2600" dirty="0">
                        <a:effectLst/>
                        <a:latin typeface="Calibri"/>
                        <a:ea typeface="Calibri"/>
                        <a:cs typeface="Times New Roman"/>
                      </a:endParaRPr>
                    </a:p>
                  </a:txBody>
                  <a:tcPr marL="97536" marR="97536" marT="0" marB="0" anchor="b"/>
                </a:tc>
                <a:tc rowSpan="3">
                  <a:txBody>
                    <a:bodyPr/>
                    <a:lstStyle/>
                    <a:p>
                      <a:pPr algn="ctr">
                        <a:lnSpc>
                          <a:spcPct val="115000"/>
                        </a:lnSpc>
                        <a:spcAft>
                          <a:spcPts val="0"/>
                        </a:spcAft>
                      </a:pPr>
                      <a:r>
                        <a:rPr lang="en-US" sz="2600" dirty="0">
                          <a:effectLst/>
                        </a:rPr>
                        <a:t>Middle School:</a:t>
                      </a:r>
                      <a:endParaRPr lang="fr-FR" sz="2600" dirty="0">
                        <a:effectLst/>
                      </a:endParaRPr>
                    </a:p>
                    <a:p>
                      <a:pPr algn="ctr">
                        <a:lnSpc>
                          <a:spcPct val="115000"/>
                        </a:lnSpc>
                        <a:spcAft>
                          <a:spcPts val="0"/>
                        </a:spcAft>
                      </a:pPr>
                      <a:r>
                        <a:rPr lang="en-US" sz="2600" dirty="0">
                          <a:effectLst/>
                        </a:rPr>
                        <a:t>120</a:t>
                      </a:r>
                      <a:endParaRPr lang="fr-FR" sz="2600" dirty="0">
                        <a:effectLst/>
                        <a:latin typeface="Calibri"/>
                        <a:ea typeface="Calibri"/>
                        <a:cs typeface="Times New Roman"/>
                      </a:endParaRPr>
                    </a:p>
                  </a:txBody>
                  <a:tcPr marL="97536" marR="97536" marT="0" marB="0"/>
                </a:tc>
                <a:tc>
                  <a:txBody>
                    <a:bodyPr/>
                    <a:lstStyle/>
                    <a:p>
                      <a:pPr algn="ctr">
                        <a:lnSpc>
                          <a:spcPct val="115000"/>
                        </a:lnSpc>
                        <a:spcAft>
                          <a:spcPts val="0"/>
                        </a:spcAft>
                      </a:pPr>
                      <a:r>
                        <a:rPr lang="en-US" sz="2600" dirty="0" smtClean="0">
                          <a:effectLst/>
                          <a:latin typeface="+mn-lt"/>
                          <a:ea typeface="+mn-ea"/>
                          <a:cs typeface="+mn-cs"/>
                        </a:rPr>
                        <a:t>59</a:t>
                      </a:r>
                      <a:endParaRPr lang="fr-FR" sz="2600" dirty="0">
                        <a:effectLst/>
                        <a:latin typeface="Calibri"/>
                        <a:ea typeface="Calibri"/>
                        <a:cs typeface="Times New Roman"/>
                      </a:endParaRPr>
                    </a:p>
                  </a:txBody>
                  <a:tcPr marL="97536" marR="97536" marT="0" marB="0" anchor="b"/>
                </a:tc>
                <a:tc rowSpan="3">
                  <a:txBody>
                    <a:bodyPr/>
                    <a:lstStyle/>
                    <a:p>
                      <a:pPr algn="ctr">
                        <a:lnSpc>
                          <a:spcPct val="115000"/>
                        </a:lnSpc>
                        <a:spcAft>
                          <a:spcPts val="0"/>
                        </a:spcAft>
                      </a:pPr>
                      <a:r>
                        <a:rPr lang="en-US" sz="2600" dirty="0">
                          <a:effectLst/>
                        </a:rPr>
                        <a:t>Middle School:</a:t>
                      </a:r>
                      <a:endParaRPr lang="fr-FR" sz="2600" dirty="0">
                        <a:effectLst/>
                      </a:endParaRPr>
                    </a:p>
                    <a:p>
                      <a:pPr algn="ctr">
                        <a:lnSpc>
                          <a:spcPct val="115000"/>
                        </a:lnSpc>
                        <a:spcAft>
                          <a:spcPts val="0"/>
                        </a:spcAft>
                      </a:pPr>
                      <a:r>
                        <a:rPr lang="en-US" sz="2600" dirty="0" smtClean="0">
                          <a:effectLst/>
                        </a:rPr>
                        <a:t>134</a:t>
                      </a:r>
                      <a:endParaRPr lang="fr-FR" sz="2600" dirty="0">
                        <a:effectLst/>
                        <a:latin typeface="Calibri"/>
                        <a:ea typeface="Calibri"/>
                        <a:cs typeface="Times New Roman"/>
                      </a:endParaRPr>
                    </a:p>
                  </a:txBody>
                  <a:tcPr marL="97536" marR="97536" marT="0" marB="0"/>
                </a:tc>
              </a:tr>
              <a:tr h="448666">
                <a:tc>
                  <a:txBody>
                    <a:bodyPr/>
                    <a:lstStyle/>
                    <a:p>
                      <a:pPr>
                        <a:lnSpc>
                          <a:spcPct val="115000"/>
                        </a:lnSpc>
                        <a:spcAft>
                          <a:spcPts val="0"/>
                        </a:spcAft>
                      </a:pPr>
                      <a:r>
                        <a:rPr lang="en-US" sz="2600" dirty="0">
                          <a:effectLst/>
                        </a:rPr>
                        <a:t>7</a:t>
                      </a:r>
                      <a:r>
                        <a:rPr lang="en-US" sz="2600" baseline="30000" dirty="0">
                          <a:effectLst/>
                        </a:rPr>
                        <a:t>th</a:t>
                      </a:r>
                      <a:r>
                        <a:rPr lang="en-US" sz="2600" dirty="0">
                          <a:effectLst/>
                        </a:rPr>
                        <a:t> - 5ème </a:t>
                      </a:r>
                      <a:endParaRPr lang="fr-FR" sz="2600" dirty="0">
                        <a:effectLst/>
                        <a:latin typeface="Calibri"/>
                        <a:ea typeface="Calibri"/>
                        <a:cs typeface="Times New Roman"/>
                      </a:endParaRPr>
                    </a:p>
                  </a:txBody>
                  <a:tcPr marL="97536" marR="97536" marT="0" marB="0" anchor="b"/>
                </a:tc>
                <a:tc>
                  <a:txBody>
                    <a:bodyPr/>
                    <a:lstStyle/>
                    <a:p>
                      <a:pPr algn="ctr">
                        <a:lnSpc>
                          <a:spcPct val="115000"/>
                        </a:lnSpc>
                        <a:spcAft>
                          <a:spcPts val="0"/>
                        </a:spcAft>
                      </a:pPr>
                      <a:r>
                        <a:rPr lang="en-US" sz="2600" dirty="0">
                          <a:effectLst/>
                        </a:rPr>
                        <a:t>41</a:t>
                      </a:r>
                      <a:endParaRPr lang="fr-FR" sz="2600" dirty="0">
                        <a:effectLst/>
                        <a:latin typeface="Calibri"/>
                        <a:ea typeface="Calibri"/>
                        <a:cs typeface="Times New Roman"/>
                      </a:endParaRPr>
                    </a:p>
                  </a:txBody>
                  <a:tcPr marL="97536" marR="97536" marT="0" marB="0" anchor="b"/>
                </a:tc>
                <a:tc vMerge="1">
                  <a:txBody>
                    <a:bodyPr/>
                    <a:lstStyle/>
                    <a:p>
                      <a:endParaRPr lang="fr-FR"/>
                    </a:p>
                  </a:txBody>
                  <a:tcPr/>
                </a:tc>
                <a:tc>
                  <a:txBody>
                    <a:bodyPr/>
                    <a:lstStyle/>
                    <a:p>
                      <a:pPr algn="ctr">
                        <a:lnSpc>
                          <a:spcPct val="115000"/>
                        </a:lnSpc>
                        <a:spcAft>
                          <a:spcPts val="0"/>
                        </a:spcAft>
                      </a:pPr>
                      <a:r>
                        <a:rPr lang="en-US" sz="2600" dirty="0" smtClean="0">
                          <a:effectLst/>
                        </a:rPr>
                        <a:t>38</a:t>
                      </a:r>
                      <a:endParaRPr lang="fr-FR" sz="2600" dirty="0">
                        <a:effectLst/>
                        <a:latin typeface="Calibri"/>
                        <a:ea typeface="Calibri"/>
                        <a:cs typeface="Times New Roman"/>
                      </a:endParaRPr>
                    </a:p>
                  </a:txBody>
                  <a:tcPr marL="97536" marR="97536" marT="0" marB="0" anchor="b"/>
                </a:tc>
                <a:tc vMerge="1">
                  <a:txBody>
                    <a:bodyPr/>
                    <a:lstStyle/>
                    <a:p>
                      <a:endParaRPr lang="fr-FR"/>
                    </a:p>
                  </a:txBody>
                  <a:tcPr/>
                </a:tc>
              </a:tr>
              <a:tr h="448666">
                <a:tc>
                  <a:txBody>
                    <a:bodyPr/>
                    <a:lstStyle/>
                    <a:p>
                      <a:pPr>
                        <a:lnSpc>
                          <a:spcPct val="115000"/>
                        </a:lnSpc>
                        <a:spcAft>
                          <a:spcPts val="0"/>
                        </a:spcAft>
                      </a:pPr>
                      <a:r>
                        <a:rPr lang="en-US" sz="2600" dirty="0">
                          <a:effectLst/>
                        </a:rPr>
                        <a:t>8</a:t>
                      </a:r>
                      <a:r>
                        <a:rPr lang="en-US" sz="2600" baseline="30000" dirty="0">
                          <a:effectLst/>
                        </a:rPr>
                        <a:t>th</a:t>
                      </a:r>
                      <a:r>
                        <a:rPr lang="en-US" sz="2600" dirty="0">
                          <a:effectLst/>
                        </a:rPr>
                        <a:t> - 4ème  </a:t>
                      </a:r>
                      <a:endParaRPr lang="fr-FR" sz="2600" dirty="0">
                        <a:effectLst/>
                        <a:latin typeface="Calibri"/>
                        <a:ea typeface="Calibri"/>
                        <a:cs typeface="Times New Roman"/>
                      </a:endParaRPr>
                    </a:p>
                  </a:txBody>
                  <a:tcPr marL="97536" marR="97536" marT="0" marB="0" anchor="b"/>
                </a:tc>
                <a:tc>
                  <a:txBody>
                    <a:bodyPr/>
                    <a:lstStyle/>
                    <a:p>
                      <a:pPr algn="ctr">
                        <a:lnSpc>
                          <a:spcPct val="115000"/>
                        </a:lnSpc>
                        <a:spcAft>
                          <a:spcPts val="0"/>
                        </a:spcAft>
                      </a:pPr>
                      <a:r>
                        <a:rPr lang="en-US" sz="2600" dirty="0">
                          <a:effectLst/>
                        </a:rPr>
                        <a:t>43</a:t>
                      </a:r>
                      <a:endParaRPr lang="fr-FR" sz="2600" dirty="0">
                        <a:effectLst/>
                        <a:latin typeface="Calibri"/>
                        <a:ea typeface="Calibri"/>
                        <a:cs typeface="Times New Roman"/>
                      </a:endParaRPr>
                    </a:p>
                  </a:txBody>
                  <a:tcPr marL="97536" marR="97536" marT="0" marB="0" anchor="b"/>
                </a:tc>
                <a:tc vMerge="1">
                  <a:txBody>
                    <a:bodyPr/>
                    <a:lstStyle/>
                    <a:p>
                      <a:endParaRPr lang="fr-FR"/>
                    </a:p>
                  </a:txBody>
                  <a:tcPr/>
                </a:tc>
                <a:tc>
                  <a:txBody>
                    <a:bodyPr/>
                    <a:lstStyle/>
                    <a:p>
                      <a:pPr algn="ctr">
                        <a:lnSpc>
                          <a:spcPct val="115000"/>
                        </a:lnSpc>
                        <a:spcAft>
                          <a:spcPts val="0"/>
                        </a:spcAft>
                      </a:pPr>
                      <a:r>
                        <a:rPr lang="en-US" sz="2600" dirty="0" smtClean="0">
                          <a:effectLst/>
                        </a:rPr>
                        <a:t>37</a:t>
                      </a:r>
                      <a:endParaRPr lang="fr-FR" sz="2600" dirty="0">
                        <a:effectLst/>
                        <a:latin typeface="Calibri"/>
                        <a:ea typeface="Calibri"/>
                        <a:cs typeface="Times New Roman"/>
                      </a:endParaRPr>
                    </a:p>
                  </a:txBody>
                  <a:tcPr marL="97536" marR="97536" marT="0" marB="0" anchor="b"/>
                </a:tc>
                <a:tc vMerge="1">
                  <a:txBody>
                    <a:bodyPr/>
                    <a:lstStyle/>
                    <a:p>
                      <a:endParaRPr lang="fr-FR"/>
                    </a:p>
                  </a:txBody>
                  <a:tcPr/>
                </a:tc>
              </a:tr>
              <a:tr h="448666">
                <a:tc>
                  <a:txBody>
                    <a:bodyPr/>
                    <a:lstStyle/>
                    <a:p>
                      <a:pPr>
                        <a:lnSpc>
                          <a:spcPct val="115000"/>
                        </a:lnSpc>
                        <a:spcAft>
                          <a:spcPts val="0"/>
                        </a:spcAft>
                      </a:pPr>
                      <a:r>
                        <a:rPr lang="en-US" sz="2600" dirty="0">
                          <a:effectLst/>
                        </a:rPr>
                        <a:t>9</a:t>
                      </a:r>
                      <a:r>
                        <a:rPr lang="en-US" sz="2600" baseline="30000" dirty="0">
                          <a:effectLst/>
                        </a:rPr>
                        <a:t>th</a:t>
                      </a:r>
                      <a:r>
                        <a:rPr lang="en-US" sz="2600" dirty="0">
                          <a:effectLst/>
                        </a:rPr>
                        <a:t> - 3ème </a:t>
                      </a:r>
                      <a:endParaRPr lang="fr-FR" sz="2600" dirty="0">
                        <a:effectLst/>
                        <a:latin typeface="Calibri"/>
                        <a:ea typeface="Calibri"/>
                        <a:cs typeface="Times New Roman"/>
                      </a:endParaRPr>
                    </a:p>
                  </a:txBody>
                  <a:tcPr marL="97536" marR="97536" marT="0" marB="0" anchor="b"/>
                </a:tc>
                <a:tc>
                  <a:txBody>
                    <a:bodyPr/>
                    <a:lstStyle/>
                    <a:p>
                      <a:pPr algn="ctr">
                        <a:lnSpc>
                          <a:spcPct val="115000"/>
                        </a:lnSpc>
                        <a:spcAft>
                          <a:spcPts val="0"/>
                        </a:spcAft>
                      </a:pPr>
                      <a:r>
                        <a:rPr lang="en-US" sz="2600" dirty="0">
                          <a:effectLst/>
                        </a:rPr>
                        <a:t>38</a:t>
                      </a:r>
                      <a:endParaRPr lang="fr-FR" sz="2600" dirty="0">
                        <a:effectLst/>
                        <a:latin typeface="Calibri"/>
                        <a:ea typeface="Calibri"/>
                        <a:cs typeface="Times New Roman"/>
                      </a:endParaRPr>
                    </a:p>
                  </a:txBody>
                  <a:tcPr marL="97536" marR="97536" marT="0" marB="0" anchor="b"/>
                </a:tc>
                <a:tc rowSpan="4">
                  <a:txBody>
                    <a:bodyPr/>
                    <a:lstStyle/>
                    <a:p>
                      <a:pPr algn="ctr">
                        <a:lnSpc>
                          <a:spcPct val="115000"/>
                        </a:lnSpc>
                        <a:spcAft>
                          <a:spcPts val="0"/>
                        </a:spcAft>
                      </a:pPr>
                      <a:r>
                        <a:rPr lang="en-US" sz="2600" dirty="0">
                          <a:effectLst/>
                        </a:rPr>
                        <a:t>Upper School:</a:t>
                      </a:r>
                      <a:endParaRPr lang="fr-FR" sz="2600" dirty="0">
                        <a:effectLst/>
                      </a:endParaRPr>
                    </a:p>
                    <a:p>
                      <a:pPr algn="ctr">
                        <a:lnSpc>
                          <a:spcPct val="115000"/>
                        </a:lnSpc>
                        <a:spcAft>
                          <a:spcPts val="0"/>
                        </a:spcAft>
                      </a:pPr>
                      <a:r>
                        <a:rPr lang="en-US" sz="2600" dirty="0">
                          <a:effectLst/>
                        </a:rPr>
                        <a:t>120</a:t>
                      </a:r>
                      <a:endParaRPr lang="fr-FR" sz="2600" dirty="0">
                        <a:effectLst/>
                        <a:latin typeface="Calibri"/>
                        <a:ea typeface="Calibri"/>
                        <a:cs typeface="Times New Roman"/>
                      </a:endParaRPr>
                    </a:p>
                  </a:txBody>
                  <a:tcPr marL="97536" marR="97536" marT="0" marB="0"/>
                </a:tc>
                <a:tc>
                  <a:txBody>
                    <a:bodyPr/>
                    <a:lstStyle/>
                    <a:p>
                      <a:pPr algn="ctr">
                        <a:lnSpc>
                          <a:spcPct val="115000"/>
                        </a:lnSpc>
                        <a:spcAft>
                          <a:spcPts val="0"/>
                        </a:spcAft>
                      </a:pPr>
                      <a:r>
                        <a:rPr lang="en-US" sz="2600" dirty="0">
                          <a:effectLst/>
                        </a:rPr>
                        <a:t>42</a:t>
                      </a:r>
                      <a:endParaRPr lang="fr-FR" sz="2600" dirty="0">
                        <a:effectLst/>
                        <a:latin typeface="Calibri"/>
                        <a:ea typeface="Calibri"/>
                        <a:cs typeface="Times New Roman"/>
                      </a:endParaRPr>
                    </a:p>
                  </a:txBody>
                  <a:tcPr marL="97536" marR="97536" marT="0" marB="0" anchor="b"/>
                </a:tc>
                <a:tc rowSpan="4">
                  <a:txBody>
                    <a:bodyPr/>
                    <a:lstStyle/>
                    <a:p>
                      <a:pPr algn="ctr">
                        <a:lnSpc>
                          <a:spcPct val="115000"/>
                        </a:lnSpc>
                        <a:spcAft>
                          <a:spcPts val="0"/>
                        </a:spcAft>
                      </a:pPr>
                      <a:r>
                        <a:rPr lang="en-US" sz="2600" dirty="0">
                          <a:effectLst/>
                        </a:rPr>
                        <a:t>Upper School:</a:t>
                      </a:r>
                      <a:endParaRPr lang="fr-FR" sz="2600" dirty="0">
                        <a:effectLst/>
                      </a:endParaRPr>
                    </a:p>
                    <a:p>
                      <a:pPr algn="ctr">
                        <a:lnSpc>
                          <a:spcPct val="115000"/>
                        </a:lnSpc>
                        <a:spcAft>
                          <a:spcPts val="0"/>
                        </a:spcAft>
                      </a:pPr>
                      <a:r>
                        <a:rPr lang="en-US" sz="2600" dirty="0" smtClean="0">
                          <a:effectLst/>
                        </a:rPr>
                        <a:t>127</a:t>
                      </a:r>
                      <a:endParaRPr lang="fr-FR" sz="2600" dirty="0">
                        <a:effectLst/>
                        <a:latin typeface="Calibri"/>
                        <a:ea typeface="Calibri"/>
                        <a:cs typeface="Times New Roman"/>
                      </a:endParaRPr>
                    </a:p>
                  </a:txBody>
                  <a:tcPr marL="97536" marR="97536" marT="0" marB="0"/>
                </a:tc>
              </a:tr>
              <a:tr h="448666">
                <a:tc>
                  <a:txBody>
                    <a:bodyPr/>
                    <a:lstStyle/>
                    <a:p>
                      <a:pPr>
                        <a:lnSpc>
                          <a:spcPct val="115000"/>
                        </a:lnSpc>
                        <a:spcAft>
                          <a:spcPts val="0"/>
                        </a:spcAft>
                      </a:pPr>
                      <a:r>
                        <a:rPr lang="en-US" sz="2600" dirty="0">
                          <a:effectLst/>
                        </a:rPr>
                        <a:t>10</a:t>
                      </a:r>
                      <a:r>
                        <a:rPr lang="en-US" sz="2600" baseline="30000" dirty="0">
                          <a:effectLst/>
                        </a:rPr>
                        <a:t>th</a:t>
                      </a:r>
                      <a:r>
                        <a:rPr lang="en-US" sz="2600" dirty="0">
                          <a:effectLst/>
                        </a:rPr>
                        <a:t> - 2nde</a:t>
                      </a:r>
                      <a:endParaRPr lang="fr-FR" sz="2600" dirty="0">
                        <a:effectLst/>
                        <a:latin typeface="Calibri"/>
                        <a:ea typeface="Calibri"/>
                        <a:cs typeface="Times New Roman"/>
                      </a:endParaRPr>
                    </a:p>
                  </a:txBody>
                  <a:tcPr marL="97536" marR="97536" marT="0" marB="0" anchor="b"/>
                </a:tc>
                <a:tc>
                  <a:txBody>
                    <a:bodyPr/>
                    <a:lstStyle/>
                    <a:p>
                      <a:pPr algn="ctr">
                        <a:lnSpc>
                          <a:spcPct val="115000"/>
                        </a:lnSpc>
                        <a:spcAft>
                          <a:spcPts val="0"/>
                        </a:spcAft>
                      </a:pPr>
                      <a:r>
                        <a:rPr lang="en-US" sz="2600" dirty="0">
                          <a:effectLst/>
                        </a:rPr>
                        <a:t>27</a:t>
                      </a:r>
                      <a:endParaRPr lang="fr-FR" sz="2600" dirty="0">
                        <a:effectLst/>
                        <a:latin typeface="Calibri"/>
                        <a:ea typeface="Calibri"/>
                        <a:cs typeface="Times New Roman"/>
                      </a:endParaRPr>
                    </a:p>
                  </a:txBody>
                  <a:tcPr marL="97536" marR="97536" marT="0" marB="0" anchor="b"/>
                </a:tc>
                <a:tc vMerge="1">
                  <a:txBody>
                    <a:bodyPr/>
                    <a:lstStyle/>
                    <a:p>
                      <a:endParaRPr lang="fr-FR"/>
                    </a:p>
                  </a:txBody>
                  <a:tcPr/>
                </a:tc>
                <a:tc>
                  <a:txBody>
                    <a:bodyPr/>
                    <a:lstStyle/>
                    <a:p>
                      <a:pPr algn="ctr">
                        <a:lnSpc>
                          <a:spcPct val="115000"/>
                        </a:lnSpc>
                        <a:spcAft>
                          <a:spcPts val="0"/>
                        </a:spcAft>
                      </a:pPr>
                      <a:r>
                        <a:rPr lang="en-US" sz="2600" dirty="0" smtClean="0">
                          <a:effectLst/>
                        </a:rPr>
                        <a:t>36</a:t>
                      </a:r>
                      <a:endParaRPr lang="fr-FR" sz="2600" dirty="0">
                        <a:effectLst/>
                        <a:latin typeface="Calibri"/>
                        <a:ea typeface="Calibri"/>
                        <a:cs typeface="Times New Roman"/>
                      </a:endParaRPr>
                    </a:p>
                  </a:txBody>
                  <a:tcPr marL="97536" marR="97536" marT="0" marB="0" anchor="b"/>
                </a:tc>
                <a:tc vMerge="1">
                  <a:txBody>
                    <a:bodyPr/>
                    <a:lstStyle/>
                    <a:p>
                      <a:endParaRPr lang="fr-FR"/>
                    </a:p>
                  </a:txBody>
                  <a:tcPr/>
                </a:tc>
              </a:tr>
              <a:tr h="448666">
                <a:tc>
                  <a:txBody>
                    <a:bodyPr/>
                    <a:lstStyle/>
                    <a:p>
                      <a:pPr>
                        <a:lnSpc>
                          <a:spcPct val="115000"/>
                        </a:lnSpc>
                        <a:spcAft>
                          <a:spcPts val="0"/>
                        </a:spcAft>
                      </a:pPr>
                      <a:r>
                        <a:rPr lang="en-US" sz="2600" dirty="0">
                          <a:effectLst/>
                        </a:rPr>
                        <a:t>11</a:t>
                      </a:r>
                      <a:r>
                        <a:rPr lang="en-US" sz="2600" baseline="30000" dirty="0">
                          <a:effectLst/>
                        </a:rPr>
                        <a:t>th</a:t>
                      </a:r>
                      <a:r>
                        <a:rPr lang="en-US" sz="2600" dirty="0">
                          <a:effectLst/>
                        </a:rPr>
                        <a:t> - 1ère </a:t>
                      </a:r>
                      <a:endParaRPr lang="fr-FR" sz="2600" dirty="0">
                        <a:effectLst/>
                        <a:latin typeface="Calibri"/>
                        <a:ea typeface="Calibri"/>
                        <a:cs typeface="Times New Roman"/>
                      </a:endParaRPr>
                    </a:p>
                  </a:txBody>
                  <a:tcPr marL="97536" marR="97536" marT="0" marB="0" anchor="b"/>
                </a:tc>
                <a:tc>
                  <a:txBody>
                    <a:bodyPr/>
                    <a:lstStyle/>
                    <a:p>
                      <a:pPr algn="ctr">
                        <a:lnSpc>
                          <a:spcPct val="115000"/>
                        </a:lnSpc>
                        <a:spcAft>
                          <a:spcPts val="0"/>
                        </a:spcAft>
                      </a:pPr>
                      <a:r>
                        <a:rPr lang="en-US" sz="2600" dirty="0">
                          <a:effectLst/>
                        </a:rPr>
                        <a:t>28</a:t>
                      </a:r>
                      <a:endParaRPr lang="fr-FR" sz="2600" dirty="0">
                        <a:effectLst/>
                        <a:latin typeface="Calibri"/>
                        <a:ea typeface="Calibri"/>
                        <a:cs typeface="Times New Roman"/>
                      </a:endParaRPr>
                    </a:p>
                  </a:txBody>
                  <a:tcPr marL="97536" marR="97536" marT="0" marB="0" anchor="b"/>
                </a:tc>
                <a:tc vMerge="1">
                  <a:txBody>
                    <a:bodyPr/>
                    <a:lstStyle/>
                    <a:p>
                      <a:endParaRPr lang="fr-FR"/>
                    </a:p>
                  </a:txBody>
                  <a:tcPr/>
                </a:tc>
                <a:tc>
                  <a:txBody>
                    <a:bodyPr/>
                    <a:lstStyle/>
                    <a:p>
                      <a:pPr algn="ctr">
                        <a:lnSpc>
                          <a:spcPct val="115000"/>
                        </a:lnSpc>
                        <a:spcAft>
                          <a:spcPts val="0"/>
                        </a:spcAft>
                      </a:pPr>
                      <a:r>
                        <a:rPr lang="en-US" sz="2600" dirty="0">
                          <a:effectLst/>
                        </a:rPr>
                        <a:t>24</a:t>
                      </a:r>
                      <a:endParaRPr lang="fr-FR" sz="2600" dirty="0">
                        <a:effectLst/>
                        <a:latin typeface="Calibri"/>
                        <a:ea typeface="Calibri"/>
                        <a:cs typeface="Times New Roman"/>
                      </a:endParaRPr>
                    </a:p>
                  </a:txBody>
                  <a:tcPr marL="97536" marR="97536" marT="0" marB="0" anchor="b"/>
                </a:tc>
                <a:tc vMerge="1">
                  <a:txBody>
                    <a:bodyPr/>
                    <a:lstStyle/>
                    <a:p>
                      <a:endParaRPr lang="fr-FR"/>
                    </a:p>
                  </a:txBody>
                  <a:tcPr/>
                </a:tc>
              </a:tr>
              <a:tr h="448666">
                <a:tc>
                  <a:txBody>
                    <a:bodyPr/>
                    <a:lstStyle/>
                    <a:p>
                      <a:pPr>
                        <a:lnSpc>
                          <a:spcPct val="115000"/>
                        </a:lnSpc>
                        <a:spcAft>
                          <a:spcPts val="0"/>
                        </a:spcAft>
                      </a:pPr>
                      <a:r>
                        <a:rPr lang="en-US" sz="2600" dirty="0">
                          <a:effectLst/>
                        </a:rPr>
                        <a:t>12</a:t>
                      </a:r>
                      <a:r>
                        <a:rPr lang="en-US" sz="2600" baseline="30000" dirty="0">
                          <a:effectLst/>
                        </a:rPr>
                        <a:t>th</a:t>
                      </a:r>
                      <a:r>
                        <a:rPr lang="en-US" sz="2600" dirty="0">
                          <a:effectLst/>
                        </a:rPr>
                        <a:t> - Term</a:t>
                      </a:r>
                      <a:endParaRPr lang="fr-FR" sz="2600" dirty="0">
                        <a:effectLst/>
                        <a:latin typeface="Calibri"/>
                        <a:ea typeface="Calibri"/>
                        <a:cs typeface="Times New Roman"/>
                      </a:endParaRPr>
                    </a:p>
                  </a:txBody>
                  <a:tcPr marL="97536" marR="97536" marT="0" marB="0" anchor="b"/>
                </a:tc>
                <a:tc>
                  <a:txBody>
                    <a:bodyPr/>
                    <a:lstStyle/>
                    <a:p>
                      <a:pPr algn="ctr">
                        <a:lnSpc>
                          <a:spcPct val="115000"/>
                        </a:lnSpc>
                        <a:spcAft>
                          <a:spcPts val="0"/>
                        </a:spcAft>
                      </a:pPr>
                      <a:r>
                        <a:rPr lang="en-US" sz="2600" dirty="0">
                          <a:effectLst/>
                        </a:rPr>
                        <a:t>27</a:t>
                      </a:r>
                      <a:endParaRPr lang="fr-FR" sz="2600" dirty="0">
                        <a:effectLst/>
                        <a:latin typeface="Calibri"/>
                        <a:ea typeface="Calibri"/>
                        <a:cs typeface="Times New Roman"/>
                      </a:endParaRPr>
                    </a:p>
                  </a:txBody>
                  <a:tcPr marL="97536" marR="97536" marT="0" marB="0" anchor="b"/>
                </a:tc>
                <a:tc vMerge="1">
                  <a:txBody>
                    <a:bodyPr/>
                    <a:lstStyle/>
                    <a:p>
                      <a:endParaRPr lang="fr-FR"/>
                    </a:p>
                  </a:txBody>
                  <a:tcPr/>
                </a:tc>
                <a:tc>
                  <a:txBody>
                    <a:bodyPr/>
                    <a:lstStyle/>
                    <a:p>
                      <a:pPr algn="ctr">
                        <a:lnSpc>
                          <a:spcPct val="115000"/>
                        </a:lnSpc>
                        <a:spcAft>
                          <a:spcPts val="0"/>
                        </a:spcAft>
                      </a:pPr>
                      <a:r>
                        <a:rPr lang="en-US" sz="2600" dirty="0">
                          <a:effectLst/>
                        </a:rPr>
                        <a:t>25</a:t>
                      </a:r>
                      <a:endParaRPr lang="fr-FR" sz="2600" dirty="0">
                        <a:effectLst/>
                        <a:latin typeface="Calibri"/>
                        <a:ea typeface="Calibri"/>
                        <a:cs typeface="Times New Roman"/>
                      </a:endParaRPr>
                    </a:p>
                  </a:txBody>
                  <a:tcPr marL="97536" marR="97536" marT="0" marB="0" anchor="b"/>
                </a:tc>
                <a:tc vMerge="1">
                  <a:txBody>
                    <a:bodyPr/>
                    <a:lstStyle/>
                    <a:p>
                      <a:endParaRPr lang="fr-FR"/>
                    </a:p>
                  </a:txBody>
                  <a:tcPr/>
                </a:tc>
              </a:tr>
              <a:tr h="448666">
                <a:tc>
                  <a:txBody>
                    <a:bodyPr/>
                    <a:lstStyle/>
                    <a:p>
                      <a:pPr>
                        <a:lnSpc>
                          <a:spcPct val="115000"/>
                        </a:lnSpc>
                        <a:spcAft>
                          <a:spcPts val="0"/>
                        </a:spcAft>
                      </a:pPr>
                      <a:r>
                        <a:rPr lang="en-US" sz="2600" dirty="0">
                          <a:effectLst/>
                        </a:rPr>
                        <a:t>Total</a:t>
                      </a:r>
                      <a:endParaRPr lang="fr-FR" sz="2600" dirty="0">
                        <a:effectLst/>
                        <a:latin typeface="Calibri"/>
                        <a:ea typeface="Calibri"/>
                        <a:cs typeface="Times New Roman"/>
                      </a:endParaRPr>
                    </a:p>
                  </a:txBody>
                  <a:tcPr marL="97536" marR="97536" marT="0" marB="0" anchor="b"/>
                </a:tc>
                <a:tc>
                  <a:txBody>
                    <a:bodyPr/>
                    <a:lstStyle/>
                    <a:p>
                      <a:pPr algn="ctr">
                        <a:lnSpc>
                          <a:spcPct val="115000"/>
                        </a:lnSpc>
                        <a:spcAft>
                          <a:spcPts val="0"/>
                        </a:spcAft>
                      </a:pPr>
                      <a:r>
                        <a:rPr lang="en-US" sz="2600" b="1" dirty="0">
                          <a:effectLst/>
                        </a:rPr>
                        <a:t>619</a:t>
                      </a:r>
                      <a:endParaRPr lang="fr-FR" sz="2600" b="1" dirty="0">
                        <a:effectLst/>
                        <a:latin typeface="Calibri"/>
                        <a:ea typeface="Calibri"/>
                        <a:cs typeface="Times New Roman"/>
                      </a:endParaRPr>
                    </a:p>
                  </a:txBody>
                  <a:tcPr marL="97536" marR="97536" marT="0" marB="0" anchor="b"/>
                </a:tc>
                <a:tc>
                  <a:txBody>
                    <a:bodyPr/>
                    <a:lstStyle/>
                    <a:p>
                      <a:pPr algn="ctr">
                        <a:lnSpc>
                          <a:spcPct val="115000"/>
                        </a:lnSpc>
                        <a:spcAft>
                          <a:spcPts val="0"/>
                        </a:spcAft>
                      </a:pPr>
                      <a:r>
                        <a:rPr lang="en-US" sz="2600" dirty="0">
                          <a:effectLst/>
                        </a:rPr>
                        <a:t> </a:t>
                      </a:r>
                      <a:endParaRPr lang="fr-FR" sz="2600" dirty="0">
                        <a:effectLst/>
                        <a:latin typeface="Calibri"/>
                        <a:ea typeface="Calibri"/>
                        <a:cs typeface="Times New Roman"/>
                      </a:endParaRPr>
                    </a:p>
                  </a:txBody>
                  <a:tcPr marL="97536" marR="97536" marT="0" marB="0"/>
                </a:tc>
                <a:tc>
                  <a:txBody>
                    <a:bodyPr/>
                    <a:lstStyle/>
                    <a:p>
                      <a:pPr algn="ctr">
                        <a:lnSpc>
                          <a:spcPct val="115000"/>
                        </a:lnSpc>
                        <a:spcAft>
                          <a:spcPts val="0"/>
                        </a:spcAft>
                      </a:pPr>
                      <a:r>
                        <a:rPr lang="en-US" sz="2600" b="1" dirty="0" smtClean="0">
                          <a:effectLst/>
                        </a:rPr>
                        <a:t>609</a:t>
                      </a:r>
                      <a:endParaRPr lang="fr-FR" sz="2600" b="1" dirty="0">
                        <a:effectLst/>
                        <a:latin typeface="Calibri"/>
                        <a:ea typeface="Calibri"/>
                        <a:cs typeface="Times New Roman"/>
                      </a:endParaRPr>
                    </a:p>
                  </a:txBody>
                  <a:tcPr marL="97536" marR="97536" marT="0" marB="0" anchor="b"/>
                </a:tc>
                <a:tc>
                  <a:txBody>
                    <a:bodyPr/>
                    <a:lstStyle/>
                    <a:p>
                      <a:pPr algn="ctr">
                        <a:lnSpc>
                          <a:spcPct val="115000"/>
                        </a:lnSpc>
                        <a:spcAft>
                          <a:spcPts val="0"/>
                        </a:spcAft>
                      </a:pPr>
                      <a:r>
                        <a:rPr lang="en-US" sz="2600" dirty="0">
                          <a:effectLst/>
                        </a:rPr>
                        <a:t> </a:t>
                      </a:r>
                      <a:endParaRPr lang="fr-FR" sz="2600" dirty="0">
                        <a:effectLst/>
                        <a:latin typeface="Calibri"/>
                        <a:ea typeface="Calibri"/>
                        <a:cs typeface="Times New Roman"/>
                      </a:endParaRPr>
                    </a:p>
                  </a:txBody>
                  <a:tcPr marL="97536" marR="97536" marT="0" marB="0"/>
                </a:tc>
              </a:tr>
            </a:tbl>
          </a:graphicData>
        </a:graphic>
      </p:graphicFrame>
    </p:spTree>
    <p:extLst>
      <p:ext uri="{BB962C8B-B14F-4D97-AF65-F5344CB8AC3E}">
        <p14:creationId xmlns:p14="http://schemas.microsoft.com/office/powerpoint/2010/main" val="4046456384"/>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4323" y="304800"/>
            <a:ext cx="8229600" cy="1143000"/>
          </a:xfrm>
          <a:prstGeom prst="rect">
            <a:avLst/>
          </a:prstGeom>
        </p:spPr>
        <p:txBody>
          <a:bodyPr/>
          <a:lstStyle>
            <a:lvl1pPr algn="l" rtl="0" eaLnBrk="0" fontAlgn="base" hangingPunct="0">
              <a:lnSpc>
                <a:spcPct val="90000"/>
              </a:lnSpc>
              <a:spcBef>
                <a:spcPct val="0"/>
              </a:spcBef>
              <a:spcAft>
                <a:spcPct val="0"/>
              </a:spcAft>
              <a:defRPr sz="11000">
                <a:solidFill>
                  <a:srgbClr val="819820"/>
                </a:solidFill>
                <a:latin typeface="+mj-lt"/>
                <a:ea typeface="+mj-ea"/>
                <a:cs typeface="+mj-cs"/>
                <a:sym typeface="Georgia" pitchFamily="18" charset="0"/>
              </a:defRPr>
            </a:lvl1pPr>
            <a:lvl2pPr algn="l" rtl="0" eaLnBrk="0" fontAlgn="base" hangingPunct="0">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pitchFamily="18" charset="0"/>
              </a:defRPr>
            </a:lvl2pPr>
            <a:lvl3pPr algn="l" rtl="0" eaLnBrk="0" fontAlgn="base" hangingPunct="0">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pitchFamily="18" charset="0"/>
              </a:defRPr>
            </a:lvl3pPr>
            <a:lvl4pPr algn="l" rtl="0" eaLnBrk="0" fontAlgn="base" hangingPunct="0">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pitchFamily="18" charset="0"/>
              </a:defRPr>
            </a:lvl4pPr>
            <a:lvl5pPr algn="l" rtl="0" eaLnBrk="0" fontAlgn="base" hangingPunct="0">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pitchFamily="18" charset="0"/>
              </a:defRPr>
            </a:lvl5pPr>
            <a:lvl6pPr marL="457200" algn="l" rtl="0" fontAlgn="base">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charset="0"/>
              </a:defRPr>
            </a:lvl6pPr>
            <a:lvl7pPr marL="914400" algn="l" rtl="0" fontAlgn="base">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charset="0"/>
              </a:defRPr>
            </a:lvl7pPr>
            <a:lvl8pPr marL="1371600" algn="l" rtl="0" fontAlgn="base">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charset="0"/>
              </a:defRPr>
            </a:lvl8pPr>
            <a:lvl9pPr marL="1828800" algn="l" rtl="0" fontAlgn="base">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charset="0"/>
              </a:defRPr>
            </a:lvl9pPr>
          </a:lstStyle>
          <a:p>
            <a:r>
              <a:rPr lang="fr-FR" kern="0" dirty="0" err="1" smtClean="0"/>
              <a:t>Departures</a:t>
            </a:r>
            <a:endParaRPr lang="fr-FR" kern="0" dirty="0"/>
          </a:p>
        </p:txBody>
      </p:sp>
      <p:graphicFrame>
        <p:nvGraphicFramePr>
          <p:cNvPr id="3" name="Content Placeholder 3"/>
          <p:cNvGraphicFramePr>
            <a:graphicFrameLocks/>
          </p:cNvGraphicFramePr>
          <p:nvPr>
            <p:extLst>
              <p:ext uri="{D42A27DB-BD31-4B8C-83A1-F6EECF244321}">
                <p14:modId xmlns:p14="http://schemas.microsoft.com/office/powerpoint/2010/main" val="834328835"/>
              </p:ext>
            </p:extLst>
          </p:nvPr>
        </p:nvGraphicFramePr>
        <p:xfrm>
          <a:off x="787400" y="1905000"/>
          <a:ext cx="11201400" cy="6558531"/>
        </p:xfrm>
        <a:graphic>
          <a:graphicData uri="http://schemas.openxmlformats.org/drawingml/2006/table">
            <a:tbl>
              <a:tblPr firstRow="1" firstCol="1" bandRow="1">
                <a:tableStyleId>{21E4AEA4-8DFA-4A89-87EB-49C32662AFE0}</a:tableStyleId>
              </a:tblPr>
              <a:tblGrid>
                <a:gridCol w="2318299"/>
                <a:gridCol w="1639747"/>
                <a:gridCol w="2085295"/>
                <a:gridCol w="1720029"/>
                <a:gridCol w="1689708"/>
                <a:gridCol w="1748322"/>
              </a:tblGrid>
              <a:tr h="519753">
                <a:tc>
                  <a:txBody>
                    <a:bodyPr/>
                    <a:lstStyle/>
                    <a:p>
                      <a:pPr algn="ctr">
                        <a:lnSpc>
                          <a:spcPct val="115000"/>
                        </a:lnSpc>
                        <a:spcAft>
                          <a:spcPts val="0"/>
                        </a:spcAft>
                      </a:pPr>
                      <a:r>
                        <a:rPr lang="en-US" sz="2400" dirty="0">
                          <a:effectLst/>
                        </a:rPr>
                        <a:t> </a:t>
                      </a:r>
                      <a:endParaRPr lang="fr-FR" sz="24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dirty="0">
                          <a:effectLst/>
                        </a:rPr>
                        <a:t>PS</a:t>
                      </a:r>
                      <a:endParaRPr lang="fr-FR" sz="24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a:effectLst/>
                        </a:rPr>
                        <a:t>LS</a:t>
                      </a:r>
                      <a:endParaRPr lang="fr-FR" sz="24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a:effectLst/>
                        </a:rPr>
                        <a:t>MS</a:t>
                      </a:r>
                      <a:endParaRPr lang="fr-FR" sz="24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a:effectLst/>
                        </a:rPr>
                        <a:t>US</a:t>
                      </a:r>
                      <a:endParaRPr lang="fr-FR" sz="24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a:effectLst/>
                        </a:rPr>
                        <a:t>Total</a:t>
                      </a:r>
                      <a:endParaRPr lang="fr-FR" sz="2400">
                        <a:effectLst/>
                        <a:latin typeface="Calibri"/>
                        <a:ea typeface="Calibri"/>
                        <a:cs typeface="Times New Roman"/>
                      </a:endParaRPr>
                    </a:p>
                  </a:txBody>
                  <a:tcPr marL="68580" marR="68580" marT="0" marB="0" anchor="b"/>
                </a:tc>
              </a:tr>
              <a:tr h="519753">
                <a:tc>
                  <a:txBody>
                    <a:bodyPr/>
                    <a:lstStyle/>
                    <a:p>
                      <a:pPr algn="ctr">
                        <a:lnSpc>
                          <a:spcPct val="115000"/>
                        </a:lnSpc>
                        <a:spcAft>
                          <a:spcPts val="0"/>
                        </a:spcAft>
                      </a:pPr>
                      <a:r>
                        <a:rPr lang="en-US" sz="2400">
                          <a:effectLst/>
                        </a:rPr>
                        <a:t>2003</a:t>
                      </a:r>
                      <a:endParaRPr lang="fr-FR" sz="24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dirty="0">
                          <a:effectLst/>
                        </a:rPr>
                        <a:t>17</a:t>
                      </a:r>
                      <a:endParaRPr lang="fr-FR" sz="24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dirty="0">
                          <a:effectLst/>
                        </a:rPr>
                        <a:t>73</a:t>
                      </a:r>
                      <a:endParaRPr lang="fr-FR" sz="24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a:effectLst/>
                        </a:rPr>
                        <a:t>38</a:t>
                      </a:r>
                      <a:endParaRPr lang="fr-FR" sz="24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a:effectLst/>
                        </a:rPr>
                        <a:t>14</a:t>
                      </a:r>
                      <a:endParaRPr lang="fr-FR" sz="24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a:effectLst/>
                        </a:rPr>
                        <a:t>142</a:t>
                      </a:r>
                      <a:endParaRPr lang="fr-FR" sz="2400">
                        <a:effectLst/>
                        <a:latin typeface="Calibri"/>
                        <a:ea typeface="Calibri"/>
                        <a:cs typeface="Times New Roman"/>
                      </a:endParaRPr>
                    </a:p>
                  </a:txBody>
                  <a:tcPr marL="68580" marR="68580" marT="0" marB="0" anchor="b"/>
                </a:tc>
              </a:tr>
              <a:tr h="519753">
                <a:tc>
                  <a:txBody>
                    <a:bodyPr/>
                    <a:lstStyle/>
                    <a:p>
                      <a:pPr algn="ctr">
                        <a:lnSpc>
                          <a:spcPct val="115000"/>
                        </a:lnSpc>
                        <a:spcAft>
                          <a:spcPts val="0"/>
                        </a:spcAft>
                      </a:pPr>
                      <a:r>
                        <a:rPr lang="en-US" sz="2400" dirty="0">
                          <a:effectLst/>
                        </a:rPr>
                        <a:t>2004</a:t>
                      </a:r>
                      <a:endParaRPr lang="fr-FR" sz="24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dirty="0">
                          <a:effectLst/>
                        </a:rPr>
                        <a:t>16</a:t>
                      </a:r>
                      <a:endParaRPr lang="fr-FR" sz="24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dirty="0">
                          <a:effectLst/>
                        </a:rPr>
                        <a:t>35</a:t>
                      </a:r>
                      <a:endParaRPr lang="fr-FR" sz="24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a:effectLst/>
                        </a:rPr>
                        <a:t>25</a:t>
                      </a:r>
                      <a:endParaRPr lang="fr-FR" sz="24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a:effectLst/>
                        </a:rPr>
                        <a:t>13</a:t>
                      </a:r>
                      <a:endParaRPr lang="fr-FR" sz="24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a:effectLst/>
                        </a:rPr>
                        <a:t>89</a:t>
                      </a:r>
                      <a:endParaRPr lang="fr-FR" sz="2400">
                        <a:effectLst/>
                        <a:latin typeface="Calibri"/>
                        <a:ea typeface="Calibri"/>
                        <a:cs typeface="Times New Roman"/>
                      </a:endParaRPr>
                    </a:p>
                  </a:txBody>
                  <a:tcPr marL="68580" marR="68580" marT="0" marB="0" anchor="b"/>
                </a:tc>
              </a:tr>
              <a:tr h="519753">
                <a:tc>
                  <a:txBody>
                    <a:bodyPr/>
                    <a:lstStyle/>
                    <a:p>
                      <a:pPr algn="ctr">
                        <a:lnSpc>
                          <a:spcPct val="115000"/>
                        </a:lnSpc>
                        <a:spcAft>
                          <a:spcPts val="0"/>
                        </a:spcAft>
                      </a:pPr>
                      <a:r>
                        <a:rPr lang="en-US" sz="2400">
                          <a:effectLst/>
                        </a:rPr>
                        <a:t>2005</a:t>
                      </a:r>
                      <a:endParaRPr lang="fr-FR" sz="24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dirty="0">
                          <a:effectLst/>
                        </a:rPr>
                        <a:t>9</a:t>
                      </a:r>
                      <a:endParaRPr lang="fr-FR" sz="24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dirty="0">
                          <a:effectLst/>
                        </a:rPr>
                        <a:t>29</a:t>
                      </a:r>
                      <a:endParaRPr lang="fr-FR" sz="24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a:effectLst/>
                        </a:rPr>
                        <a:t>35</a:t>
                      </a:r>
                      <a:endParaRPr lang="fr-FR" sz="24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a:effectLst/>
                        </a:rPr>
                        <a:t>18</a:t>
                      </a:r>
                      <a:endParaRPr lang="fr-FR" sz="24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a:effectLst/>
                        </a:rPr>
                        <a:t>91</a:t>
                      </a:r>
                      <a:endParaRPr lang="fr-FR" sz="2400">
                        <a:effectLst/>
                        <a:latin typeface="Calibri"/>
                        <a:ea typeface="Calibri"/>
                        <a:cs typeface="Times New Roman"/>
                      </a:endParaRPr>
                    </a:p>
                  </a:txBody>
                  <a:tcPr marL="68580" marR="68580" marT="0" marB="0" anchor="b"/>
                </a:tc>
              </a:tr>
              <a:tr h="519753">
                <a:tc>
                  <a:txBody>
                    <a:bodyPr/>
                    <a:lstStyle/>
                    <a:p>
                      <a:pPr algn="ctr">
                        <a:lnSpc>
                          <a:spcPct val="115000"/>
                        </a:lnSpc>
                        <a:spcAft>
                          <a:spcPts val="0"/>
                        </a:spcAft>
                      </a:pPr>
                      <a:r>
                        <a:rPr lang="en-US" sz="2400">
                          <a:effectLst/>
                        </a:rPr>
                        <a:t>2006</a:t>
                      </a:r>
                      <a:endParaRPr lang="fr-FR" sz="24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a:effectLst/>
                        </a:rPr>
                        <a:t>20</a:t>
                      </a:r>
                      <a:endParaRPr lang="fr-FR" sz="24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dirty="0">
                          <a:effectLst/>
                        </a:rPr>
                        <a:t>40</a:t>
                      </a:r>
                      <a:endParaRPr lang="fr-FR" sz="24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dirty="0">
                          <a:effectLst/>
                        </a:rPr>
                        <a:t>26</a:t>
                      </a:r>
                      <a:endParaRPr lang="fr-FR" sz="24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a:effectLst/>
                        </a:rPr>
                        <a:t>10</a:t>
                      </a:r>
                      <a:endParaRPr lang="fr-FR" sz="24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a:effectLst/>
                        </a:rPr>
                        <a:t>96</a:t>
                      </a:r>
                      <a:endParaRPr lang="fr-FR" sz="2400">
                        <a:effectLst/>
                        <a:latin typeface="Calibri"/>
                        <a:ea typeface="Calibri"/>
                        <a:cs typeface="Times New Roman"/>
                      </a:endParaRPr>
                    </a:p>
                  </a:txBody>
                  <a:tcPr marL="68580" marR="68580" marT="0" marB="0" anchor="b"/>
                </a:tc>
              </a:tr>
              <a:tr h="519753">
                <a:tc>
                  <a:txBody>
                    <a:bodyPr/>
                    <a:lstStyle/>
                    <a:p>
                      <a:pPr algn="ctr">
                        <a:lnSpc>
                          <a:spcPct val="115000"/>
                        </a:lnSpc>
                        <a:spcAft>
                          <a:spcPts val="0"/>
                        </a:spcAft>
                      </a:pPr>
                      <a:r>
                        <a:rPr lang="en-US" sz="2400">
                          <a:effectLst/>
                        </a:rPr>
                        <a:t>2007</a:t>
                      </a:r>
                      <a:endParaRPr lang="fr-FR" sz="24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a:effectLst/>
                        </a:rPr>
                        <a:t>11</a:t>
                      </a:r>
                      <a:endParaRPr lang="fr-FR" sz="24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dirty="0">
                          <a:effectLst/>
                        </a:rPr>
                        <a:t>26</a:t>
                      </a:r>
                      <a:endParaRPr lang="fr-FR" sz="24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dirty="0">
                          <a:effectLst/>
                        </a:rPr>
                        <a:t>33</a:t>
                      </a:r>
                      <a:endParaRPr lang="fr-FR" sz="24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a:effectLst/>
                        </a:rPr>
                        <a:t>20</a:t>
                      </a:r>
                      <a:endParaRPr lang="fr-FR" sz="24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a:effectLst/>
                        </a:rPr>
                        <a:t>90</a:t>
                      </a:r>
                      <a:endParaRPr lang="fr-FR" sz="2400">
                        <a:effectLst/>
                        <a:latin typeface="Calibri"/>
                        <a:ea typeface="Calibri"/>
                        <a:cs typeface="Times New Roman"/>
                      </a:endParaRPr>
                    </a:p>
                  </a:txBody>
                  <a:tcPr marL="68580" marR="68580" marT="0" marB="0" anchor="b"/>
                </a:tc>
              </a:tr>
              <a:tr h="519753">
                <a:tc>
                  <a:txBody>
                    <a:bodyPr/>
                    <a:lstStyle/>
                    <a:p>
                      <a:pPr algn="ctr">
                        <a:lnSpc>
                          <a:spcPct val="115000"/>
                        </a:lnSpc>
                        <a:spcAft>
                          <a:spcPts val="0"/>
                        </a:spcAft>
                      </a:pPr>
                      <a:r>
                        <a:rPr lang="en-US" sz="2400">
                          <a:effectLst/>
                        </a:rPr>
                        <a:t>2008</a:t>
                      </a:r>
                      <a:endParaRPr lang="fr-FR" sz="24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a:effectLst/>
                        </a:rPr>
                        <a:t>12</a:t>
                      </a:r>
                      <a:endParaRPr lang="fr-FR" sz="24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dirty="0">
                          <a:effectLst/>
                        </a:rPr>
                        <a:t>35</a:t>
                      </a:r>
                      <a:endParaRPr lang="fr-FR" sz="24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dirty="0">
                          <a:effectLst/>
                        </a:rPr>
                        <a:t>36</a:t>
                      </a:r>
                      <a:endParaRPr lang="fr-FR" sz="24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a:effectLst/>
                        </a:rPr>
                        <a:t>10</a:t>
                      </a:r>
                      <a:endParaRPr lang="fr-FR" sz="24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a:effectLst/>
                        </a:rPr>
                        <a:t>93</a:t>
                      </a:r>
                      <a:endParaRPr lang="fr-FR" sz="2400">
                        <a:effectLst/>
                        <a:latin typeface="Calibri"/>
                        <a:ea typeface="Calibri"/>
                        <a:cs typeface="Times New Roman"/>
                      </a:endParaRPr>
                    </a:p>
                  </a:txBody>
                  <a:tcPr marL="68580" marR="68580" marT="0" marB="0" anchor="b"/>
                </a:tc>
              </a:tr>
              <a:tr h="519753">
                <a:tc>
                  <a:txBody>
                    <a:bodyPr/>
                    <a:lstStyle/>
                    <a:p>
                      <a:pPr algn="ctr">
                        <a:lnSpc>
                          <a:spcPct val="115000"/>
                        </a:lnSpc>
                        <a:spcAft>
                          <a:spcPts val="0"/>
                        </a:spcAft>
                      </a:pPr>
                      <a:r>
                        <a:rPr lang="en-US" sz="2400">
                          <a:effectLst/>
                        </a:rPr>
                        <a:t>2009</a:t>
                      </a:r>
                      <a:endParaRPr lang="fr-FR" sz="24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dirty="0">
                          <a:effectLst/>
                        </a:rPr>
                        <a:t>11</a:t>
                      </a:r>
                      <a:endParaRPr lang="fr-FR" sz="24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dirty="0">
                          <a:effectLst/>
                        </a:rPr>
                        <a:t>48</a:t>
                      </a:r>
                      <a:endParaRPr lang="fr-FR" sz="24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dirty="0">
                          <a:effectLst/>
                        </a:rPr>
                        <a:t>37</a:t>
                      </a:r>
                      <a:endParaRPr lang="fr-FR" sz="24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a:effectLst/>
                        </a:rPr>
                        <a:t>6</a:t>
                      </a:r>
                      <a:endParaRPr lang="fr-FR" sz="24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a:effectLst/>
                        </a:rPr>
                        <a:t>102</a:t>
                      </a:r>
                      <a:endParaRPr lang="fr-FR" sz="2400">
                        <a:effectLst/>
                        <a:latin typeface="Calibri"/>
                        <a:ea typeface="Calibri"/>
                        <a:cs typeface="Times New Roman"/>
                      </a:endParaRPr>
                    </a:p>
                  </a:txBody>
                  <a:tcPr marL="68580" marR="68580" marT="0" marB="0" anchor="b"/>
                </a:tc>
              </a:tr>
              <a:tr h="519753">
                <a:tc>
                  <a:txBody>
                    <a:bodyPr/>
                    <a:lstStyle/>
                    <a:p>
                      <a:pPr algn="ctr">
                        <a:lnSpc>
                          <a:spcPct val="115000"/>
                        </a:lnSpc>
                        <a:spcAft>
                          <a:spcPts val="0"/>
                        </a:spcAft>
                      </a:pPr>
                      <a:r>
                        <a:rPr lang="en-US" sz="2400">
                          <a:effectLst/>
                        </a:rPr>
                        <a:t>2010</a:t>
                      </a:r>
                      <a:endParaRPr lang="fr-FR" sz="24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a:effectLst/>
                        </a:rPr>
                        <a:t>14</a:t>
                      </a:r>
                      <a:endParaRPr lang="fr-FR" sz="24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a:effectLst/>
                        </a:rPr>
                        <a:t>32</a:t>
                      </a:r>
                      <a:endParaRPr lang="fr-FR" sz="24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dirty="0">
                          <a:effectLst/>
                        </a:rPr>
                        <a:t>23</a:t>
                      </a:r>
                      <a:endParaRPr lang="fr-FR" sz="24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a:effectLst/>
                        </a:rPr>
                        <a:t>8</a:t>
                      </a:r>
                      <a:endParaRPr lang="fr-FR" sz="24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a:effectLst/>
                        </a:rPr>
                        <a:t>77</a:t>
                      </a:r>
                      <a:endParaRPr lang="fr-FR" sz="2400">
                        <a:effectLst/>
                        <a:latin typeface="Calibri"/>
                        <a:ea typeface="Calibri"/>
                        <a:cs typeface="Times New Roman"/>
                      </a:endParaRPr>
                    </a:p>
                  </a:txBody>
                  <a:tcPr marL="68580" marR="68580" marT="0" marB="0" anchor="b"/>
                </a:tc>
              </a:tr>
              <a:tr h="519753">
                <a:tc>
                  <a:txBody>
                    <a:bodyPr/>
                    <a:lstStyle/>
                    <a:p>
                      <a:pPr algn="ctr">
                        <a:lnSpc>
                          <a:spcPct val="115000"/>
                        </a:lnSpc>
                        <a:spcAft>
                          <a:spcPts val="0"/>
                        </a:spcAft>
                      </a:pPr>
                      <a:r>
                        <a:rPr lang="en-US" sz="2400">
                          <a:effectLst/>
                        </a:rPr>
                        <a:t>2011</a:t>
                      </a:r>
                      <a:endParaRPr lang="fr-FR" sz="24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a:effectLst/>
                        </a:rPr>
                        <a:t>6</a:t>
                      </a:r>
                      <a:endParaRPr lang="fr-FR" sz="24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a:effectLst/>
                        </a:rPr>
                        <a:t>30</a:t>
                      </a:r>
                      <a:endParaRPr lang="fr-FR" sz="24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a:effectLst/>
                        </a:rPr>
                        <a:t>33</a:t>
                      </a:r>
                      <a:endParaRPr lang="fr-FR" sz="24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dirty="0">
                          <a:effectLst/>
                        </a:rPr>
                        <a:t>17</a:t>
                      </a:r>
                      <a:endParaRPr lang="fr-FR" sz="24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a:effectLst/>
                        </a:rPr>
                        <a:t>86</a:t>
                      </a:r>
                      <a:endParaRPr lang="fr-FR" sz="2400">
                        <a:effectLst/>
                        <a:latin typeface="Calibri"/>
                        <a:ea typeface="Calibri"/>
                        <a:cs typeface="Times New Roman"/>
                      </a:endParaRPr>
                    </a:p>
                  </a:txBody>
                  <a:tcPr marL="68580" marR="68580" marT="0" marB="0" anchor="b"/>
                </a:tc>
              </a:tr>
              <a:tr h="519753">
                <a:tc>
                  <a:txBody>
                    <a:bodyPr/>
                    <a:lstStyle/>
                    <a:p>
                      <a:pPr algn="ctr">
                        <a:lnSpc>
                          <a:spcPct val="115000"/>
                        </a:lnSpc>
                        <a:spcAft>
                          <a:spcPts val="0"/>
                        </a:spcAft>
                      </a:pPr>
                      <a:r>
                        <a:rPr lang="en-US" sz="2400">
                          <a:effectLst/>
                        </a:rPr>
                        <a:t>2012  </a:t>
                      </a:r>
                      <a:endParaRPr lang="fr-FR" sz="24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a:effectLst/>
                        </a:rPr>
                        <a:t>5</a:t>
                      </a:r>
                      <a:endParaRPr lang="fr-FR" sz="24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a:effectLst/>
                        </a:rPr>
                        <a:t>34</a:t>
                      </a:r>
                      <a:endParaRPr lang="fr-FR" sz="24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dirty="0">
                          <a:effectLst/>
                        </a:rPr>
                        <a:t>21</a:t>
                      </a:r>
                      <a:endParaRPr lang="fr-FR" sz="24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dirty="0">
                          <a:effectLst/>
                        </a:rPr>
                        <a:t>4</a:t>
                      </a:r>
                      <a:endParaRPr lang="fr-FR" sz="24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dirty="0">
                          <a:effectLst/>
                        </a:rPr>
                        <a:t>64</a:t>
                      </a:r>
                      <a:endParaRPr lang="fr-FR" sz="2400" dirty="0">
                        <a:effectLst/>
                        <a:latin typeface="Calibri"/>
                        <a:ea typeface="Calibri"/>
                        <a:cs typeface="Times New Roman"/>
                      </a:endParaRPr>
                    </a:p>
                  </a:txBody>
                  <a:tcPr marL="68580" marR="68580" marT="0" marB="0" anchor="b"/>
                </a:tc>
              </a:tr>
              <a:tr h="835913">
                <a:tc>
                  <a:txBody>
                    <a:bodyPr/>
                    <a:lstStyle/>
                    <a:p>
                      <a:pPr algn="ctr">
                        <a:lnSpc>
                          <a:spcPct val="115000"/>
                        </a:lnSpc>
                        <a:spcAft>
                          <a:spcPts val="0"/>
                        </a:spcAft>
                      </a:pPr>
                      <a:r>
                        <a:rPr lang="en-US" sz="2400" dirty="0">
                          <a:effectLst/>
                        </a:rPr>
                        <a:t>2013*</a:t>
                      </a:r>
                      <a:endParaRPr lang="fr-FR" sz="2400" dirty="0">
                        <a:effectLst/>
                      </a:endParaRPr>
                    </a:p>
                    <a:p>
                      <a:pPr algn="ctr">
                        <a:lnSpc>
                          <a:spcPct val="115000"/>
                        </a:lnSpc>
                        <a:spcAft>
                          <a:spcPts val="0"/>
                        </a:spcAft>
                      </a:pPr>
                      <a:r>
                        <a:rPr lang="en-US" sz="2400" dirty="0">
                          <a:effectLst/>
                        </a:rPr>
                        <a:t>April </a:t>
                      </a:r>
                      <a:r>
                        <a:rPr lang="en-US" sz="2400" dirty="0" smtClean="0">
                          <a:effectLst/>
                        </a:rPr>
                        <a:t>30</a:t>
                      </a:r>
                      <a:endParaRPr lang="fr-FR" sz="24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dirty="0">
                          <a:effectLst/>
                        </a:rPr>
                        <a:t>2</a:t>
                      </a:r>
                      <a:endParaRPr lang="fr-FR" sz="24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dirty="0" smtClean="0">
                          <a:effectLst/>
                        </a:rPr>
                        <a:t>25</a:t>
                      </a:r>
                      <a:endParaRPr lang="fr-FR" sz="24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dirty="0" smtClean="0">
                          <a:effectLst/>
                        </a:rPr>
                        <a:t>13</a:t>
                      </a:r>
                      <a:endParaRPr lang="fr-FR" sz="24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dirty="0" smtClean="0">
                          <a:effectLst/>
                        </a:rPr>
                        <a:t>18</a:t>
                      </a:r>
                      <a:endParaRPr lang="fr-FR" sz="24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2400" dirty="0" smtClean="0">
                          <a:effectLst/>
                        </a:rPr>
                        <a:t>58</a:t>
                      </a:r>
                      <a:endParaRPr lang="fr-FR" sz="2400" dirty="0">
                        <a:effectLst/>
                        <a:latin typeface="Calibri"/>
                        <a:ea typeface="Calibri"/>
                        <a:cs typeface="Times New Roman"/>
                      </a:endParaRPr>
                    </a:p>
                  </a:txBody>
                  <a:tcPr marL="68580" marR="68580" marT="0" marB="0" anchor="b"/>
                </a:tc>
              </a:tr>
            </a:tbl>
          </a:graphicData>
        </a:graphic>
      </p:graphicFrame>
    </p:spTree>
    <p:extLst>
      <p:ext uri="{BB962C8B-B14F-4D97-AF65-F5344CB8AC3E}">
        <p14:creationId xmlns:p14="http://schemas.microsoft.com/office/powerpoint/2010/main" val="892547959"/>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5"/>
          <p:cNvGraphicFramePr>
            <a:graphicFrameLocks/>
          </p:cNvGraphicFramePr>
          <p:nvPr>
            <p:extLst>
              <p:ext uri="{D42A27DB-BD31-4B8C-83A1-F6EECF244321}">
                <p14:modId xmlns:p14="http://schemas.microsoft.com/office/powerpoint/2010/main" val="2865287801"/>
              </p:ext>
            </p:extLst>
          </p:nvPr>
        </p:nvGraphicFramePr>
        <p:xfrm>
          <a:off x="939802" y="457203"/>
          <a:ext cx="11277599" cy="8202004"/>
        </p:xfrm>
        <a:graphic>
          <a:graphicData uri="http://schemas.openxmlformats.org/drawingml/2006/table">
            <a:tbl>
              <a:tblPr/>
              <a:tblGrid>
                <a:gridCol w="1779210"/>
                <a:gridCol w="1779210"/>
                <a:gridCol w="1223208"/>
                <a:gridCol w="1417810"/>
                <a:gridCol w="1779210"/>
                <a:gridCol w="1519741"/>
                <a:gridCol w="1779210"/>
              </a:tblGrid>
              <a:tr h="190493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fr-FR" sz="2400" b="0" i="0" u="none" strike="noStrike" dirty="0">
                        <a:solidFill>
                          <a:srgbClr val="000000"/>
                        </a:solidFill>
                        <a:effectLst/>
                        <a:latin typeface="Arial Black"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fr-FR" sz="2000" b="0" i="0" u="none" strike="noStrike" dirty="0">
                          <a:solidFill>
                            <a:srgbClr val="000000"/>
                          </a:solidFill>
                          <a:effectLst/>
                          <a:latin typeface="Arial Black" pitchFamily="34" charset="0"/>
                        </a:rPr>
                        <a:t>Transfert I S</a:t>
                      </a:r>
                    </a:p>
                  </a:txBody>
                  <a:tcPr marL="9525" marR="9525" marT="952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8E4BC"/>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fr-FR" sz="2000" b="0" i="0" u="none" strike="noStrike" dirty="0" err="1">
                          <a:solidFill>
                            <a:srgbClr val="000000"/>
                          </a:solidFill>
                          <a:effectLst/>
                          <a:latin typeface="Arial Black" pitchFamily="34" charset="0"/>
                        </a:rPr>
                        <a:t>Departs</a:t>
                      </a:r>
                      <a:endParaRPr lang="fr-FR" sz="2000" b="0" i="0" u="none" strike="noStrike" dirty="0">
                        <a:solidFill>
                          <a:srgbClr val="000000"/>
                        </a:solidFill>
                        <a:effectLst/>
                        <a:latin typeface="Arial Black" pitchFamily="34" charset="0"/>
                      </a:endParaRPr>
                    </a:p>
                  </a:txBody>
                  <a:tcPr marL="9525" marR="9525" marT="952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fr-FR" sz="2000" b="0" i="0" u="none" strike="noStrike" dirty="0" err="1">
                          <a:solidFill>
                            <a:srgbClr val="000000"/>
                          </a:solidFill>
                          <a:effectLst/>
                          <a:latin typeface="Arial Black" pitchFamily="34" charset="0"/>
                        </a:rPr>
                        <a:t>Renrollment</a:t>
                      </a:r>
                      <a:r>
                        <a:rPr lang="fr-FR" sz="2000" b="0" i="0" u="none" strike="noStrike" dirty="0">
                          <a:solidFill>
                            <a:srgbClr val="000000"/>
                          </a:solidFill>
                          <a:effectLst/>
                          <a:latin typeface="Arial Black" pitchFamily="34" charset="0"/>
                        </a:rPr>
                        <a:t/>
                      </a:r>
                      <a:br>
                        <a:rPr lang="fr-FR" sz="2000" b="0" i="0" u="none" strike="noStrike" dirty="0">
                          <a:solidFill>
                            <a:srgbClr val="000000"/>
                          </a:solidFill>
                          <a:effectLst/>
                          <a:latin typeface="Arial Black" pitchFamily="34" charset="0"/>
                        </a:rPr>
                      </a:br>
                      <a:r>
                        <a:rPr lang="fr-FR" sz="2000" b="0" i="0" u="none" strike="noStrike" dirty="0">
                          <a:solidFill>
                            <a:srgbClr val="000000"/>
                          </a:solidFill>
                          <a:effectLst/>
                          <a:latin typeface="Arial Black" pitchFamily="34" charset="0"/>
                        </a:rPr>
                        <a:t>/</a:t>
                      </a:r>
                      <a:r>
                        <a:rPr lang="fr-FR" sz="2000" b="0" i="0" u="none" strike="noStrike" dirty="0" err="1">
                          <a:solidFill>
                            <a:srgbClr val="000000"/>
                          </a:solidFill>
                          <a:effectLst/>
                          <a:latin typeface="Arial Black" pitchFamily="34" charset="0"/>
                        </a:rPr>
                        <a:t>Pending</a:t>
                      </a:r>
                      <a:endParaRPr lang="fr-FR" sz="2000" b="0" i="0" u="none" strike="noStrike" dirty="0">
                        <a:solidFill>
                          <a:srgbClr val="000000"/>
                        </a:solidFill>
                        <a:effectLst/>
                        <a:latin typeface="Arial Black" pitchFamily="34" charset="0"/>
                      </a:endParaRPr>
                    </a:p>
                  </a:txBody>
                  <a:tcPr marL="9525" marR="9525" marT="952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fr-FR" sz="2000" b="0" i="0" u="none" strike="noStrike" dirty="0">
                          <a:solidFill>
                            <a:srgbClr val="000000"/>
                          </a:solidFill>
                          <a:effectLst/>
                          <a:latin typeface="Arial Black" pitchFamily="34" charset="0"/>
                        </a:rPr>
                        <a:t>New</a:t>
                      </a:r>
                    </a:p>
                  </a:txBody>
                  <a:tcPr marL="9525" marR="9525" marT="952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fr-FR" sz="2000" b="0" i="0" u="none" strike="noStrike" dirty="0">
                          <a:solidFill>
                            <a:srgbClr val="000000"/>
                          </a:solidFill>
                          <a:effectLst/>
                          <a:latin typeface="Arial Black" pitchFamily="34" charset="0"/>
                        </a:rPr>
                        <a:t>Transfert  FS</a:t>
                      </a:r>
                    </a:p>
                  </a:txBody>
                  <a:tcPr marL="9525" marR="9525" marT="952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fr-FR" sz="2400" b="0" i="0" u="none" strike="noStrike">
                        <a:solidFill>
                          <a:srgbClr val="000000"/>
                        </a:solidFill>
                        <a:effectLst/>
                        <a:latin typeface="Arial Black"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r>
              <a:tr h="3935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r>
                        <a:rPr lang="fr-FR" sz="2400" b="0" i="0" u="none" strike="noStrike">
                          <a:solidFill>
                            <a:srgbClr val="000000"/>
                          </a:solidFill>
                          <a:effectLst/>
                          <a:latin typeface="Arial Black" pitchFamily="34" charset="0"/>
                        </a:rPr>
                        <a:t>PK3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fr-FR" sz="2400" b="0" i="0" u="none" strike="noStrike" dirty="0">
                          <a:solidFill>
                            <a:srgbClr val="000000"/>
                          </a:solidFill>
                          <a:effectLst/>
                          <a:latin typeface="Arial Black"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fr-FR" sz="2400" b="0" i="0" u="none" strike="noStrike" dirty="0">
                          <a:solidFill>
                            <a:srgbClr val="000000"/>
                          </a:solidFill>
                          <a:effectLst/>
                          <a:latin typeface="Arial Black"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fr-FR" sz="2400" b="0" i="0" u="none" strike="noStrike">
                          <a:solidFill>
                            <a:srgbClr val="000000"/>
                          </a:solidFill>
                          <a:effectLst/>
                          <a:latin typeface="Arial Black"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16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5D9F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fr-FR" sz="2400" b="0" i="0" u="none" strike="noStrike" dirty="0">
                          <a:solidFill>
                            <a:srgbClr val="000000"/>
                          </a:solidFill>
                          <a:effectLst/>
                          <a:latin typeface="Arial Black" pitchFamily="34" charset="0"/>
                        </a:rPr>
                        <a:t>16</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r>
              <a:tr h="3935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r>
                        <a:rPr lang="fr-FR" sz="2400" b="0" i="0" u="none" strike="noStrike">
                          <a:solidFill>
                            <a:srgbClr val="000000"/>
                          </a:solidFill>
                          <a:effectLst/>
                          <a:latin typeface="Arial Black" pitchFamily="34" charset="0"/>
                        </a:rPr>
                        <a:t>PK4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dirty="0">
                          <a:solidFill>
                            <a:srgbClr val="000000"/>
                          </a:solidFill>
                          <a:effectLst/>
                          <a:latin typeface="Arial Black"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8E4BC"/>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dirty="0">
                          <a:solidFill>
                            <a:srgbClr val="000000"/>
                          </a:solidFill>
                          <a:effectLst/>
                          <a:latin typeface="Arial Black" pitchFamily="34"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dirty="0">
                          <a:solidFill>
                            <a:srgbClr val="000000"/>
                          </a:solidFill>
                          <a:effectLst/>
                          <a:latin typeface="Arial Black" pitchFamily="34" charset="0"/>
                        </a:rPr>
                        <a:t>21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5D9F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fr-FR" sz="2400" b="0" i="0" u="none" strike="noStrike" dirty="0">
                          <a:solidFill>
                            <a:srgbClr val="000000"/>
                          </a:solidFill>
                          <a:effectLst/>
                          <a:latin typeface="Arial Black" pitchFamily="34" charset="0"/>
                        </a:rPr>
                        <a:t>27</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r>
              <a:tr h="3935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r>
                        <a:rPr lang="fr-FR" sz="2400" b="0" i="0" u="none" strike="noStrike">
                          <a:solidFill>
                            <a:srgbClr val="000000"/>
                          </a:solidFill>
                          <a:effectLst/>
                          <a:latin typeface="Arial Black" pitchFamily="34" charset="0"/>
                        </a:rPr>
                        <a:t>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8E4BC"/>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dirty="0">
                          <a:solidFill>
                            <a:srgbClr val="000000"/>
                          </a:solidFill>
                          <a:effectLst/>
                          <a:latin typeface="Arial Black" pitchFamily="34" charset="0"/>
                        </a:rPr>
                        <a:t>-2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32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dirty="0">
                          <a:solidFill>
                            <a:srgbClr val="000000"/>
                          </a:solidFill>
                          <a:effectLst/>
                          <a:latin typeface="Arial Black" pitchFamily="34" charset="0"/>
                        </a:rPr>
                        <a:t>12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5D9F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fr-FR" sz="2400" b="0" i="0" u="none" strike="noStrike" dirty="0">
                          <a:solidFill>
                            <a:srgbClr val="000000"/>
                          </a:solidFill>
                          <a:effectLst/>
                          <a:latin typeface="Arial Black" pitchFamily="34" charset="0"/>
                        </a:rPr>
                        <a:t>44</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r>
              <a:tr h="3935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r>
                        <a:rPr lang="fr-FR" sz="2400" b="0" i="0" u="none" strike="noStrike">
                          <a:solidFill>
                            <a:srgbClr val="000000"/>
                          </a:solidFill>
                          <a:effectLst/>
                          <a:latin typeface="Arial Black" pitchFamily="34" charset="0"/>
                        </a:rPr>
                        <a:t>1st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8E4BC"/>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dirty="0">
                          <a:solidFill>
                            <a:srgbClr val="000000"/>
                          </a:solidFill>
                          <a:effectLst/>
                          <a:latin typeface="Arial Black" pitchFamily="34" charset="0"/>
                        </a:rPr>
                        <a:t>38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dirty="0">
                          <a:solidFill>
                            <a:srgbClr val="000000"/>
                          </a:solidFill>
                          <a:effectLst/>
                          <a:latin typeface="Arial Black" pitchFamily="34" charset="0"/>
                        </a:rPr>
                        <a:t>10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5D9F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fr-FR" sz="2400" b="0" i="0" u="none" strike="noStrike" dirty="0">
                          <a:solidFill>
                            <a:srgbClr val="000000"/>
                          </a:solidFill>
                          <a:effectLst/>
                          <a:latin typeface="Arial Black" pitchFamily="34" charset="0"/>
                        </a:rPr>
                        <a:t>49</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r>
              <a:tr h="3935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r>
                        <a:rPr lang="fr-FR" sz="2400" b="0" i="0" u="none" strike="noStrike">
                          <a:solidFill>
                            <a:srgbClr val="000000"/>
                          </a:solidFill>
                          <a:effectLst/>
                          <a:latin typeface="Arial Black" pitchFamily="34" charset="0"/>
                        </a:rPr>
                        <a:t>2nd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8E4BC"/>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dirty="0">
                          <a:solidFill>
                            <a:srgbClr val="000000"/>
                          </a:solidFill>
                          <a:effectLst/>
                          <a:latin typeface="Arial Black" pitchFamily="34" charset="0"/>
                        </a:rPr>
                        <a:t>-6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dirty="0">
                          <a:solidFill>
                            <a:srgbClr val="000000"/>
                          </a:solidFill>
                          <a:effectLst/>
                          <a:latin typeface="Arial Black" pitchFamily="34" charset="0"/>
                        </a:rPr>
                        <a:t>51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5D9F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dirty="0">
                          <a:solidFill>
                            <a:srgbClr val="000000"/>
                          </a:solidFill>
                          <a:effectLst/>
                          <a:latin typeface="Arial Black"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fr-FR" sz="2400" b="0" i="0" u="none" strike="noStrike" dirty="0">
                          <a:solidFill>
                            <a:srgbClr val="000000"/>
                          </a:solidFill>
                          <a:effectLst/>
                          <a:latin typeface="Arial Black" pitchFamily="34" charset="0"/>
                        </a:rPr>
                        <a:t>53</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r>
              <a:tr h="3935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r>
                        <a:rPr lang="fr-FR" sz="2400" b="0" i="0" u="none" strike="noStrike">
                          <a:solidFill>
                            <a:srgbClr val="000000"/>
                          </a:solidFill>
                          <a:effectLst/>
                          <a:latin typeface="Arial Black" pitchFamily="34" charset="0"/>
                        </a:rPr>
                        <a:t>3rd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8E4BC"/>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dirty="0">
                          <a:solidFill>
                            <a:srgbClr val="000000"/>
                          </a:solidFill>
                          <a:effectLst/>
                          <a:latin typeface="Arial Black" pitchFamily="34" charset="0"/>
                        </a:rPr>
                        <a:t>51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5D9F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fr-FR" sz="2400" b="0" i="0" u="none" strike="noStrike" dirty="0">
                          <a:solidFill>
                            <a:srgbClr val="000000"/>
                          </a:solidFill>
                          <a:effectLst/>
                          <a:latin typeface="Arial Black" pitchFamily="34" charset="0"/>
                        </a:rPr>
                        <a:t>57</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r>
              <a:tr h="3935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r>
                        <a:rPr lang="fr-FR" sz="2400" b="0" i="0" u="none" strike="noStrike">
                          <a:solidFill>
                            <a:srgbClr val="000000"/>
                          </a:solidFill>
                          <a:effectLst/>
                          <a:latin typeface="Arial Black" pitchFamily="34" charset="0"/>
                        </a:rPr>
                        <a:t>4th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8E4BC"/>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dirty="0">
                          <a:solidFill>
                            <a:srgbClr val="000000"/>
                          </a:solidFill>
                          <a:effectLst/>
                          <a:latin typeface="Arial Black" pitchFamily="34" charset="0"/>
                        </a:rPr>
                        <a:t>50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5D9F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dirty="0">
                          <a:solidFill>
                            <a:srgbClr val="000000"/>
                          </a:solidFill>
                          <a:effectLst/>
                          <a:latin typeface="Arial Black"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fr-FR" sz="2400" b="0" i="0" u="none" strike="noStrike" dirty="0">
                          <a:solidFill>
                            <a:srgbClr val="000000"/>
                          </a:solidFill>
                          <a:effectLst/>
                          <a:latin typeface="Arial Black" pitchFamily="34" charset="0"/>
                        </a:rPr>
                        <a:t>53</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r>
              <a:tr h="3935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r>
                        <a:rPr lang="fr-FR" sz="2400" b="0" i="0" u="none" strike="noStrike">
                          <a:solidFill>
                            <a:srgbClr val="000000"/>
                          </a:solidFill>
                          <a:effectLst/>
                          <a:latin typeface="Arial Black" pitchFamily="34" charset="0"/>
                        </a:rPr>
                        <a:t>5th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8E4BC"/>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48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dirty="0">
                          <a:solidFill>
                            <a:srgbClr val="000000"/>
                          </a:solidFill>
                          <a:effectLst/>
                          <a:latin typeface="Arial Black" pitchFamily="34" charset="0"/>
                        </a:rPr>
                        <a:t>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5D9F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dirty="0">
                          <a:solidFill>
                            <a:srgbClr val="000000"/>
                          </a:solidFill>
                          <a:effectLst/>
                          <a:latin typeface="Arial Black" pitchFamily="34" charset="0"/>
                        </a:rPr>
                        <a:t>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fr-FR" sz="2400" b="0" i="0" u="none" strike="noStrike" dirty="0">
                          <a:solidFill>
                            <a:srgbClr val="000000"/>
                          </a:solidFill>
                          <a:effectLst/>
                          <a:latin typeface="Arial Black" pitchFamily="34" charset="0"/>
                        </a:rPr>
                        <a:t>53</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r>
              <a:tr h="3935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r>
                        <a:rPr lang="fr-FR" sz="2400" b="0" i="0" u="none" strike="noStrike">
                          <a:solidFill>
                            <a:srgbClr val="000000"/>
                          </a:solidFill>
                          <a:effectLst/>
                          <a:latin typeface="Arial Black" pitchFamily="34" charset="0"/>
                        </a:rPr>
                        <a:t>6th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8E4BC"/>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52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dirty="0">
                          <a:solidFill>
                            <a:srgbClr val="000000"/>
                          </a:solidFill>
                          <a:effectLst/>
                          <a:latin typeface="Arial Black" pitchFamily="34" charset="0"/>
                        </a:rPr>
                        <a:t>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5D9F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dirty="0">
                          <a:solidFill>
                            <a:srgbClr val="000000"/>
                          </a:solidFill>
                          <a:effectLst/>
                          <a:latin typeface="Arial Black"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fr-FR" sz="2400" b="0" i="0" u="none" strike="noStrike" dirty="0">
                          <a:solidFill>
                            <a:srgbClr val="000000"/>
                          </a:solidFill>
                          <a:effectLst/>
                          <a:latin typeface="Arial Black" pitchFamily="34" charset="0"/>
                        </a:rPr>
                        <a:t>59</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r>
              <a:tr h="3935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r>
                        <a:rPr lang="fr-FR" sz="2400" b="0" i="0" u="none" strike="noStrike">
                          <a:solidFill>
                            <a:srgbClr val="000000"/>
                          </a:solidFill>
                          <a:effectLst/>
                          <a:latin typeface="Arial Black" pitchFamily="34" charset="0"/>
                        </a:rPr>
                        <a:t>7th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8E4BC"/>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33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dirty="0">
                          <a:solidFill>
                            <a:srgbClr val="000000"/>
                          </a:solidFill>
                          <a:effectLst/>
                          <a:latin typeface="Arial Black" pitchFamily="34" charset="0"/>
                        </a:rPr>
                        <a:t>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5D9F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dirty="0">
                          <a:solidFill>
                            <a:srgbClr val="000000"/>
                          </a:solidFill>
                          <a:effectLst/>
                          <a:latin typeface="Arial Black"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fr-FR" sz="2400" b="0" i="0" u="none" strike="noStrike" dirty="0">
                          <a:solidFill>
                            <a:srgbClr val="000000"/>
                          </a:solidFill>
                          <a:effectLst/>
                          <a:latin typeface="Arial Black" pitchFamily="34" charset="0"/>
                        </a:rPr>
                        <a:t>38</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r>
              <a:tr h="3935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r>
                        <a:rPr lang="fr-FR" sz="2400" b="0" i="0" u="none" strike="noStrike">
                          <a:solidFill>
                            <a:srgbClr val="000000"/>
                          </a:solidFill>
                          <a:effectLst/>
                          <a:latin typeface="Arial Black" pitchFamily="34" charset="0"/>
                        </a:rPr>
                        <a:t>8th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8E4BC"/>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38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dirty="0">
                          <a:solidFill>
                            <a:srgbClr val="000000"/>
                          </a:solidFill>
                          <a:effectLst/>
                          <a:latin typeface="Arial Black" pitchFamily="34" charset="0"/>
                        </a:rPr>
                        <a:t>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5D9F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dirty="0">
                          <a:solidFill>
                            <a:srgbClr val="000000"/>
                          </a:solidFill>
                          <a:effectLst/>
                          <a:latin typeface="Arial Black"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fr-FR" sz="2400" b="0" i="0" u="none" strike="noStrike" dirty="0">
                          <a:solidFill>
                            <a:srgbClr val="000000"/>
                          </a:solidFill>
                          <a:effectLst/>
                          <a:latin typeface="Arial Black" pitchFamily="34" charset="0"/>
                        </a:rPr>
                        <a:t>39</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r>
              <a:tr h="3935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r>
                        <a:rPr lang="fr-FR" sz="2400" b="0" i="0" u="none" strike="noStrike">
                          <a:solidFill>
                            <a:srgbClr val="000000"/>
                          </a:solidFill>
                          <a:effectLst/>
                          <a:latin typeface="Arial Black" pitchFamily="34" charset="0"/>
                        </a:rPr>
                        <a:t>9th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8E4BC"/>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39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dirty="0">
                          <a:solidFill>
                            <a:srgbClr val="000000"/>
                          </a:solidFill>
                          <a:effectLst/>
                          <a:latin typeface="Arial Black" pitchFamily="34" charset="0"/>
                        </a:rPr>
                        <a:t>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5D9F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dirty="0">
                          <a:solidFill>
                            <a:srgbClr val="000000"/>
                          </a:solidFill>
                          <a:effectLst/>
                          <a:latin typeface="Arial Black"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fr-FR" sz="2400" b="0" i="0" u="none" strike="noStrike" dirty="0">
                          <a:solidFill>
                            <a:srgbClr val="000000"/>
                          </a:solidFill>
                          <a:effectLst/>
                          <a:latin typeface="Arial Black" pitchFamily="34" charset="0"/>
                        </a:rPr>
                        <a:t>43</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r>
              <a:tr h="3935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r>
                        <a:rPr lang="fr-FR" sz="2400" b="0" i="0" u="none" strike="noStrike">
                          <a:solidFill>
                            <a:srgbClr val="000000"/>
                          </a:solidFill>
                          <a:effectLst/>
                          <a:latin typeface="Arial Black" pitchFamily="34" charset="0"/>
                        </a:rPr>
                        <a:t>10th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8E4BC"/>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33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5D9F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dirty="0">
                          <a:solidFill>
                            <a:srgbClr val="000000"/>
                          </a:solidFill>
                          <a:effectLst/>
                          <a:latin typeface="Arial Black"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fr-FR" sz="2400" b="0" i="0" u="none" strike="noStrike" dirty="0">
                          <a:solidFill>
                            <a:srgbClr val="000000"/>
                          </a:solidFill>
                          <a:effectLst/>
                          <a:latin typeface="Arial Black" pitchFamily="34" charset="0"/>
                        </a:rPr>
                        <a:t>36</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r>
              <a:tr h="3935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r>
                        <a:rPr lang="fr-FR" sz="2400" b="0" i="0" u="none" strike="noStrike">
                          <a:solidFill>
                            <a:srgbClr val="000000"/>
                          </a:solidFill>
                          <a:effectLst/>
                          <a:latin typeface="Arial Black" pitchFamily="34" charset="0"/>
                        </a:rPr>
                        <a:t>11th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8E4BC"/>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22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5D9F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fr-FR" sz="2400" b="0" i="0" u="none" strike="noStrike" dirty="0">
                          <a:solidFill>
                            <a:srgbClr val="000000"/>
                          </a:solidFill>
                          <a:effectLst/>
                          <a:latin typeface="Arial Black"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fr-FR" sz="2400" b="0" i="0" u="none" strike="noStrike" dirty="0">
                          <a:solidFill>
                            <a:srgbClr val="000000"/>
                          </a:solidFill>
                          <a:effectLst/>
                          <a:latin typeface="Arial Black" pitchFamily="34" charset="0"/>
                        </a:rPr>
                        <a:t>25</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r>
              <a:tr h="3935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r>
                        <a:rPr lang="fr-FR" sz="2400" b="0" i="0" u="none" strike="noStrike">
                          <a:solidFill>
                            <a:srgbClr val="000000"/>
                          </a:solidFill>
                          <a:effectLst/>
                          <a:latin typeface="Arial Black" pitchFamily="34" charset="0"/>
                        </a:rPr>
                        <a:t>12th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fr-FR" sz="2400" b="0" i="0" u="none" strike="noStrike">
                          <a:solidFill>
                            <a:srgbClr val="000000"/>
                          </a:solidFill>
                          <a:effectLst/>
                          <a:latin typeface="Arial Black"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fr-FR" sz="2400" b="0" i="0" u="none" strike="noStrike">
                          <a:solidFill>
                            <a:srgbClr val="000000"/>
                          </a:solidFill>
                          <a:effectLst/>
                          <a:latin typeface="Arial Black"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24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t"/>
                      <a:r>
                        <a:rPr lang="fr-FR" sz="2400" b="0" i="0" u="none" strike="noStrike">
                          <a:solidFill>
                            <a:srgbClr val="000000"/>
                          </a:solidFill>
                          <a:effectLst/>
                          <a:latin typeface="Arial Black" pitchFamily="34" charset="0"/>
                        </a:rPr>
                        <a:t>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5D9F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fr-FR" sz="2400" b="0" i="0" u="none" strike="noStrike">
                          <a:solidFill>
                            <a:srgbClr val="000000"/>
                          </a:solidFill>
                          <a:effectLst/>
                          <a:latin typeface="Arial Black"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fr-FR" sz="2400" b="0" i="0" u="none" strike="noStrike" dirty="0">
                          <a:solidFill>
                            <a:srgbClr val="000000"/>
                          </a:solidFill>
                          <a:effectLst/>
                          <a:latin typeface="Arial Black" pitchFamily="34" charset="0"/>
                        </a:rPr>
                        <a:t>25</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r>
              <a:tr h="3935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fr-FR" sz="2400" b="0" i="0" u="none" strike="noStrike">
                        <a:solidFill>
                          <a:srgbClr val="000000"/>
                        </a:solidFill>
                        <a:effectLst/>
                        <a:latin typeface="Arial Black"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fr-FR" sz="2400" b="0" i="0" u="none" strike="noStrike">
                          <a:solidFill>
                            <a:srgbClr val="000000"/>
                          </a:solidFill>
                          <a:effectLst/>
                          <a:latin typeface="Arial Black" pitchFamily="34" charset="0"/>
                        </a:rPr>
                        <a:t>-8</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fr-FR" sz="2400" b="0" i="0" u="none" strike="noStrike">
                          <a:solidFill>
                            <a:srgbClr val="000000"/>
                          </a:solidFill>
                          <a:effectLst/>
                          <a:latin typeface="Arial Black" pitchFamily="34" charset="0"/>
                        </a:rPr>
                        <a:t>-58</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fr-FR" sz="2400" b="0" i="0" u="none" strike="noStrike">
                          <a:solidFill>
                            <a:srgbClr val="000000"/>
                          </a:solidFill>
                          <a:effectLst/>
                          <a:latin typeface="Arial Black" pitchFamily="34" charset="0"/>
                        </a:rPr>
                        <a:t>532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fr-FR" sz="2400" b="0" i="0" u="none" strike="noStrike">
                          <a:solidFill>
                            <a:srgbClr val="000000"/>
                          </a:solidFill>
                          <a:effectLst/>
                          <a:latin typeface="Arial Black" pitchFamily="34" charset="0"/>
                        </a:rPr>
                        <a:t>82</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fr-FR" sz="2400" b="0" i="0" u="none" strike="noStrike">
                          <a:solidFill>
                            <a:srgbClr val="000000"/>
                          </a:solidFill>
                          <a:effectLst/>
                          <a:latin typeface="Arial Black"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fr-FR" sz="2400" b="1" i="0" u="none" strike="noStrike" dirty="0">
                          <a:solidFill>
                            <a:srgbClr val="000000"/>
                          </a:solidFill>
                          <a:effectLst/>
                          <a:latin typeface="Arial Black" pitchFamily="34" charset="0"/>
                        </a:rPr>
                        <a:t>617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4027397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63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8914" name="Rectangle 2"/>
          <p:cNvSpPr>
            <a:spLocks/>
          </p:cNvSpPr>
          <p:nvPr/>
        </p:nvSpPr>
        <p:spPr bwMode="auto">
          <a:xfrm>
            <a:off x="203200" y="292100"/>
            <a:ext cx="12649200" cy="965200"/>
          </a:xfrm>
          <a:prstGeom prst="rect">
            <a:avLst/>
          </a:prstGeom>
          <a:gradFill rotWithShape="0">
            <a:gsLst>
              <a:gs pos="0">
                <a:srgbClr val="000000"/>
              </a:gs>
              <a:gs pos="100000">
                <a:srgbClr val="9F9EA0"/>
              </a:gs>
            </a:gsLst>
            <a:lin ang="5400000" scaled="1"/>
          </a:gra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127000" tIns="127000" rIns="127000" bIns="127000"/>
          <a:lstStyle/>
          <a:p>
            <a:pPr algn="ctr">
              <a:lnSpc>
                <a:spcPct val="90000"/>
              </a:lnSpc>
              <a:spcBef>
                <a:spcPct val="0"/>
              </a:spcBef>
            </a:pPr>
            <a:r>
              <a:rPr lang="en-US" sz="4400">
                <a:solidFill>
                  <a:srgbClr val="B7FF12"/>
                </a:solidFill>
                <a:latin typeface="Georgia" charset="0"/>
                <a:ea typeface="Georgia" charset="0"/>
                <a:cs typeface="Georgia" charset="0"/>
                <a:sym typeface="Georgia" charset="0"/>
              </a:rPr>
              <a:t>Mix of French and International Sections</a:t>
            </a:r>
          </a:p>
        </p:txBody>
      </p:sp>
      <p:graphicFrame>
        <p:nvGraphicFramePr>
          <p:cNvPr id="38915" name="Group 3"/>
          <p:cNvGraphicFramePr>
            <a:graphicFrameLocks noGrp="1"/>
          </p:cNvGraphicFramePr>
          <p:nvPr/>
        </p:nvGraphicFramePr>
        <p:xfrm>
          <a:off x="190500" y="1739900"/>
          <a:ext cx="12634913" cy="5103815"/>
        </p:xfrm>
        <a:graphic>
          <a:graphicData uri="http://schemas.openxmlformats.org/drawingml/2006/table">
            <a:tbl>
              <a:tblPr/>
              <a:tblGrid>
                <a:gridCol w="731838"/>
                <a:gridCol w="731837"/>
                <a:gridCol w="731838"/>
                <a:gridCol w="731837"/>
                <a:gridCol w="731838"/>
                <a:gridCol w="731837"/>
                <a:gridCol w="731838"/>
                <a:gridCol w="731837"/>
                <a:gridCol w="731838"/>
                <a:gridCol w="731837"/>
                <a:gridCol w="731838"/>
                <a:gridCol w="731837"/>
                <a:gridCol w="731838"/>
                <a:gridCol w="731837"/>
                <a:gridCol w="731838"/>
                <a:gridCol w="731837"/>
                <a:gridCol w="925513"/>
              </a:tblGrid>
              <a:tr h="1020763">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400" b="1" i="0" u="none" strike="noStrike" cap="none" normalizeH="0" baseline="0" smtClean="0">
                        <a:ln>
                          <a:noFill/>
                        </a:ln>
                        <a:solidFill>
                          <a:schemeClr val="tx1"/>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PK3 PS</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PK4 MS</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K GS</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  CP</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2  CE1</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3  CE2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4  </a:t>
                      </a:r>
                      <a:r>
                        <a:rPr kumimoji="0" lang="en-US" sz="21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CM1</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  </a:t>
                      </a:r>
                      <a:r>
                        <a:rPr kumimoji="0" lang="en-US" sz="21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CM2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6  6</a:t>
                      </a:r>
                      <a:r>
                        <a:rPr kumimoji="0" lang="en-US" sz="16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ème</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7  5</a:t>
                      </a:r>
                      <a:r>
                        <a:rPr kumimoji="0" lang="en-US" sz="16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ème</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8  4</a:t>
                      </a:r>
                      <a:r>
                        <a:rPr kumimoji="0" lang="en-US" sz="16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ème</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9  3</a:t>
                      </a:r>
                      <a:r>
                        <a:rPr kumimoji="0" lang="en-US" sz="16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ème</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10 2</a:t>
                      </a:r>
                      <a:r>
                        <a:rPr kumimoji="0" lang="en-US" sz="16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ème</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11 1</a:t>
                      </a:r>
                      <a:r>
                        <a:rPr kumimoji="0" lang="en-US" sz="16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ère</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12 Tle</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Tot.</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r>
              <a:tr h="1020763">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FBS</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21</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34</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42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59</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50</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59</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36</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41</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43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38</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27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28</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27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619</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r>
              <a:tr h="1020763">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IS</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46</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46</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49</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54</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54</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72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54</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54</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85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68</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78</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64</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883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r>
              <a:tr h="1020763">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Tot.</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67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80</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91</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113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109</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110</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104</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113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108</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95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97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123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95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106</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91</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1502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r>
              <a:tr h="1020763">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400" b="1" i="0" u="none" strike="noStrike" cap="none" normalizeH="0" baseline="0" smtClean="0">
                        <a:ln>
                          <a:noFill/>
                        </a:ln>
                        <a:solidFill>
                          <a:schemeClr val="tx1"/>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EC3FF"/>
                    </a:solidFill>
                  </a:tcPr>
                </a:tc>
                <a:tc gridSpan="3">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238</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EC3FF"/>
                    </a:solidFill>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549</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EC3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300</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EC3FF"/>
                    </a:soli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415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EC3FF"/>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1502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EC3FF"/>
                    </a:solidFill>
                  </a:tcPr>
                </a:tc>
              </a:tr>
            </a:tbl>
          </a:graphicData>
        </a:graphic>
      </p:graphicFrame>
      <p:sp>
        <p:nvSpPr>
          <p:cNvPr id="39160" name="Rectangle 248"/>
          <p:cNvSpPr>
            <a:spLocks/>
          </p:cNvSpPr>
          <p:nvPr/>
        </p:nvSpPr>
        <p:spPr bwMode="auto">
          <a:xfrm>
            <a:off x="292100" y="7143750"/>
            <a:ext cx="7377113"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3700" b="1">
                <a:solidFill>
                  <a:srgbClr val="FF0300"/>
                </a:solidFill>
                <a:latin typeface="Helvetica Neue" charset="0"/>
                <a:ea typeface="Helvetica Neue" charset="0"/>
                <a:cs typeface="Helvetica Neue" charset="0"/>
                <a:sym typeface="Helvetica Neue" charset="0"/>
              </a:rPr>
              <a:t>International Section = 58.9%</a:t>
            </a:r>
          </a:p>
          <a:p>
            <a:r>
              <a:rPr lang="en-US" sz="3700" b="1">
                <a:solidFill>
                  <a:srgbClr val="FF0300"/>
                </a:solidFill>
                <a:latin typeface="Helvetica Neue" charset="0"/>
                <a:ea typeface="Helvetica Neue" charset="0"/>
                <a:cs typeface="Helvetica Neue" charset="0"/>
                <a:sym typeface="Helvetica Neue" charset="0"/>
              </a:rPr>
              <a:t>French Bilingual Section = 41.2%</a:t>
            </a:r>
          </a:p>
        </p:txBody>
      </p:sp>
      <p:pic>
        <p:nvPicPr>
          <p:cNvPr id="6"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7"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239282508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wipe(left)">
                                      <p:cBhvr>
                                        <p:cTn id="7" dur="5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ext uri="{D42A27DB-BD31-4B8C-83A1-F6EECF244321}">
                <p14:modId xmlns:p14="http://schemas.microsoft.com/office/powerpoint/2010/main" val="2637793448"/>
              </p:ext>
            </p:extLst>
          </p:nvPr>
        </p:nvGraphicFramePr>
        <p:xfrm>
          <a:off x="406400" y="2387600"/>
          <a:ext cx="12598400" cy="6140723"/>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1"/>
          <p:cNvSpPr txBox="1">
            <a:spLocks/>
          </p:cNvSpPr>
          <p:nvPr/>
        </p:nvSpPr>
        <p:spPr>
          <a:xfrm>
            <a:off x="812800" y="304800"/>
            <a:ext cx="11480800" cy="2082800"/>
          </a:xfrm>
          <a:prstGeom prst="rect">
            <a:avLst/>
          </a:prstGeom>
        </p:spPr>
        <p:txBody>
          <a:bodyPr/>
          <a:lstStyle>
            <a:lvl1pPr algn="l" rtl="0" eaLnBrk="0" fontAlgn="base" hangingPunct="0">
              <a:lnSpc>
                <a:spcPct val="90000"/>
              </a:lnSpc>
              <a:spcBef>
                <a:spcPct val="0"/>
              </a:spcBef>
              <a:spcAft>
                <a:spcPct val="0"/>
              </a:spcAft>
              <a:defRPr sz="11000">
                <a:solidFill>
                  <a:srgbClr val="819820"/>
                </a:solidFill>
                <a:latin typeface="+mj-lt"/>
                <a:ea typeface="+mj-ea"/>
                <a:cs typeface="+mj-cs"/>
                <a:sym typeface="Georgia" pitchFamily="18" charset="0"/>
              </a:defRPr>
            </a:lvl1pPr>
            <a:lvl2pPr algn="l" rtl="0" eaLnBrk="0" fontAlgn="base" hangingPunct="0">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pitchFamily="18" charset="0"/>
              </a:defRPr>
            </a:lvl2pPr>
            <a:lvl3pPr algn="l" rtl="0" eaLnBrk="0" fontAlgn="base" hangingPunct="0">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pitchFamily="18" charset="0"/>
              </a:defRPr>
            </a:lvl3pPr>
            <a:lvl4pPr algn="l" rtl="0" eaLnBrk="0" fontAlgn="base" hangingPunct="0">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pitchFamily="18" charset="0"/>
              </a:defRPr>
            </a:lvl4pPr>
            <a:lvl5pPr algn="l" rtl="0" eaLnBrk="0" fontAlgn="base" hangingPunct="0">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pitchFamily="18" charset="0"/>
              </a:defRPr>
            </a:lvl5pPr>
            <a:lvl6pPr marL="457200" algn="l" rtl="0" fontAlgn="base">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charset="0"/>
              </a:defRPr>
            </a:lvl6pPr>
            <a:lvl7pPr marL="914400" algn="l" rtl="0" fontAlgn="base">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charset="0"/>
              </a:defRPr>
            </a:lvl7pPr>
            <a:lvl8pPr marL="1371600" algn="l" rtl="0" fontAlgn="base">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charset="0"/>
              </a:defRPr>
            </a:lvl8pPr>
            <a:lvl9pPr marL="1828800" algn="l" rtl="0" fontAlgn="base">
              <a:lnSpc>
                <a:spcPct val="90000"/>
              </a:lnSpc>
              <a:spcBef>
                <a:spcPct val="0"/>
              </a:spcBef>
              <a:spcAft>
                <a:spcPct val="0"/>
              </a:spcAft>
              <a:defRPr sz="11000">
                <a:solidFill>
                  <a:srgbClr val="819820"/>
                </a:solidFill>
                <a:latin typeface="Georgia" charset="0"/>
                <a:ea typeface="ヒラギノ明朝 ProN W3" charset="0"/>
                <a:cs typeface="ヒラギノ明朝 ProN W3" charset="0"/>
                <a:sym typeface="Georgia" charset="0"/>
              </a:defRPr>
            </a:lvl9pPr>
          </a:lstStyle>
          <a:p>
            <a:r>
              <a:rPr lang="en-US" sz="8800" kern="0" dirty="0" smtClean="0"/>
              <a:t>Admissions 2013-2014 </a:t>
            </a:r>
            <a:r>
              <a:rPr lang="en-US" sz="3600" kern="0" dirty="0" smtClean="0"/>
              <a:t>(4/8/2013)</a:t>
            </a:r>
            <a:endParaRPr lang="en-US" sz="3600" kern="0" dirty="0"/>
          </a:p>
        </p:txBody>
      </p:sp>
    </p:spTree>
    <p:extLst>
      <p:ext uri="{BB962C8B-B14F-4D97-AF65-F5344CB8AC3E}">
        <p14:creationId xmlns:p14="http://schemas.microsoft.com/office/powerpoint/2010/main" val="2437103256"/>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92200" y="-304800"/>
            <a:ext cx="10350500" cy="2082800"/>
          </a:xfrm>
        </p:spPr>
        <p:txBody>
          <a:bodyPr/>
          <a:lstStyle/>
          <a:p>
            <a:r>
              <a:rPr lang="en-US" sz="8000" dirty="0" smtClean="0"/>
              <a:t>Teaching Organization</a:t>
            </a:r>
            <a:endParaRPr lang="en-US" sz="8000" dirty="0"/>
          </a:p>
        </p:txBody>
      </p:sp>
      <p:graphicFrame>
        <p:nvGraphicFramePr>
          <p:cNvPr id="4" name="Table 3"/>
          <p:cNvGraphicFramePr>
            <a:graphicFrameLocks noGrp="1"/>
          </p:cNvGraphicFramePr>
          <p:nvPr>
            <p:extLst>
              <p:ext uri="{D42A27DB-BD31-4B8C-83A1-F6EECF244321}">
                <p14:modId xmlns:p14="http://schemas.microsoft.com/office/powerpoint/2010/main" val="1324940523"/>
              </p:ext>
            </p:extLst>
          </p:nvPr>
        </p:nvGraphicFramePr>
        <p:xfrm>
          <a:off x="863600" y="2133600"/>
          <a:ext cx="11506199" cy="6662300"/>
        </p:xfrm>
        <a:graphic>
          <a:graphicData uri="http://schemas.openxmlformats.org/drawingml/2006/table">
            <a:tbl>
              <a:tblPr firstRow="1" bandRow="1">
                <a:tableStyleId>{21E4AEA4-8DFA-4A89-87EB-49C32662AFE0}</a:tableStyleId>
              </a:tblPr>
              <a:tblGrid>
                <a:gridCol w="2845619"/>
                <a:gridCol w="2721897"/>
                <a:gridCol w="3257627"/>
                <a:gridCol w="2681056"/>
              </a:tblGrid>
              <a:tr h="639478">
                <a:tc>
                  <a:txBody>
                    <a:bodyPr/>
                    <a:lstStyle/>
                    <a:p>
                      <a:endParaRPr lang="fr-FR" sz="2400" dirty="0"/>
                    </a:p>
                  </a:txBody>
                  <a:tcPr/>
                </a:tc>
                <a:tc>
                  <a:txBody>
                    <a:bodyPr/>
                    <a:lstStyle/>
                    <a:p>
                      <a:pPr algn="ctr"/>
                      <a:r>
                        <a:rPr lang="fr-FR" sz="2400" dirty="0" smtClean="0"/>
                        <a:t>French</a:t>
                      </a:r>
                      <a:endParaRPr lang="fr-FR" sz="2400" dirty="0"/>
                    </a:p>
                  </a:txBody>
                  <a:tcPr/>
                </a:tc>
                <a:tc>
                  <a:txBody>
                    <a:bodyPr/>
                    <a:lstStyle/>
                    <a:p>
                      <a:pPr algn="ctr"/>
                      <a:r>
                        <a:rPr lang="fr-FR" sz="2400" dirty="0" smtClean="0"/>
                        <a:t>English</a:t>
                      </a:r>
                      <a:endParaRPr lang="fr-FR" sz="2400" dirty="0"/>
                    </a:p>
                  </a:txBody>
                  <a:tcPr/>
                </a:tc>
                <a:tc>
                  <a:txBody>
                    <a:bodyPr/>
                    <a:lstStyle/>
                    <a:p>
                      <a:pPr algn="ctr"/>
                      <a:r>
                        <a:rPr lang="fr-FR" sz="2400" dirty="0" smtClean="0"/>
                        <a:t>3rd </a:t>
                      </a:r>
                      <a:r>
                        <a:rPr lang="fr-FR" sz="2400" dirty="0" err="1" smtClean="0"/>
                        <a:t>language</a:t>
                      </a:r>
                      <a:endParaRPr lang="fr-FR" sz="2400" dirty="0"/>
                    </a:p>
                  </a:txBody>
                  <a:tcPr/>
                </a:tc>
              </a:tr>
              <a:tr h="376403">
                <a:tc>
                  <a:txBody>
                    <a:bodyPr/>
                    <a:lstStyle/>
                    <a:p>
                      <a:r>
                        <a:rPr lang="fr-FR" sz="2400" dirty="0" err="1" smtClean="0"/>
                        <a:t>Preschool</a:t>
                      </a:r>
                      <a:endParaRPr lang="fr-FR" sz="2400" dirty="0"/>
                    </a:p>
                  </a:txBody>
                  <a:tcPr/>
                </a:tc>
                <a:tc>
                  <a:txBody>
                    <a:bodyPr/>
                    <a:lstStyle/>
                    <a:p>
                      <a:pPr algn="ctr"/>
                      <a:r>
                        <a:rPr lang="fr-FR" sz="2400" dirty="0" smtClean="0"/>
                        <a:t>50 %</a:t>
                      </a:r>
                      <a:endParaRPr lang="fr-FR" sz="2400" dirty="0"/>
                    </a:p>
                  </a:txBody>
                  <a:tcPr/>
                </a:tc>
                <a:tc>
                  <a:txBody>
                    <a:bodyPr/>
                    <a:lstStyle/>
                    <a:p>
                      <a:pPr algn="ctr"/>
                      <a:r>
                        <a:rPr lang="fr-FR" sz="2400" dirty="0" smtClean="0"/>
                        <a:t>50 %</a:t>
                      </a:r>
                      <a:endParaRPr lang="fr-FR" sz="2400" dirty="0"/>
                    </a:p>
                  </a:txBody>
                  <a:tcPr/>
                </a:tc>
                <a:tc>
                  <a:txBody>
                    <a:bodyPr/>
                    <a:lstStyle/>
                    <a:p>
                      <a:pPr algn="ctr"/>
                      <a:endParaRPr lang="fr-FR" sz="2400" dirty="0"/>
                    </a:p>
                  </a:txBody>
                  <a:tcPr/>
                </a:tc>
              </a:tr>
              <a:tr h="376403">
                <a:tc>
                  <a:txBody>
                    <a:bodyPr/>
                    <a:lstStyle/>
                    <a:p>
                      <a:r>
                        <a:rPr lang="fr-FR" sz="2400" dirty="0" err="1" smtClean="0"/>
                        <a:t>Lower</a:t>
                      </a:r>
                      <a:r>
                        <a:rPr lang="fr-FR" sz="2400" dirty="0" smtClean="0"/>
                        <a:t> School</a:t>
                      </a:r>
                      <a:endParaRPr lang="fr-FR" sz="2400" dirty="0"/>
                    </a:p>
                  </a:txBody>
                  <a:tcPr/>
                </a:tc>
                <a:tc>
                  <a:txBody>
                    <a:bodyPr/>
                    <a:lstStyle/>
                    <a:p>
                      <a:pPr algn="ctr"/>
                      <a:r>
                        <a:rPr lang="fr-FR" sz="2400" dirty="0" smtClean="0"/>
                        <a:t>66%</a:t>
                      </a:r>
                      <a:endParaRPr lang="fr-FR" sz="2400" dirty="0"/>
                    </a:p>
                  </a:txBody>
                  <a:tcPr/>
                </a:tc>
                <a:tc>
                  <a:txBody>
                    <a:bodyPr/>
                    <a:lstStyle/>
                    <a:p>
                      <a:pPr algn="ctr"/>
                      <a:r>
                        <a:rPr lang="fr-FR" sz="2400" dirty="0" smtClean="0"/>
                        <a:t>34%</a:t>
                      </a:r>
                      <a:endParaRPr lang="fr-FR" sz="2400" dirty="0"/>
                    </a:p>
                  </a:txBody>
                  <a:tcPr/>
                </a:tc>
                <a:tc>
                  <a:txBody>
                    <a:bodyPr/>
                    <a:lstStyle/>
                    <a:p>
                      <a:pPr algn="ctr"/>
                      <a:endParaRPr lang="fr-FR" sz="2400"/>
                    </a:p>
                  </a:txBody>
                  <a:tcPr/>
                </a:tc>
              </a:tr>
              <a:tr h="658706">
                <a:tc>
                  <a:txBody>
                    <a:bodyPr/>
                    <a:lstStyle/>
                    <a:p>
                      <a:r>
                        <a:rPr lang="fr-FR" sz="2400" dirty="0" smtClean="0"/>
                        <a:t>6th and 7th</a:t>
                      </a:r>
                      <a:endParaRPr lang="fr-FR" sz="2400" dirty="0"/>
                    </a:p>
                  </a:txBody>
                  <a:tcPr/>
                </a:tc>
                <a:tc>
                  <a:txBody>
                    <a:bodyPr/>
                    <a:lstStyle/>
                    <a:p>
                      <a:pPr algn="ctr"/>
                      <a:r>
                        <a:rPr lang="fr-FR" sz="2400" dirty="0" smtClean="0"/>
                        <a:t>44% (HG Ang)</a:t>
                      </a:r>
                    </a:p>
                    <a:p>
                      <a:pPr algn="ctr"/>
                      <a:r>
                        <a:rPr lang="fr-FR" sz="2400" dirty="0" smtClean="0"/>
                        <a:t>57% (HG Fran)</a:t>
                      </a:r>
                    </a:p>
                  </a:txBody>
                  <a:tcPr/>
                </a:tc>
                <a:tc>
                  <a:txBody>
                    <a:bodyPr/>
                    <a:lstStyle/>
                    <a:p>
                      <a:pPr algn="ctr"/>
                      <a:r>
                        <a:rPr lang="fr-FR" sz="2400" dirty="0" smtClean="0"/>
                        <a:t>47%</a:t>
                      </a:r>
                    </a:p>
                    <a:p>
                      <a:pPr marL="0" marR="0" indent="0" algn="ctr" defTabSz="914400" rtl="0" eaLnBrk="1" fontAlgn="auto" latinLnBrk="0" hangingPunct="1">
                        <a:lnSpc>
                          <a:spcPct val="100000"/>
                        </a:lnSpc>
                        <a:spcBef>
                          <a:spcPts val="0"/>
                        </a:spcBef>
                        <a:spcAft>
                          <a:spcPts val="0"/>
                        </a:spcAft>
                        <a:buClrTx/>
                        <a:buSzTx/>
                        <a:buFontTx/>
                        <a:buNone/>
                        <a:tabLst/>
                        <a:defRPr/>
                      </a:pPr>
                      <a:r>
                        <a:rPr lang="fr-FR" sz="2400" dirty="0" smtClean="0"/>
                        <a:t>34%</a:t>
                      </a:r>
                    </a:p>
                  </a:txBody>
                  <a:tcPr/>
                </a:tc>
                <a:tc>
                  <a:txBody>
                    <a:bodyPr/>
                    <a:lstStyle/>
                    <a:p>
                      <a:pPr algn="ctr"/>
                      <a:r>
                        <a:rPr lang="fr-FR" sz="2400" dirty="0" smtClean="0"/>
                        <a:t>9%</a:t>
                      </a:r>
                    </a:p>
                    <a:p>
                      <a:pPr algn="ctr"/>
                      <a:r>
                        <a:rPr lang="fr-FR" sz="2400" dirty="0" smtClean="0"/>
                        <a:t>9%</a:t>
                      </a:r>
                      <a:endParaRPr lang="fr-FR" sz="2400" dirty="0"/>
                    </a:p>
                  </a:txBody>
                  <a:tcPr/>
                </a:tc>
              </a:tr>
              <a:tr h="639478">
                <a:tc>
                  <a:txBody>
                    <a:bodyPr/>
                    <a:lstStyle/>
                    <a:p>
                      <a:r>
                        <a:rPr lang="fr-FR" sz="2400" dirty="0" smtClean="0"/>
                        <a:t>8th</a:t>
                      </a:r>
                      <a:endParaRPr lang="fr-FR"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2400" baseline="0" dirty="0" smtClean="0"/>
                        <a:t>44% </a:t>
                      </a:r>
                      <a:r>
                        <a:rPr lang="fr-FR" sz="2400" dirty="0" smtClean="0"/>
                        <a:t>(HG Fran)</a:t>
                      </a:r>
                      <a:endParaRPr lang="fr-FR" sz="2400" dirty="0" smtClean="0">
                        <a:solidFill>
                          <a:schemeClr val="tx1"/>
                        </a:solidFill>
                      </a:endParaRPr>
                    </a:p>
                  </a:txBody>
                  <a:tcPr/>
                </a:tc>
                <a:tc>
                  <a:txBody>
                    <a:bodyPr/>
                    <a:lstStyle/>
                    <a:p>
                      <a:pPr algn="ctr"/>
                      <a:r>
                        <a:rPr lang="fr-FR" sz="2400" dirty="0" smtClean="0"/>
                        <a:t>34%</a:t>
                      </a:r>
                      <a:endParaRPr lang="fr-FR" sz="2400" dirty="0" smtClean="0">
                        <a:solidFill>
                          <a:schemeClr val="tx1"/>
                        </a:solidFill>
                      </a:endParaRPr>
                    </a:p>
                  </a:txBody>
                  <a:tcPr/>
                </a:tc>
                <a:tc>
                  <a:txBody>
                    <a:bodyPr/>
                    <a:lstStyle/>
                    <a:p>
                      <a:pPr algn="ctr"/>
                      <a:r>
                        <a:rPr lang="fr-FR" sz="2400" dirty="0" smtClean="0"/>
                        <a:t>9%</a:t>
                      </a:r>
                    </a:p>
                  </a:txBody>
                  <a:tcPr/>
                </a:tc>
              </a:tr>
              <a:tr h="658706">
                <a:tc>
                  <a:txBody>
                    <a:bodyPr/>
                    <a:lstStyle/>
                    <a:p>
                      <a:r>
                        <a:rPr lang="fr-FR" sz="2400" dirty="0" smtClean="0"/>
                        <a:t>9th</a:t>
                      </a:r>
                      <a:endParaRPr lang="fr-FR"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2400" dirty="0" smtClean="0"/>
                        <a:t>71%</a:t>
                      </a:r>
                    </a:p>
                    <a:p>
                      <a:pPr algn="ctr"/>
                      <a:r>
                        <a:rPr lang="fr-FR" sz="2400" dirty="0" smtClean="0"/>
                        <a:t>77%</a:t>
                      </a:r>
                      <a:endParaRPr lang="fr-FR" sz="2400" dirty="0" smtClean="0">
                        <a:solidFill>
                          <a:schemeClr val="tx1"/>
                        </a:solidFill>
                      </a:endParaRPr>
                    </a:p>
                  </a:txBody>
                  <a:tcPr/>
                </a:tc>
                <a:tc>
                  <a:txBody>
                    <a:bodyPr/>
                    <a:lstStyle/>
                    <a:p>
                      <a:pPr algn="ctr"/>
                      <a:r>
                        <a:rPr lang="fr-FR" sz="2400" dirty="0" smtClean="0"/>
                        <a:t>20% (max) </a:t>
                      </a:r>
                    </a:p>
                    <a:p>
                      <a:pPr algn="ctr"/>
                      <a:r>
                        <a:rPr lang="fr-FR" sz="2400" dirty="0" smtClean="0"/>
                        <a:t>14% (min)</a:t>
                      </a:r>
                      <a:endParaRPr lang="fr-FR" sz="2400" dirty="0">
                        <a:solidFill>
                          <a:schemeClr val="tx1"/>
                        </a:solidFill>
                      </a:endParaRPr>
                    </a:p>
                  </a:txBody>
                  <a:tcPr/>
                </a:tc>
                <a:tc>
                  <a:txBody>
                    <a:bodyPr/>
                    <a:lstStyle/>
                    <a:p>
                      <a:pPr algn="ctr"/>
                      <a:r>
                        <a:rPr lang="fr-FR" sz="2400" dirty="0" smtClean="0"/>
                        <a:t>9%</a:t>
                      </a:r>
                    </a:p>
                    <a:p>
                      <a:pPr algn="ctr"/>
                      <a:r>
                        <a:rPr lang="fr-FR" sz="2400" dirty="0" smtClean="0"/>
                        <a:t>9%</a:t>
                      </a:r>
                      <a:endParaRPr lang="fr-FR" sz="2400" dirty="0">
                        <a:solidFill>
                          <a:schemeClr val="tx1"/>
                        </a:solidFill>
                      </a:endParaRPr>
                    </a:p>
                  </a:txBody>
                  <a:tcPr/>
                </a:tc>
              </a:tr>
              <a:tr h="9410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400" dirty="0" smtClean="0"/>
                        <a:t>10th</a:t>
                      </a:r>
                    </a:p>
                    <a:p>
                      <a:endParaRPr lang="fr-FR" sz="2400" dirty="0"/>
                    </a:p>
                  </a:txBody>
                  <a:tcPr/>
                </a:tc>
                <a:tc>
                  <a:txBody>
                    <a:bodyPr/>
                    <a:lstStyle/>
                    <a:p>
                      <a:pPr algn="ctr"/>
                      <a:r>
                        <a:rPr lang="fr-FR" sz="2400" dirty="0" smtClean="0"/>
                        <a:t>62%</a:t>
                      </a:r>
                    </a:p>
                    <a:p>
                      <a:pPr algn="ctr"/>
                      <a:r>
                        <a:rPr lang="fr-FR" sz="2400" dirty="0" smtClean="0"/>
                        <a:t>74%</a:t>
                      </a:r>
                      <a:endParaRPr lang="fr-FR" sz="2400" dirty="0">
                        <a:solidFill>
                          <a:schemeClr val="tx1"/>
                        </a:solidFill>
                      </a:endParaRPr>
                    </a:p>
                  </a:txBody>
                  <a:tcPr/>
                </a:tc>
                <a:tc>
                  <a:txBody>
                    <a:bodyPr/>
                    <a:lstStyle/>
                    <a:p>
                      <a:pPr algn="ctr"/>
                      <a:r>
                        <a:rPr lang="fr-FR" sz="2400" dirty="0" smtClean="0"/>
                        <a:t>        27%</a:t>
                      </a:r>
                      <a:r>
                        <a:rPr lang="fr-FR" sz="2400" baseline="0" dirty="0" smtClean="0"/>
                        <a:t> (max) OIB</a:t>
                      </a:r>
                    </a:p>
                    <a:p>
                      <a:pPr algn="ctr"/>
                      <a:r>
                        <a:rPr lang="fr-FR" sz="2400" baseline="0" dirty="0" smtClean="0"/>
                        <a:t>15% (min) </a:t>
                      </a:r>
                      <a:endParaRPr lang="fr-FR" sz="2400" dirty="0">
                        <a:solidFill>
                          <a:schemeClr val="tx1"/>
                        </a:solidFill>
                      </a:endParaRPr>
                    </a:p>
                  </a:txBody>
                  <a:tcPr/>
                </a:tc>
                <a:tc>
                  <a:txBody>
                    <a:bodyPr/>
                    <a:lstStyle/>
                    <a:p>
                      <a:pPr algn="ctr"/>
                      <a:r>
                        <a:rPr lang="fr-FR" sz="2400" dirty="0" smtClean="0"/>
                        <a:t>11%</a:t>
                      </a:r>
                    </a:p>
                    <a:p>
                      <a:pPr algn="ctr"/>
                      <a:r>
                        <a:rPr lang="fr-FR" sz="2400" dirty="0" smtClean="0"/>
                        <a:t>11%</a:t>
                      </a:r>
                      <a:endParaRPr lang="fr-FR" sz="2400" dirty="0">
                        <a:solidFill>
                          <a:schemeClr val="tx1"/>
                        </a:solidFill>
                      </a:endParaRPr>
                    </a:p>
                  </a:txBody>
                  <a:tcPr/>
                </a:tc>
              </a:tr>
              <a:tr h="941008">
                <a:tc>
                  <a:txBody>
                    <a:bodyPr/>
                    <a:lstStyle/>
                    <a:p>
                      <a:r>
                        <a:rPr lang="fr-FR" sz="2400" dirty="0" smtClean="0"/>
                        <a:t>11th </a:t>
                      </a:r>
                      <a:endParaRPr lang="fr-FR" sz="2400" dirty="0"/>
                    </a:p>
                  </a:txBody>
                  <a:tcPr/>
                </a:tc>
                <a:tc>
                  <a:txBody>
                    <a:bodyPr/>
                    <a:lstStyle/>
                    <a:p>
                      <a:pPr algn="ctr"/>
                      <a:r>
                        <a:rPr lang="fr-FR" sz="2400" dirty="0" smtClean="0"/>
                        <a:t>65%</a:t>
                      </a:r>
                    </a:p>
                    <a:p>
                      <a:pPr algn="ctr"/>
                      <a:r>
                        <a:rPr lang="fr-FR" sz="2400" dirty="0" smtClean="0"/>
                        <a:t>77%</a:t>
                      </a:r>
                      <a:endParaRPr lang="fr-FR" sz="2400" dirty="0">
                        <a:solidFill>
                          <a:schemeClr val="tx1"/>
                        </a:solidFill>
                      </a:endParaRPr>
                    </a:p>
                  </a:txBody>
                  <a:tcPr/>
                </a:tc>
                <a:tc>
                  <a:txBody>
                    <a:bodyPr/>
                    <a:lstStyle/>
                    <a:p>
                      <a:pPr algn="ctr"/>
                      <a:r>
                        <a:rPr lang="fr-FR" sz="2400" dirty="0" smtClean="0"/>
                        <a:t>       26% (max) OIB</a:t>
                      </a:r>
                    </a:p>
                    <a:p>
                      <a:pPr algn="ctr"/>
                      <a:r>
                        <a:rPr lang="fr-FR" sz="2400" dirty="0" smtClean="0"/>
                        <a:t>14% (mini)</a:t>
                      </a:r>
                      <a:endParaRPr lang="fr-FR" sz="2400" dirty="0">
                        <a:solidFill>
                          <a:schemeClr val="tx1"/>
                        </a:solidFill>
                      </a:endParaRPr>
                    </a:p>
                  </a:txBody>
                  <a:tcPr/>
                </a:tc>
                <a:tc>
                  <a:txBody>
                    <a:bodyPr/>
                    <a:lstStyle/>
                    <a:p>
                      <a:pPr algn="ctr"/>
                      <a:r>
                        <a:rPr lang="fr-FR" sz="2400" dirty="0" smtClean="0"/>
                        <a:t>9%</a:t>
                      </a:r>
                    </a:p>
                    <a:p>
                      <a:pPr algn="ctr"/>
                      <a:r>
                        <a:rPr lang="fr-FR" sz="2400" dirty="0" smtClean="0"/>
                        <a:t>9%</a:t>
                      </a:r>
                      <a:endParaRPr lang="fr-FR" sz="2400" dirty="0">
                        <a:solidFill>
                          <a:schemeClr val="tx1"/>
                        </a:solidFill>
                      </a:endParaRPr>
                    </a:p>
                  </a:txBody>
                  <a:tcPr/>
                </a:tc>
              </a:tr>
              <a:tr h="9410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400" dirty="0" smtClean="0"/>
                        <a:t>12th</a:t>
                      </a:r>
                    </a:p>
                    <a:p>
                      <a:endParaRPr lang="fr-FR" sz="2400" dirty="0"/>
                    </a:p>
                  </a:txBody>
                  <a:tcPr/>
                </a:tc>
                <a:tc>
                  <a:txBody>
                    <a:bodyPr/>
                    <a:lstStyle/>
                    <a:p>
                      <a:pPr algn="ctr"/>
                      <a:r>
                        <a:rPr lang="fr-FR" sz="2400" dirty="0" smtClean="0"/>
                        <a:t>60%</a:t>
                      </a:r>
                    </a:p>
                    <a:p>
                      <a:pPr algn="ctr"/>
                      <a:r>
                        <a:rPr lang="fr-FR" sz="2400" dirty="0" smtClean="0"/>
                        <a:t>77%</a:t>
                      </a:r>
                      <a:endParaRPr lang="fr-FR" sz="2400" dirty="0" smtClean="0">
                        <a:solidFill>
                          <a:schemeClr val="tx1"/>
                        </a:solidFill>
                      </a:endParaRPr>
                    </a:p>
                  </a:txBody>
                  <a:tcPr/>
                </a:tc>
                <a:tc>
                  <a:txBody>
                    <a:bodyPr/>
                    <a:lstStyle/>
                    <a:p>
                      <a:pPr algn="ctr"/>
                      <a:r>
                        <a:rPr lang="fr-FR" sz="2400" dirty="0" smtClean="0"/>
                        <a:t>        31% (max) OIB</a:t>
                      </a:r>
                    </a:p>
                    <a:p>
                      <a:pPr algn="ctr"/>
                      <a:r>
                        <a:rPr lang="fr-FR" sz="2400" dirty="0" smtClean="0"/>
                        <a:t>14% (mini)</a:t>
                      </a:r>
                      <a:endParaRPr lang="fr-FR" sz="2400" dirty="0">
                        <a:solidFill>
                          <a:schemeClr val="tx1"/>
                        </a:solidFill>
                      </a:endParaRPr>
                    </a:p>
                  </a:txBody>
                  <a:tcPr/>
                </a:tc>
                <a:tc>
                  <a:txBody>
                    <a:bodyPr/>
                    <a:lstStyle/>
                    <a:p>
                      <a:pPr algn="ctr"/>
                      <a:r>
                        <a:rPr lang="fr-FR" sz="2400" dirty="0" smtClean="0"/>
                        <a:t>9%</a:t>
                      </a:r>
                    </a:p>
                    <a:p>
                      <a:pPr algn="ctr"/>
                      <a:r>
                        <a:rPr lang="fr-FR" sz="2400" dirty="0" smtClean="0"/>
                        <a:t>9%</a:t>
                      </a:r>
                      <a:endParaRPr lang="fr-FR" sz="2400" dirty="0" smtClean="0">
                        <a:solidFill>
                          <a:schemeClr val="tx1"/>
                        </a:solidFill>
                      </a:endParaRPr>
                    </a:p>
                  </a:txBody>
                  <a:tcPr/>
                </a:tc>
              </a:tr>
            </a:tbl>
          </a:graphicData>
        </a:graphic>
      </p:graphicFrame>
    </p:spTree>
    <p:extLst>
      <p:ext uri="{BB962C8B-B14F-4D97-AF65-F5344CB8AC3E}">
        <p14:creationId xmlns:p14="http://schemas.microsoft.com/office/powerpoint/2010/main" val="3754759605"/>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457200"/>
            <a:ext cx="11887200" cy="1936750"/>
          </a:xfrm>
        </p:spPr>
        <p:txBody>
          <a:bodyPr/>
          <a:lstStyle/>
          <a:p>
            <a:r>
              <a:rPr lang="en-US" sz="7000" dirty="0" smtClean="0"/>
              <a:t>Brevet Exam Results</a:t>
            </a:r>
            <a:endParaRPr lang="en-US" sz="7000" dirty="0"/>
          </a:p>
        </p:txBody>
      </p:sp>
      <p:sp>
        <p:nvSpPr>
          <p:cNvPr id="4" name="Rectangle 3"/>
          <p:cNvSpPr/>
          <p:nvPr/>
        </p:nvSpPr>
        <p:spPr>
          <a:xfrm>
            <a:off x="787400" y="1783646"/>
            <a:ext cx="11430000" cy="6568401"/>
          </a:xfrm>
          <a:prstGeom prst="rect">
            <a:avLst/>
          </a:prstGeom>
        </p:spPr>
        <p:txBody>
          <a:bodyPr wrap="square">
            <a:spAutoFit/>
          </a:bodyPr>
          <a:lstStyle/>
          <a:p>
            <a:pPr eaLnBrk="1" hangingPunct="1">
              <a:lnSpc>
                <a:spcPct val="200000"/>
              </a:lnSpc>
            </a:pPr>
            <a:r>
              <a:rPr lang="en-US" sz="3600" dirty="0"/>
              <a:t>Brevet: 24 tested, 100 % success and with 87.5% distinctions!</a:t>
            </a:r>
          </a:p>
          <a:p>
            <a:pPr lvl="2" eaLnBrk="1" hangingPunct="1">
              <a:lnSpc>
                <a:spcPct val="200000"/>
              </a:lnSpc>
            </a:pPr>
            <a:r>
              <a:rPr lang="en-US" sz="3600" dirty="0"/>
              <a:t>6/24 </a:t>
            </a:r>
            <a:r>
              <a:rPr lang="en-US" sz="3600" dirty="0" err="1">
                <a:solidFill>
                  <a:srgbClr val="FF0000"/>
                </a:solidFill>
              </a:rPr>
              <a:t>Très</a:t>
            </a:r>
            <a:r>
              <a:rPr lang="en-US" sz="3600" dirty="0">
                <a:solidFill>
                  <a:srgbClr val="FF0000"/>
                </a:solidFill>
              </a:rPr>
              <a:t> Bien [very good] </a:t>
            </a:r>
            <a:r>
              <a:rPr lang="en-US" sz="3600" dirty="0"/>
              <a:t>(25 %) </a:t>
            </a:r>
          </a:p>
          <a:p>
            <a:pPr lvl="2" eaLnBrk="1" hangingPunct="1">
              <a:lnSpc>
                <a:spcPct val="200000"/>
              </a:lnSpc>
            </a:pPr>
            <a:r>
              <a:rPr lang="en-US" sz="3600" dirty="0"/>
              <a:t>11/24 </a:t>
            </a:r>
            <a:r>
              <a:rPr lang="en-US" sz="3600" dirty="0">
                <a:solidFill>
                  <a:srgbClr val="FFC000"/>
                </a:solidFill>
              </a:rPr>
              <a:t>Bien [good]</a:t>
            </a:r>
            <a:r>
              <a:rPr lang="en-US" sz="3600" dirty="0"/>
              <a:t> (45.83%)  </a:t>
            </a:r>
          </a:p>
          <a:p>
            <a:pPr lvl="2" eaLnBrk="1" hangingPunct="1">
              <a:lnSpc>
                <a:spcPct val="200000"/>
              </a:lnSpc>
            </a:pPr>
            <a:r>
              <a:rPr lang="en-US" sz="3600" dirty="0"/>
              <a:t>4/27 </a:t>
            </a:r>
            <a:r>
              <a:rPr lang="en-US" sz="3600" dirty="0" err="1">
                <a:solidFill>
                  <a:srgbClr val="00B0F0"/>
                </a:solidFill>
              </a:rPr>
              <a:t>Assez</a:t>
            </a:r>
            <a:r>
              <a:rPr lang="en-US" sz="3600" dirty="0">
                <a:solidFill>
                  <a:srgbClr val="00B0F0"/>
                </a:solidFill>
              </a:rPr>
              <a:t> Bien [fairly good] </a:t>
            </a:r>
            <a:r>
              <a:rPr lang="en-US" sz="3600" dirty="0"/>
              <a:t>(16.66%)</a:t>
            </a:r>
          </a:p>
          <a:p>
            <a:pPr lvl="2" eaLnBrk="1" hangingPunct="1">
              <a:lnSpc>
                <a:spcPct val="200000"/>
              </a:lnSpc>
            </a:pPr>
            <a:r>
              <a:rPr lang="en-US" sz="3600" dirty="0"/>
              <a:t>3/24 </a:t>
            </a:r>
            <a:r>
              <a:rPr lang="en-US" sz="3600" dirty="0">
                <a:solidFill>
                  <a:schemeClr val="accent5">
                    <a:lumMod val="50000"/>
                  </a:schemeClr>
                </a:solidFill>
              </a:rPr>
              <a:t>Passable [passing]</a:t>
            </a:r>
            <a:r>
              <a:rPr lang="en-US" sz="3600" dirty="0"/>
              <a:t> (12.5%)</a:t>
            </a:r>
          </a:p>
        </p:txBody>
      </p:sp>
    </p:spTree>
    <p:extLst>
      <p:ext uri="{BB962C8B-B14F-4D97-AF65-F5344CB8AC3E}">
        <p14:creationId xmlns:p14="http://schemas.microsoft.com/office/powerpoint/2010/main" val="4160980654"/>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533400"/>
            <a:ext cx="11963400" cy="2082800"/>
          </a:xfrm>
        </p:spPr>
        <p:txBody>
          <a:bodyPr/>
          <a:lstStyle/>
          <a:p>
            <a:r>
              <a:rPr lang="en-US" sz="7200" dirty="0" smtClean="0"/>
              <a:t>Exam Results – Preliminary Examinations (1ères)</a:t>
            </a:r>
            <a:endParaRPr lang="en-US" sz="7200" dirty="0"/>
          </a:p>
        </p:txBody>
      </p:sp>
      <p:graphicFrame>
        <p:nvGraphicFramePr>
          <p:cNvPr id="3" name="Group 3"/>
          <p:cNvGraphicFramePr>
            <a:graphicFrameLocks/>
          </p:cNvGraphicFramePr>
          <p:nvPr>
            <p:extLst>
              <p:ext uri="{D42A27DB-BD31-4B8C-83A1-F6EECF244321}">
                <p14:modId xmlns:p14="http://schemas.microsoft.com/office/powerpoint/2010/main" val="2742033165"/>
              </p:ext>
            </p:extLst>
          </p:nvPr>
        </p:nvGraphicFramePr>
        <p:xfrm>
          <a:off x="381000" y="2895601"/>
          <a:ext cx="12293599" cy="5486400"/>
        </p:xfrm>
        <a:graphic>
          <a:graphicData uri="http://schemas.openxmlformats.org/drawingml/2006/table">
            <a:tbl>
              <a:tblPr/>
              <a:tblGrid>
                <a:gridCol w="1923124"/>
                <a:gridCol w="1719425"/>
                <a:gridCol w="1912339"/>
                <a:gridCol w="1639147"/>
                <a:gridCol w="2549782"/>
                <a:gridCol w="2549782"/>
              </a:tblGrid>
              <a:tr h="2751654">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noProof="0" dirty="0" smtClean="0">
                          <a:ln>
                            <a:noFill/>
                          </a:ln>
                          <a:solidFill>
                            <a:schemeClr val="bg1"/>
                          </a:solidFill>
                          <a:effectLst/>
                          <a:latin typeface="+mn-lt"/>
                          <a:cs typeface="Arial" charset="0"/>
                        </a:rPr>
                        <a:t> </a:t>
                      </a:r>
                      <a:endParaRPr kumimoji="0" lang="en-US" sz="2400" b="0" i="0" u="none" strike="noStrike" cap="none" normalizeH="0" baseline="0" noProof="0" dirty="0" smtClean="0">
                        <a:ln>
                          <a:noFill/>
                        </a:ln>
                        <a:solidFill>
                          <a:schemeClr val="bg1"/>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noProof="0" dirty="0" smtClean="0">
                          <a:ln>
                            <a:noFill/>
                          </a:ln>
                          <a:solidFill>
                            <a:schemeClr val="tx1"/>
                          </a:solidFill>
                          <a:effectLst/>
                          <a:latin typeface="+mn-lt"/>
                        </a:rPr>
                        <a:t>Written</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noProof="0" dirty="0" smtClean="0">
                          <a:ln>
                            <a:noFill/>
                          </a:ln>
                          <a:solidFill>
                            <a:schemeClr val="tx1"/>
                          </a:solidFill>
                          <a:effectLst/>
                          <a:latin typeface="+mn-lt"/>
                        </a:rPr>
                        <a:t>French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200" b="1" i="0" u="none" strike="noStrike" cap="none" normalizeH="0" baseline="0" noProof="0" dirty="0" smtClean="0">
                          <a:ln>
                            <a:noFill/>
                          </a:ln>
                          <a:solidFill>
                            <a:schemeClr val="tx1"/>
                          </a:solidFill>
                          <a:effectLst/>
                          <a:latin typeface="+mn-lt"/>
                        </a:rPr>
                        <a:t>Oral French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200" b="1" i="0" u="none" strike="noStrike" cap="none" normalizeH="0" baseline="0" noProof="0" dirty="0" smtClean="0">
                          <a:ln>
                            <a:noFill/>
                          </a:ln>
                          <a:solidFill>
                            <a:schemeClr val="tx1"/>
                          </a:solidFill>
                          <a:effectLst/>
                          <a:latin typeface="+mn-lt"/>
                        </a:rPr>
                        <a:t>TPE</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noProof="0" dirty="0" smtClean="0">
                          <a:ln>
                            <a:noFill/>
                          </a:ln>
                          <a:solidFill>
                            <a:schemeClr val="tx1"/>
                          </a:solidFill>
                          <a:effectLst/>
                          <a:latin typeface="+mn-lt"/>
                        </a:rPr>
                        <a:t>Project-Based Learning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200" b="1" i="0" u="none" strike="noStrike" cap="none" normalizeH="0" baseline="0" noProof="0" dirty="0" smtClean="0">
                          <a:ln>
                            <a:noFill/>
                          </a:ln>
                          <a:solidFill>
                            <a:schemeClr val="tx1"/>
                          </a:solidFill>
                          <a:effectLst/>
                          <a:latin typeface="+mn-lt"/>
                        </a:rPr>
                        <a:t>Sciences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200" b="1" i="0" u="none" strike="noStrike" cap="none" normalizeH="0" baseline="0" noProof="0" dirty="0" smtClean="0">
                          <a:ln>
                            <a:noFill/>
                          </a:ln>
                          <a:solidFill>
                            <a:schemeClr val="tx1"/>
                          </a:solidFill>
                          <a:effectLst/>
                          <a:latin typeface="+mn-lt"/>
                        </a:rPr>
                        <a:t>History</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sz="2200" b="1" i="0" u="none" strike="noStrike" cap="none" normalizeH="0" baseline="0" noProof="0" dirty="0" smtClean="0">
                          <a:ln>
                            <a:noFill/>
                          </a:ln>
                          <a:solidFill>
                            <a:schemeClr val="tx1"/>
                          </a:solidFill>
                          <a:effectLst/>
                          <a:latin typeface="+mn-lt"/>
                        </a:rPr>
                        <a:t>Geography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7928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noProof="0" dirty="0" smtClean="0">
                          <a:ln>
                            <a:noFill/>
                          </a:ln>
                          <a:solidFill>
                            <a:schemeClr val="tx1"/>
                          </a:solidFill>
                          <a:effectLst/>
                          <a:latin typeface="+mn-lt"/>
                        </a:rPr>
                        <a:t>1ère 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noProof="0" dirty="0" smtClean="0">
                          <a:ln>
                            <a:noFill/>
                          </a:ln>
                          <a:solidFill>
                            <a:srgbClr val="FF0000"/>
                          </a:solidFill>
                          <a:effectLst/>
                          <a:latin typeface="+mn-lt"/>
                        </a:rPr>
                        <a:t>10.83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noProof="0" dirty="0" smtClean="0">
                          <a:ln>
                            <a:noFill/>
                          </a:ln>
                          <a:solidFill>
                            <a:schemeClr val="tx1"/>
                          </a:solidFill>
                          <a:effectLst/>
                          <a:latin typeface="+mn-lt"/>
                        </a:rPr>
                        <a:t>14.50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noProof="0" dirty="0" smtClean="0">
                          <a:ln>
                            <a:noFill/>
                          </a:ln>
                          <a:solidFill>
                            <a:schemeClr val="accent2">
                              <a:lumMod val="50000"/>
                            </a:schemeClr>
                          </a:solidFill>
                          <a:effectLst/>
                          <a:latin typeface="+mn-lt"/>
                        </a:rPr>
                        <a:t>10.83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noProof="0" dirty="0" smtClean="0">
                          <a:ln>
                            <a:noFill/>
                          </a:ln>
                          <a:solidFill>
                            <a:schemeClr val="tx1"/>
                          </a:solidFill>
                          <a:effectLst/>
                          <a:latin typeface="+mn-lt"/>
                        </a:rPr>
                        <a:t>14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noProof="0" dirty="0" smtClean="0">
                          <a:ln>
                            <a:noFill/>
                          </a:ln>
                          <a:solidFill>
                            <a:schemeClr val="tx1"/>
                          </a:solidFill>
                          <a:effectLst/>
                          <a:latin typeface="+mn-lt"/>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55154">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noProof="0" dirty="0" smtClean="0">
                          <a:ln>
                            <a:noFill/>
                          </a:ln>
                          <a:solidFill>
                            <a:schemeClr val="tx1"/>
                          </a:solidFill>
                          <a:effectLst/>
                          <a:latin typeface="+mn-lt"/>
                        </a:rPr>
                        <a:t>1ère 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noProof="0" dirty="0" smtClean="0">
                          <a:ln>
                            <a:noFill/>
                          </a:ln>
                          <a:solidFill>
                            <a:srgbClr val="FF0000"/>
                          </a:solidFill>
                          <a:effectLst/>
                          <a:latin typeface="+mn-lt"/>
                        </a:rPr>
                        <a:t>11.5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noProof="0" dirty="0" smtClean="0">
                          <a:ln>
                            <a:noFill/>
                          </a:ln>
                          <a:solidFill>
                            <a:schemeClr val="tx1"/>
                          </a:solidFill>
                          <a:effectLst/>
                          <a:latin typeface="+mn-lt"/>
                        </a:rPr>
                        <a:t>15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noProof="0" dirty="0" smtClean="0">
                          <a:ln>
                            <a:noFill/>
                          </a:ln>
                          <a:solidFill>
                            <a:schemeClr val="accent2">
                              <a:lumMod val="50000"/>
                            </a:schemeClr>
                          </a:solidFill>
                          <a:effectLst/>
                          <a:latin typeface="+mn-lt"/>
                        </a:rPr>
                        <a:t>15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noProof="0" dirty="0" smtClean="0">
                          <a:ln>
                            <a:noFill/>
                          </a:ln>
                          <a:solidFill>
                            <a:schemeClr val="tx1"/>
                          </a:solidFill>
                          <a:effectLst/>
                          <a:latin typeface="+mn-lt"/>
                        </a:rPr>
                        <a:t>14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noProof="0" dirty="0" smtClean="0">
                          <a:ln>
                            <a:noFill/>
                          </a:ln>
                          <a:solidFill>
                            <a:schemeClr val="tx1"/>
                          </a:solidFill>
                          <a:effectLst/>
                          <a:latin typeface="+mn-lt"/>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00312">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noProof="0" dirty="0" smtClean="0">
                          <a:ln>
                            <a:noFill/>
                          </a:ln>
                          <a:solidFill>
                            <a:schemeClr val="tx1"/>
                          </a:solidFill>
                          <a:effectLst/>
                          <a:latin typeface="+mn-lt"/>
                        </a:rPr>
                        <a:t>1ère 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noProof="0" dirty="0" smtClean="0">
                          <a:ln>
                            <a:noFill/>
                          </a:ln>
                          <a:solidFill>
                            <a:srgbClr val="FF0000"/>
                          </a:solidFill>
                          <a:effectLst/>
                          <a:latin typeface="+mn-lt"/>
                        </a:rPr>
                        <a:t>12.85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noProof="0" dirty="0" smtClean="0">
                          <a:ln>
                            <a:noFill/>
                          </a:ln>
                          <a:solidFill>
                            <a:schemeClr val="tx1"/>
                          </a:solidFill>
                          <a:effectLst/>
                          <a:latin typeface="+mn-lt"/>
                        </a:rPr>
                        <a:t>15.71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noProof="0" dirty="0" smtClean="0">
                          <a:ln>
                            <a:noFill/>
                          </a:ln>
                          <a:solidFill>
                            <a:schemeClr val="accent2">
                              <a:lumMod val="50000"/>
                            </a:schemeClr>
                          </a:solidFill>
                          <a:effectLst/>
                          <a:latin typeface="+mn-lt"/>
                        </a:rPr>
                        <a:t>13.71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noProof="0" dirty="0" smtClean="0">
                          <a:ln>
                            <a:noFill/>
                          </a:ln>
                          <a:solidFill>
                            <a:schemeClr val="tx1"/>
                          </a:solidFill>
                          <a:effectLst/>
                          <a:latin typeface="+mn-lt"/>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noProof="0" dirty="0" smtClean="0">
                          <a:ln>
                            <a:noFill/>
                          </a:ln>
                          <a:solidFill>
                            <a:schemeClr val="tx1"/>
                          </a:solidFill>
                          <a:effectLst/>
                          <a:latin typeface="+mn-lt"/>
                        </a:rPr>
                        <a:t>15.2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3550700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0"/>
            <a:ext cx="11811000" cy="2082800"/>
          </a:xfrm>
        </p:spPr>
        <p:txBody>
          <a:bodyPr/>
          <a:lstStyle/>
          <a:p>
            <a:r>
              <a:rPr lang="en-US" dirty="0" smtClean="0"/>
              <a:t>BAC Class of 2012</a:t>
            </a:r>
            <a:endParaRPr lang="en-US" dirty="0"/>
          </a:p>
        </p:txBody>
      </p:sp>
      <p:sp>
        <p:nvSpPr>
          <p:cNvPr id="3" name="Rectangle 3"/>
          <p:cNvSpPr txBox="1">
            <a:spLocks noChangeArrowheads="1"/>
          </p:cNvSpPr>
          <p:nvPr/>
        </p:nvSpPr>
        <p:spPr>
          <a:xfrm>
            <a:off x="482600" y="2133600"/>
            <a:ext cx="12268200" cy="6172200"/>
          </a:xfrm>
          <a:prstGeom prst="rect">
            <a:avLst/>
          </a:prstGeom>
        </p:spPr>
        <p:txBody>
          <a:bodyPr/>
          <a:lstStyle>
            <a:lvl1pPr marL="342900" indent="-342900" algn="l"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1pPr>
            <a:lvl2pPr marL="742950" indent="-285750" algn="l"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2pPr>
            <a:lvl3pPr marL="1143000" indent="-228600" algn="l"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3pPr>
            <a:lvl4pPr marL="1600200" indent="-228600" algn="l"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4pPr>
            <a:lvl5pPr marL="2057400" indent="-228600" algn="l"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5pPr>
            <a:lvl6pPr marL="457200" algn="l" rtl="0" fontAlgn="base">
              <a:lnSpc>
                <a:spcPct val="120000"/>
              </a:lnSpc>
              <a:spcBef>
                <a:spcPts val="3000"/>
              </a:spcBef>
              <a:spcAft>
                <a:spcPct val="0"/>
              </a:spcAft>
              <a:defRPr sz="2600">
                <a:solidFill>
                  <a:schemeClr val="tx1"/>
                </a:solidFill>
                <a:latin typeface="+mn-lt"/>
                <a:ea typeface="+mn-ea"/>
                <a:cs typeface="+mn-cs"/>
                <a:sym typeface="Helvetica Neue Light" charset="0"/>
              </a:defRPr>
            </a:lvl6pPr>
            <a:lvl7pPr marL="914400" algn="l" rtl="0" fontAlgn="base">
              <a:lnSpc>
                <a:spcPct val="120000"/>
              </a:lnSpc>
              <a:spcBef>
                <a:spcPts val="3000"/>
              </a:spcBef>
              <a:spcAft>
                <a:spcPct val="0"/>
              </a:spcAft>
              <a:defRPr sz="2600">
                <a:solidFill>
                  <a:schemeClr val="tx1"/>
                </a:solidFill>
                <a:latin typeface="+mn-lt"/>
                <a:ea typeface="+mn-ea"/>
                <a:cs typeface="+mn-cs"/>
                <a:sym typeface="Helvetica Neue Light" charset="0"/>
              </a:defRPr>
            </a:lvl7pPr>
            <a:lvl8pPr marL="1371600" algn="l" rtl="0" fontAlgn="base">
              <a:lnSpc>
                <a:spcPct val="120000"/>
              </a:lnSpc>
              <a:spcBef>
                <a:spcPts val="3000"/>
              </a:spcBef>
              <a:spcAft>
                <a:spcPct val="0"/>
              </a:spcAft>
              <a:defRPr sz="2600">
                <a:solidFill>
                  <a:schemeClr val="tx1"/>
                </a:solidFill>
                <a:latin typeface="+mn-lt"/>
                <a:ea typeface="+mn-ea"/>
                <a:cs typeface="+mn-cs"/>
                <a:sym typeface="Helvetica Neue Light" charset="0"/>
              </a:defRPr>
            </a:lvl8pPr>
            <a:lvl9pPr marL="1828800" algn="l" rtl="0" fontAlgn="base">
              <a:lnSpc>
                <a:spcPct val="120000"/>
              </a:lnSpc>
              <a:spcBef>
                <a:spcPts val="3000"/>
              </a:spcBef>
              <a:spcAft>
                <a:spcPct val="0"/>
              </a:spcAft>
              <a:defRPr sz="2600">
                <a:solidFill>
                  <a:schemeClr val="tx1"/>
                </a:solidFill>
                <a:latin typeface="+mn-lt"/>
                <a:ea typeface="+mn-ea"/>
                <a:cs typeface="+mn-cs"/>
                <a:sym typeface="Helvetica Neue Light" charset="0"/>
              </a:defRPr>
            </a:lvl9pPr>
          </a:lstStyle>
          <a:p>
            <a:pPr eaLnBrk="1" hangingPunct="1"/>
            <a:r>
              <a:rPr lang="en-US" sz="2800" kern="0" dirty="0" smtClean="0"/>
              <a:t>AWTY : </a:t>
            </a:r>
            <a:r>
              <a:rPr lang="en-US" sz="2800" b="1" kern="0" dirty="0" smtClean="0">
                <a:solidFill>
                  <a:srgbClr val="FF0000"/>
                </a:solidFill>
              </a:rPr>
              <a:t>100 % success </a:t>
            </a:r>
          </a:p>
          <a:p>
            <a:pPr marL="0" indent="0" eaLnBrk="1" hangingPunct="1"/>
            <a:r>
              <a:rPr lang="en-US" sz="2800" kern="0" dirty="0" smtClean="0"/>
              <a:t>	75% with distinctions (15/20)</a:t>
            </a:r>
          </a:p>
          <a:p>
            <a:pPr eaLnBrk="1" hangingPunct="1"/>
            <a:r>
              <a:rPr lang="en-US" sz="2800" kern="0" dirty="0" smtClean="0"/>
              <a:t>Breakdown of Academic Distinctions:</a:t>
            </a:r>
          </a:p>
          <a:p>
            <a:pPr lvl="1" eaLnBrk="1" hangingPunct="1">
              <a:lnSpc>
                <a:spcPct val="150000"/>
              </a:lnSpc>
            </a:pPr>
            <a:r>
              <a:rPr lang="en-US" sz="2400" b="1" kern="0" dirty="0" err="1" smtClean="0">
                <a:solidFill>
                  <a:srgbClr val="FF0000"/>
                </a:solidFill>
              </a:rPr>
              <a:t>Très</a:t>
            </a:r>
            <a:r>
              <a:rPr lang="en-US" sz="2400" b="1" kern="0" dirty="0" smtClean="0">
                <a:solidFill>
                  <a:srgbClr val="FF0000"/>
                </a:solidFill>
              </a:rPr>
              <a:t> Bien</a:t>
            </a:r>
            <a:r>
              <a:rPr lang="en-US" sz="2400" kern="0" dirty="0" smtClean="0">
                <a:solidFill>
                  <a:srgbClr val="FF0000"/>
                </a:solidFill>
              </a:rPr>
              <a:t> [very good]</a:t>
            </a:r>
            <a:r>
              <a:rPr lang="en-US" sz="2400" kern="0" dirty="0" smtClean="0"/>
              <a:t>: 6 (30%) – (1 ES, 1 L and 4 S) (France: 8.9%)</a:t>
            </a:r>
          </a:p>
          <a:p>
            <a:pPr lvl="1" eaLnBrk="1" hangingPunct="1">
              <a:lnSpc>
                <a:spcPct val="150000"/>
              </a:lnSpc>
            </a:pPr>
            <a:r>
              <a:rPr lang="en-US" sz="2400" b="1" kern="0" dirty="0" smtClean="0">
                <a:solidFill>
                  <a:srgbClr val="C00000"/>
                </a:solidFill>
              </a:rPr>
              <a:t>Bien [good]</a:t>
            </a:r>
            <a:r>
              <a:rPr lang="en-US" sz="2400" kern="0" dirty="0" smtClean="0">
                <a:solidFill>
                  <a:srgbClr val="C00000"/>
                </a:solidFill>
              </a:rPr>
              <a:t>: </a:t>
            </a:r>
            <a:r>
              <a:rPr lang="en-US" sz="2400" kern="0" dirty="0" smtClean="0"/>
              <a:t>7 (35 %) – (4 ES and 3 S) (France: 17%)</a:t>
            </a:r>
          </a:p>
          <a:p>
            <a:pPr lvl="1" eaLnBrk="1" hangingPunct="1">
              <a:lnSpc>
                <a:spcPct val="150000"/>
              </a:lnSpc>
            </a:pPr>
            <a:r>
              <a:rPr lang="en-US" sz="2400" kern="0" dirty="0" smtClean="0"/>
              <a:t> </a:t>
            </a:r>
            <a:r>
              <a:rPr lang="en-US" sz="2400" b="1" kern="0" dirty="0" err="1" smtClean="0">
                <a:solidFill>
                  <a:schemeClr val="tx2">
                    <a:lumMod val="75000"/>
                  </a:schemeClr>
                </a:solidFill>
              </a:rPr>
              <a:t>Assez</a:t>
            </a:r>
            <a:r>
              <a:rPr lang="en-US" sz="2400" b="1" kern="0" dirty="0" smtClean="0">
                <a:solidFill>
                  <a:schemeClr val="tx2">
                    <a:lumMod val="75000"/>
                  </a:schemeClr>
                </a:solidFill>
              </a:rPr>
              <a:t> Bie</a:t>
            </a:r>
            <a:r>
              <a:rPr lang="en-US" sz="2400" kern="0" dirty="0" smtClean="0">
                <a:solidFill>
                  <a:schemeClr val="tx2">
                    <a:lumMod val="75000"/>
                  </a:schemeClr>
                </a:solidFill>
              </a:rPr>
              <a:t>n [fairly good] </a:t>
            </a:r>
            <a:r>
              <a:rPr lang="en-US" sz="2400" kern="0" dirty="0" smtClean="0"/>
              <a:t>: 2 (10%)(1 L and 1 ES) (France: 28.4%)</a:t>
            </a:r>
          </a:p>
          <a:p>
            <a:pPr lvl="1" eaLnBrk="1" hangingPunct="1">
              <a:lnSpc>
                <a:spcPct val="150000"/>
              </a:lnSpc>
            </a:pPr>
            <a:r>
              <a:rPr lang="en-US" sz="2400" kern="0" dirty="0" smtClean="0">
                <a:solidFill>
                  <a:schemeClr val="accent1">
                    <a:lumMod val="50000"/>
                  </a:schemeClr>
                </a:solidFill>
              </a:rPr>
              <a:t>Passable [passing] </a:t>
            </a:r>
            <a:r>
              <a:rPr lang="en-US" sz="2400" kern="0" dirty="0" smtClean="0"/>
              <a:t>: 5 (25%)( 2 ES and 3 S) (France: 45.7%)</a:t>
            </a:r>
          </a:p>
          <a:p>
            <a:pPr eaLnBrk="1" hangingPunct="1"/>
            <a:endParaRPr lang="en-US" sz="2800" kern="0" dirty="0" smtClean="0"/>
          </a:p>
        </p:txBody>
      </p:sp>
    </p:spTree>
    <p:extLst>
      <p:ext uri="{BB962C8B-B14F-4D97-AF65-F5344CB8AC3E}">
        <p14:creationId xmlns:p14="http://schemas.microsoft.com/office/powerpoint/2010/main" val="24617040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3"/>
          <p:cNvSpPr>
            <a:spLocks noGrp="1"/>
          </p:cNvSpPr>
          <p:nvPr>
            <p:ph type="title"/>
          </p:nvPr>
        </p:nvSpPr>
        <p:spPr>
          <a:xfrm>
            <a:off x="558800" y="-381000"/>
            <a:ext cx="12192000" cy="2082800"/>
          </a:xfrm>
        </p:spPr>
        <p:txBody>
          <a:bodyPr/>
          <a:lstStyle/>
          <a:p>
            <a:r>
              <a:rPr lang="en-US" sz="8800" b="1" noProof="0" dirty="0" smtClean="0"/>
              <a:t>BAC Results 2002-12</a:t>
            </a:r>
          </a:p>
        </p:txBody>
      </p:sp>
      <p:graphicFrame>
        <p:nvGraphicFramePr>
          <p:cNvPr id="7" name="Table 6"/>
          <p:cNvGraphicFramePr>
            <a:graphicFrameLocks noGrp="1"/>
          </p:cNvGraphicFramePr>
          <p:nvPr>
            <p:extLst>
              <p:ext uri="{D42A27DB-BD31-4B8C-83A1-F6EECF244321}">
                <p14:modId xmlns:p14="http://schemas.microsoft.com/office/powerpoint/2010/main" val="2234837495"/>
              </p:ext>
            </p:extLst>
          </p:nvPr>
        </p:nvGraphicFramePr>
        <p:xfrm>
          <a:off x="939800" y="2057401"/>
          <a:ext cx="11528991" cy="6202837"/>
        </p:xfrm>
        <a:graphic>
          <a:graphicData uri="http://schemas.openxmlformats.org/drawingml/2006/table">
            <a:tbl>
              <a:tblPr firstRow="1" bandRow="1">
                <a:tableStyleId>{5C22544A-7EE6-4342-B048-85BDC9FD1C3A}</a:tableStyleId>
              </a:tblPr>
              <a:tblGrid>
                <a:gridCol w="1403689"/>
                <a:gridCol w="828932"/>
                <a:gridCol w="929637"/>
                <a:gridCol w="929637"/>
                <a:gridCol w="929637"/>
                <a:gridCol w="1047374"/>
                <a:gridCol w="811900"/>
                <a:gridCol w="929637"/>
                <a:gridCol w="929637"/>
                <a:gridCol w="929637"/>
                <a:gridCol w="929637"/>
                <a:gridCol w="929637"/>
              </a:tblGrid>
              <a:tr h="748382">
                <a:tc>
                  <a:txBody>
                    <a:bodyPr/>
                    <a:lstStyle/>
                    <a:p>
                      <a:pPr algn="ctr" fontAlgn="b"/>
                      <a:r>
                        <a:rPr lang="en-US" sz="2300" b="1" i="0" u="none" strike="noStrike" dirty="0">
                          <a:solidFill>
                            <a:srgbClr val="000000"/>
                          </a:solidFill>
                          <a:latin typeface="Arial" pitchFamily="34" charset="0"/>
                          <a:cs typeface="Arial" pitchFamily="34" charset="0"/>
                        </a:rPr>
                        <a:t> </a:t>
                      </a:r>
                    </a:p>
                  </a:txBody>
                  <a:tcPr marL="9031" marR="9031" marT="9031" marB="0" anchor="ctr"/>
                </a:tc>
                <a:tc>
                  <a:txBody>
                    <a:bodyPr/>
                    <a:lstStyle/>
                    <a:p>
                      <a:pPr algn="ctr" fontAlgn="b"/>
                      <a:r>
                        <a:rPr lang="en-US" sz="2300" b="1" i="0" u="none" strike="noStrike" dirty="0">
                          <a:solidFill>
                            <a:srgbClr val="000000"/>
                          </a:solidFill>
                          <a:latin typeface="Arial" pitchFamily="34" charset="0"/>
                          <a:cs typeface="Arial" pitchFamily="34" charset="0"/>
                        </a:rPr>
                        <a:t>2002</a:t>
                      </a:r>
                    </a:p>
                  </a:txBody>
                  <a:tcPr marL="9031" marR="9031" marT="9031" marB="0" anchor="ctr"/>
                </a:tc>
                <a:tc>
                  <a:txBody>
                    <a:bodyPr/>
                    <a:lstStyle/>
                    <a:p>
                      <a:pPr algn="ctr" fontAlgn="b"/>
                      <a:r>
                        <a:rPr lang="en-US" sz="2300" b="1" i="0" u="none" strike="noStrike" dirty="0">
                          <a:solidFill>
                            <a:srgbClr val="000000"/>
                          </a:solidFill>
                          <a:latin typeface="Arial" pitchFamily="34" charset="0"/>
                          <a:cs typeface="Arial" pitchFamily="34" charset="0"/>
                        </a:rPr>
                        <a:t>2003</a:t>
                      </a:r>
                    </a:p>
                  </a:txBody>
                  <a:tcPr marL="9031" marR="9031" marT="9031" marB="0" anchor="ctr"/>
                </a:tc>
                <a:tc>
                  <a:txBody>
                    <a:bodyPr/>
                    <a:lstStyle/>
                    <a:p>
                      <a:pPr algn="ctr" fontAlgn="b"/>
                      <a:r>
                        <a:rPr lang="en-US" sz="2300" b="1" i="0" u="none" strike="noStrike" dirty="0">
                          <a:solidFill>
                            <a:srgbClr val="000000"/>
                          </a:solidFill>
                          <a:latin typeface="Arial" pitchFamily="34" charset="0"/>
                          <a:cs typeface="Arial" pitchFamily="34" charset="0"/>
                        </a:rPr>
                        <a:t>2004</a:t>
                      </a:r>
                    </a:p>
                  </a:txBody>
                  <a:tcPr marL="9031" marR="9031" marT="9031" marB="0" anchor="ctr"/>
                </a:tc>
                <a:tc>
                  <a:txBody>
                    <a:bodyPr/>
                    <a:lstStyle/>
                    <a:p>
                      <a:pPr algn="ctr" fontAlgn="b"/>
                      <a:r>
                        <a:rPr lang="en-US" sz="2300" b="1" i="0" u="none" strike="noStrike" dirty="0">
                          <a:solidFill>
                            <a:srgbClr val="000000"/>
                          </a:solidFill>
                          <a:latin typeface="Arial" pitchFamily="34" charset="0"/>
                          <a:cs typeface="Arial" pitchFamily="34" charset="0"/>
                        </a:rPr>
                        <a:t>2005</a:t>
                      </a:r>
                    </a:p>
                  </a:txBody>
                  <a:tcPr marL="9031" marR="9031" marT="9031" marB="0" anchor="ctr"/>
                </a:tc>
                <a:tc>
                  <a:txBody>
                    <a:bodyPr/>
                    <a:lstStyle/>
                    <a:p>
                      <a:pPr algn="ctr" fontAlgn="b"/>
                      <a:r>
                        <a:rPr lang="en-US" sz="2300" b="1" i="0" u="none" strike="noStrike" dirty="0">
                          <a:solidFill>
                            <a:srgbClr val="000000"/>
                          </a:solidFill>
                          <a:latin typeface="Arial" pitchFamily="34" charset="0"/>
                          <a:cs typeface="Arial" pitchFamily="34" charset="0"/>
                        </a:rPr>
                        <a:t>2006</a:t>
                      </a:r>
                    </a:p>
                  </a:txBody>
                  <a:tcPr marL="9031" marR="9031" marT="9031" marB="0" anchor="ctr"/>
                </a:tc>
                <a:tc>
                  <a:txBody>
                    <a:bodyPr/>
                    <a:lstStyle/>
                    <a:p>
                      <a:pPr algn="ctr" fontAlgn="b"/>
                      <a:r>
                        <a:rPr lang="en-US" sz="2300" b="1" i="0" u="none" strike="noStrike" dirty="0">
                          <a:solidFill>
                            <a:srgbClr val="000000"/>
                          </a:solidFill>
                          <a:latin typeface="Arial" pitchFamily="34" charset="0"/>
                          <a:cs typeface="Arial" pitchFamily="34" charset="0"/>
                        </a:rPr>
                        <a:t>2007</a:t>
                      </a:r>
                    </a:p>
                  </a:txBody>
                  <a:tcPr marL="9031" marR="9031" marT="9031" marB="0" anchor="ctr"/>
                </a:tc>
                <a:tc>
                  <a:txBody>
                    <a:bodyPr/>
                    <a:lstStyle/>
                    <a:p>
                      <a:pPr algn="ctr" fontAlgn="b"/>
                      <a:r>
                        <a:rPr lang="en-US" sz="2300" b="1" i="0" u="none" strike="noStrike" dirty="0">
                          <a:solidFill>
                            <a:srgbClr val="000000"/>
                          </a:solidFill>
                          <a:latin typeface="Arial" pitchFamily="34" charset="0"/>
                          <a:cs typeface="Arial" pitchFamily="34" charset="0"/>
                        </a:rPr>
                        <a:t>2008</a:t>
                      </a:r>
                    </a:p>
                  </a:txBody>
                  <a:tcPr marL="9031" marR="9031" marT="9031" marB="0" anchor="ctr"/>
                </a:tc>
                <a:tc>
                  <a:txBody>
                    <a:bodyPr/>
                    <a:lstStyle/>
                    <a:p>
                      <a:pPr algn="ctr" fontAlgn="b"/>
                      <a:r>
                        <a:rPr lang="en-US" sz="2300" b="1" i="0" u="none" strike="noStrike" dirty="0">
                          <a:solidFill>
                            <a:srgbClr val="000000"/>
                          </a:solidFill>
                          <a:latin typeface="Arial" pitchFamily="34" charset="0"/>
                          <a:cs typeface="Arial" pitchFamily="34" charset="0"/>
                        </a:rPr>
                        <a:t>2009</a:t>
                      </a:r>
                    </a:p>
                  </a:txBody>
                  <a:tcPr marL="9031" marR="9031" marT="9031" marB="0" anchor="ctr"/>
                </a:tc>
                <a:tc>
                  <a:txBody>
                    <a:bodyPr/>
                    <a:lstStyle/>
                    <a:p>
                      <a:pPr algn="ctr" fontAlgn="b"/>
                      <a:r>
                        <a:rPr lang="en-US" sz="2300" b="1" i="0" u="none" strike="noStrike" dirty="0">
                          <a:solidFill>
                            <a:srgbClr val="000000"/>
                          </a:solidFill>
                          <a:latin typeface="Arial" pitchFamily="34" charset="0"/>
                          <a:cs typeface="Arial" pitchFamily="34" charset="0"/>
                        </a:rPr>
                        <a:t>2010</a:t>
                      </a:r>
                    </a:p>
                  </a:txBody>
                  <a:tcPr marL="9031" marR="9031" marT="9031" marB="0" anchor="ctr"/>
                </a:tc>
                <a:tc>
                  <a:txBody>
                    <a:bodyPr/>
                    <a:lstStyle/>
                    <a:p>
                      <a:pPr algn="ctr" fontAlgn="b"/>
                      <a:r>
                        <a:rPr lang="en-US" sz="2300" b="1" i="0" u="none" strike="noStrike" dirty="0" smtClean="0">
                          <a:solidFill>
                            <a:srgbClr val="000000"/>
                          </a:solidFill>
                          <a:latin typeface="Arial" pitchFamily="34" charset="0"/>
                          <a:cs typeface="Arial" pitchFamily="34" charset="0"/>
                        </a:rPr>
                        <a:t>2011</a:t>
                      </a:r>
                      <a:endParaRPr lang="en-US" sz="2300" b="1" i="0" u="none" strike="noStrike" dirty="0">
                        <a:solidFill>
                          <a:srgbClr val="000000"/>
                        </a:solidFill>
                        <a:latin typeface="Arial" pitchFamily="34" charset="0"/>
                        <a:cs typeface="Arial" pitchFamily="34" charset="0"/>
                      </a:endParaRPr>
                    </a:p>
                  </a:txBody>
                  <a:tcPr marL="9031" marR="9031" marT="9031" marB="0" anchor="ctr"/>
                </a:tc>
                <a:tc>
                  <a:txBody>
                    <a:bodyPr/>
                    <a:lstStyle/>
                    <a:p>
                      <a:pPr algn="ctr" fontAlgn="b"/>
                      <a:r>
                        <a:rPr lang="en-US" sz="2300" b="1" i="0" u="none" strike="noStrike" dirty="0" smtClean="0">
                          <a:solidFill>
                            <a:srgbClr val="000000"/>
                          </a:solidFill>
                          <a:latin typeface="Arial" pitchFamily="34" charset="0"/>
                          <a:cs typeface="Arial" pitchFamily="34" charset="0"/>
                        </a:rPr>
                        <a:t>2012</a:t>
                      </a:r>
                      <a:endParaRPr lang="en-US" sz="2300" b="1" i="0" u="none" strike="noStrike" dirty="0">
                        <a:solidFill>
                          <a:srgbClr val="000000"/>
                        </a:solidFill>
                        <a:latin typeface="Arial" pitchFamily="34" charset="0"/>
                        <a:cs typeface="Arial" pitchFamily="34" charset="0"/>
                      </a:endParaRPr>
                    </a:p>
                  </a:txBody>
                  <a:tcPr marL="9031" marR="9031" marT="9031" marB="0" anchor="ctr"/>
                </a:tc>
              </a:tr>
              <a:tr h="750945">
                <a:tc>
                  <a:txBody>
                    <a:bodyPr/>
                    <a:lstStyle/>
                    <a:p>
                      <a:pPr algn="ctr" fontAlgn="b"/>
                      <a:r>
                        <a:rPr lang="en-US" sz="2000" b="1" i="0" u="none" strike="noStrike" dirty="0" smtClean="0">
                          <a:solidFill>
                            <a:srgbClr val="000000"/>
                          </a:solidFill>
                          <a:latin typeface="Arial" pitchFamily="34" charset="0"/>
                          <a:cs typeface="Arial" pitchFamily="34" charset="0"/>
                        </a:rPr>
                        <a:t>Candidates</a:t>
                      </a:r>
                      <a:endParaRPr lang="en-US" sz="2000" b="1" i="0" u="none" strike="noStrike" dirty="0">
                        <a:solidFill>
                          <a:srgbClr val="000000"/>
                        </a:solidFill>
                        <a:latin typeface="Arial" pitchFamily="34" charset="0"/>
                        <a:cs typeface="Arial" pitchFamily="34" charset="0"/>
                      </a:endParaRP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13</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18</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21</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15</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16</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12</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24</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16</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19</a:t>
                      </a:r>
                    </a:p>
                  </a:txBody>
                  <a:tcPr marL="9031" marR="9031" marT="9031" marB="0" anchor="ctr"/>
                </a:tc>
                <a:tc>
                  <a:txBody>
                    <a:bodyPr/>
                    <a:lstStyle/>
                    <a:p>
                      <a:pPr algn="ctr" fontAlgn="b"/>
                      <a:r>
                        <a:rPr lang="en-US" sz="2300" b="0" i="0" u="none" strike="noStrike" dirty="0" smtClean="0">
                          <a:solidFill>
                            <a:srgbClr val="000000"/>
                          </a:solidFill>
                          <a:latin typeface="Arial" pitchFamily="34" charset="0"/>
                          <a:cs typeface="Arial" pitchFamily="34" charset="0"/>
                        </a:rPr>
                        <a:t>20</a:t>
                      </a:r>
                      <a:endParaRPr lang="en-US" sz="2300" b="0" i="0" u="none" strike="noStrike" dirty="0">
                        <a:solidFill>
                          <a:srgbClr val="000000"/>
                        </a:solidFill>
                        <a:latin typeface="Arial" pitchFamily="34" charset="0"/>
                        <a:cs typeface="Arial" pitchFamily="34" charset="0"/>
                      </a:endParaRPr>
                    </a:p>
                  </a:txBody>
                  <a:tcPr marL="9031" marR="9031" marT="9031" marB="0" anchor="ctr"/>
                </a:tc>
                <a:tc>
                  <a:txBody>
                    <a:bodyPr/>
                    <a:lstStyle/>
                    <a:p>
                      <a:pPr algn="ctr" fontAlgn="b"/>
                      <a:r>
                        <a:rPr lang="en-US" sz="2300" b="0" i="0" u="none" strike="noStrike" dirty="0" smtClean="0">
                          <a:solidFill>
                            <a:srgbClr val="000000"/>
                          </a:solidFill>
                          <a:latin typeface="Arial" pitchFamily="34" charset="0"/>
                          <a:cs typeface="Arial" pitchFamily="34" charset="0"/>
                        </a:rPr>
                        <a:t>20</a:t>
                      </a:r>
                      <a:endParaRPr lang="en-US" sz="2300" b="0" i="0" u="none" strike="noStrike" dirty="0">
                        <a:solidFill>
                          <a:srgbClr val="000000"/>
                        </a:solidFill>
                        <a:latin typeface="Arial" pitchFamily="34" charset="0"/>
                        <a:cs typeface="Arial" pitchFamily="34" charset="0"/>
                      </a:endParaRPr>
                    </a:p>
                  </a:txBody>
                  <a:tcPr marL="9031" marR="9031" marT="9031" marB="0" anchor="ctr"/>
                </a:tc>
              </a:tr>
              <a:tr h="748382">
                <a:tc>
                  <a:txBody>
                    <a:bodyPr/>
                    <a:lstStyle/>
                    <a:p>
                      <a:pPr algn="ctr" fontAlgn="b"/>
                      <a:r>
                        <a:rPr lang="en-US" sz="2000" b="1" i="0" u="none" strike="noStrike" dirty="0" smtClean="0">
                          <a:solidFill>
                            <a:srgbClr val="000000"/>
                          </a:solidFill>
                          <a:latin typeface="Arial" pitchFamily="34" charset="0"/>
                          <a:cs typeface="Arial" pitchFamily="34" charset="0"/>
                        </a:rPr>
                        <a:t>Passing</a:t>
                      </a:r>
                      <a:endParaRPr lang="en-US" sz="2000" b="1" i="0" u="none" strike="noStrike" dirty="0">
                        <a:solidFill>
                          <a:srgbClr val="000000"/>
                        </a:solidFill>
                        <a:latin typeface="Arial" pitchFamily="34" charset="0"/>
                        <a:cs typeface="Arial" pitchFamily="34" charset="0"/>
                      </a:endParaRP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13</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18</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21</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15</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16</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12</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24</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16</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19</a:t>
                      </a:r>
                    </a:p>
                  </a:txBody>
                  <a:tcPr marL="9031" marR="9031" marT="9031" marB="0" anchor="ctr"/>
                </a:tc>
                <a:tc>
                  <a:txBody>
                    <a:bodyPr/>
                    <a:lstStyle/>
                    <a:p>
                      <a:pPr algn="ctr" fontAlgn="b"/>
                      <a:r>
                        <a:rPr lang="en-US" sz="2300" b="0" i="0" u="none" strike="noStrike" dirty="0" smtClean="0">
                          <a:solidFill>
                            <a:srgbClr val="000000"/>
                          </a:solidFill>
                          <a:latin typeface="Arial" pitchFamily="34" charset="0"/>
                          <a:cs typeface="Arial" pitchFamily="34" charset="0"/>
                        </a:rPr>
                        <a:t>20</a:t>
                      </a:r>
                      <a:endParaRPr lang="en-US" sz="2300" b="0" i="0" u="none" strike="noStrike" dirty="0">
                        <a:solidFill>
                          <a:srgbClr val="000000"/>
                        </a:solidFill>
                        <a:latin typeface="Arial" pitchFamily="34" charset="0"/>
                        <a:cs typeface="Arial" pitchFamily="34" charset="0"/>
                      </a:endParaRPr>
                    </a:p>
                  </a:txBody>
                  <a:tcPr marL="9031" marR="9031" marT="9031" marB="0" anchor="ctr"/>
                </a:tc>
                <a:tc>
                  <a:txBody>
                    <a:bodyPr/>
                    <a:lstStyle/>
                    <a:p>
                      <a:pPr algn="ctr" fontAlgn="b"/>
                      <a:r>
                        <a:rPr lang="en-US" sz="2300" b="0" i="0" u="none" strike="noStrike" dirty="0" smtClean="0">
                          <a:solidFill>
                            <a:srgbClr val="000000"/>
                          </a:solidFill>
                          <a:latin typeface="Arial" pitchFamily="34" charset="0"/>
                          <a:cs typeface="Arial" pitchFamily="34" charset="0"/>
                        </a:rPr>
                        <a:t>20</a:t>
                      </a:r>
                      <a:endParaRPr lang="en-US" sz="2300" b="0" i="0" u="none" strike="noStrike" dirty="0">
                        <a:solidFill>
                          <a:srgbClr val="000000"/>
                        </a:solidFill>
                        <a:latin typeface="Arial" pitchFamily="34" charset="0"/>
                        <a:cs typeface="Arial" pitchFamily="34" charset="0"/>
                      </a:endParaRPr>
                    </a:p>
                  </a:txBody>
                  <a:tcPr marL="9031" marR="9031" marT="9031" marB="0" anchor="ctr"/>
                </a:tc>
              </a:tr>
              <a:tr h="750945">
                <a:tc>
                  <a:txBody>
                    <a:bodyPr/>
                    <a:lstStyle/>
                    <a:p>
                      <a:pPr algn="ctr" fontAlgn="b"/>
                      <a:r>
                        <a:rPr lang="en-US" sz="2000" b="1" i="0" u="none" strike="noStrike" dirty="0" smtClean="0">
                          <a:solidFill>
                            <a:srgbClr val="000000"/>
                          </a:solidFill>
                          <a:latin typeface="Arial" pitchFamily="34" charset="0"/>
                          <a:cs typeface="Arial" pitchFamily="34" charset="0"/>
                        </a:rPr>
                        <a:t>Percent</a:t>
                      </a:r>
                      <a:endParaRPr lang="en-US" sz="2000" b="1" i="0" u="none" strike="noStrike" dirty="0">
                        <a:solidFill>
                          <a:srgbClr val="000000"/>
                        </a:solidFill>
                        <a:latin typeface="Arial" pitchFamily="34" charset="0"/>
                        <a:cs typeface="Arial" pitchFamily="34" charset="0"/>
                      </a:endParaRP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100%</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100%</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100%</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100%</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100%</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100%</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100%</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100%</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100%</a:t>
                      </a:r>
                    </a:p>
                  </a:txBody>
                  <a:tcPr marL="9031" marR="9031" marT="9031" marB="0" anchor="ctr"/>
                </a:tc>
                <a:tc>
                  <a:txBody>
                    <a:bodyPr/>
                    <a:lstStyle/>
                    <a:p>
                      <a:pPr algn="ctr" fontAlgn="b"/>
                      <a:r>
                        <a:rPr lang="en-US" sz="2300" b="0" i="0" u="none" strike="noStrike" dirty="0" smtClean="0">
                          <a:solidFill>
                            <a:srgbClr val="000000"/>
                          </a:solidFill>
                          <a:latin typeface="Arial" pitchFamily="34" charset="0"/>
                          <a:cs typeface="Arial" pitchFamily="34" charset="0"/>
                        </a:rPr>
                        <a:t>100%</a:t>
                      </a:r>
                      <a:endParaRPr lang="en-US" sz="2300" b="0" i="0" u="none" strike="noStrike" dirty="0">
                        <a:solidFill>
                          <a:srgbClr val="000000"/>
                        </a:solidFill>
                        <a:latin typeface="Arial" pitchFamily="34" charset="0"/>
                        <a:cs typeface="Arial" pitchFamily="34" charset="0"/>
                      </a:endParaRPr>
                    </a:p>
                  </a:txBody>
                  <a:tcPr marL="9031" marR="9031" marT="9031" marB="0" anchor="ctr"/>
                </a:tc>
                <a:tc>
                  <a:txBody>
                    <a:bodyPr/>
                    <a:lstStyle/>
                    <a:p>
                      <a:pPr algn="ctr" fontAlgn="b"/>
                      <a:r>
                        <a:rPr lang="en-US" sz="2300" b="0" i="0" u="none" strike="noStrike" dirty="0" smtClean="0">
                          <a:solidFill>
                            <a:srgbClr val="000000"/>
                          </a:solidFill>
                          <a:latin typeface="Arial" pitchFamily="34" charset="0"/>
                          <a:cs typeface="Arial" pitchFamily="34" charset="0"/>
                        </a:rPr>
                        <a:t>100%</a:t>
                      </a:r>
                      <a:endParaRPr lang="en-US" sz="2300" b="0" i="0" u="none" strike="noStrike" dirty="0">
                        <a:solidFill>
                          <a:srgbClr val="000000"/>
                        </a:solidFill>
                        <a:latin typeface="Arial" pitchFamily="34" charset="0"/>
                        <a:cs typeface="Arial" pitchFamily="34" charset="0"/>
                      </a:endParaRPr>
                    </a:p>
                  </a:txBody>
                  <a:tcPr marL="9031" marR="9031" marT="9031" marB="0" anchor="ctr"/>
                </a:tc>
              </a:tr>
              <a:tr h="750945">
                <a:tc>
                  <a:txBody>
                    <a:bodyPr/>
                    <a:lstStyle/>
                    <a:p>
                      <a:pPr algn="ctr" fontAlgn="b"/>
                      <a:r>
                        <a:rPr lang="en-US" sz="2300" b="1" i="0" u="none" strike="noStrike" dirty="0">
                          <a:solidFill>
                            <a:srgbClr val="000000"/>
                          </a:solidFill>
                          <a:latin typeface="Arial" pitchFamily="34" charset="0"/>
                          <a:cs typeface="Arial" pitchFamily="34" charset="0"/>
                        </a:rPr>
                        <a:t>Très </a:t>
                      </a:r>
                      <a:r>
                        <a:rPr lang="en-US" sz="2300" b="1" i="0" u="none" strike="noStrike" dirty="0" smtClean="0">
                          <a:solidFill>
                            <a:srgbClr val="000000"/>
                          </a:solidFill>
                          <a:latin typeface="Arial" pitchFamily="34" charset="0"/>
                          <a:cs typeface="Arial" pitchFamily="34" charset="0"/>
                        </a:rPr>
                        <a:t>Bien</a:t>
                      </a:r>
                    </a:p>
                    <a:p>
                      <a:pPr algn="ctr" fontAlgn="b"/>
                      <a:r>
                        <a:rPr lang="en-US" sz="1600" b="1" i="0" u="none" strike="noStrike" dirty="0" smtClean="0">
                          <a:solidFill>
                            <a:srgbClr val="000000"/>
                          </a:solidFill>
                          <a:latin typeface="Arial" pitchFamily="34" charset="0"/>
                          <a:cs typeface="Arial" pitchFamily="34" charset="0"/>
                        </a:rPr>
                        <a:t>[Very Good]</a:t>
                      </a:r>
                      <a:endParaRPr lang="en-US" sz="2300" b="1" i="0" u="none" strike="noStrike" dirty="0">
                        <a:solidFill>
                          <a:srgbClr val="000000"/>
                        </a:solidFill>
                        <a:latin typeface="Arial" pitchFamily="34" charset="0"/>
                        <a:cs typeface="Arial" pitchFamily="34" charset="0"/>
                      </a:endParaRP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2</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2</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6</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2</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0</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0</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6</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6</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5</a:t>
                      </a:r>
                    </a:p>
                  </a:txBody>
                  <a:tcPr marL="9031" marR="9031" marT="9031" marB="0" anchor="ctr"/>
                </a:tc>
                <a:tc>
                  <a:txBody>
                    <a:bodyPr/>
                    <a:lstStyle/>
                    <a:p>
                      <a:pPr algn="ctr" fontAlgn="b"/>
                      <a:r>
                        <a:rPr lang="en-US" sz="2300" b="0" i="0" u="none" strike="noStrike" dirty="0" smtClean="0">
                          <a:solidFill>
                            <a:srgbClr val="000000"/>
                          </a:solidFill>
                          <a:latin typeface="Arial" pitchFamily="34" charset="0"/>
                          <a:cs typeface="Arial" pitchFamily="34" charset="0"/>
                        </a:rPr>
                        <a:t>6</a:t>
                      </a:r>
                      <a:endParaRPr lang="en-US" sz="2300" b="0" i="0" u="none" strike="noStrike" dirty="0">
                        <a:solidFill>
                          <a:srgbClr val="000000"/>
                        </a:solidFill>
                        <a:latin typeface="Arial" pitchFamily="34" charset="0"/>
                        <a:cs typeface="Arial" pitchFamily="34" charset="0"/>
                      </a:endParaRPr>
                    </a:p>
                  </a:txBody>
                  <a:tcPr marL="9031" marR="9031" marT="9031" marB="0" anchor="ctr"/>
                </a:tc>
                <a:tc>
                  <a:txBody>
                    <a:bodyPr/>
                    <a:lstStyle/>
                    <a:p>
                      <a:pPr algn="ctr" fontAlgn="b"/>
                      <a:r>
                        <a:rPr lang="en-US" sz="2300" b="0" i="0" u="none" strike="noStrike" dirty="0" smtClean="0">
                          <a:solidFill>
                            <a:srgbClr val="000000"/>
                          </a:solidFill>
                          <a:latin typeface="Arial" pitchFamily="34" charset="0"/>
                          <a:cs typeface="Arial" pitchFamily="34" charset="0"/>
                        </a:rPr>
                        <a:t>6</a:t>
                      </a:r>
                      <a:endParaRPr lang="en-US" sz="2300" b="0" i="0" u="none" strike="noStrike" dirty="0">
                        <a:solidFill>
                          <a:srgbClr val="000000"/>
                        </a:solidFill>
                        <a:latin typeface="Arial" pitchFamily="34" charset="0"/>
                        <a:cs typeface="Arial" pitchFamily="34" charset="0"/>
                      </a:endParaRPr>
                    </a:p>
                  </a:txBody>
                  <a:tcPr marL="9031" marR="9031" marT="9031" marB="0" anchor="ctr"/>
                </a:tc>
              </a:tr>
              <a:tr h="748382">
                <a:tc>
                  <a:txBody>
                    <a:bodyPr/>
                    <a:lstStyle/>
                    <a:p>
                      <a:pPr algn="ctr" fontAlgn="b"/>
                      <a:r>
                        <a:rPr lang="en-US" sz="2300" b="1" i="0" u="none" strike="noStrike" dirty="0" smtClean="0">
                          <a:solidFill>
                            <a:srgbClr val="000000"/>
                          </a:solidFill>
                          <a:latin typeface="Arial" pitchFamily="34" charset="0"/>
                          <a:cs typeface="Arial" pitchFamily="34" charset="0"/>
                        </a:rPr>
                        <a:t>Bien</a:t>
                      </a:r>
                      <a:br>
                        <a:rPr lang="en-US" sz="2300" b="1" i="0" u="none" strike="noStrike" dirty="0" smtClean="0">
                          <a:solidFill>
                            <a:srgbClr val="000000"/>
                          </a:solidFill>
                          <a:latin typeface="Arial" pitchFamily="34" charset="0"/>
                          <a:cs typeface="Arial" pitchFamily="34" charset="0"/>
                        </a:rPr>
                      </a:br>
                      <a:r>
                        <a:rPr lang="en-US" sz="1600" b="1" i="0" u="none" strike="noStrike" dirty="0" smtClean="0">
                          <a:solidFill>
                            <a:srgbClr val="000000"/>
                          </a:solidFill>
                          <a:latin typeface="Arial" pitchFamily="34" charset="0"/>
                          <a:cs typeface="Arial" pitchFamily="34" charset="0"/>
                        </a:rPr>
                        <a:t>[Very Good]</a:t>
                      </a:r>
                      <a:endParaRPr lang="en-US" sz="2300" b="1" i="0" u="none" strike="noStrike" dirty="0">
                        <a:solidFill>
                          <a:srgbClr val="000000"/>
                        </a:solidFill>
                        <a:latin typeface="Arial" pitchFamily="34" charset="0"/>
                        <a:cs typeface="Arial" pitchFamily="34" charset="0"/>
                      </a:endParaRP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5</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5</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3</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3</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4</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4</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6</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3</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4</a:t>
                      </a:r>
                    </a:p>
                  </a:txBody>
                  <a:tcPr marL="9031" marR="9031" marT="9031" marB="0" anchor="ctr"/>
                </a:tc>
                <a:tc>
                  <a:txBody>
                    <a:bodyPr/>
                    <a:lstStyle/>
                    <a:p>
                      <a:pPr algn="ctr" fontAlgn="b"/>
                      <a:r>
                        <a:rPr lang="en-US" sz="2300" b="0" i="0" u="none" strike="noStrike" dirty="0" smtClean="0">
                          <a:solidFill>
                            <a:srgbClr val="000000"/>
                          </a:solidFill>
                          <a:latin typeface="Arial" pitchFamily="34" charset="0"/>
                          <a:cs typeface="Arial" pitchFamily="34" charset="0"/>
                        </a:rPr>
                        <a:t>6</a:t>
                      </a:r>
                      <a:endParaRPr lang="en-US" sz="2300" b="0" i="0" u="none" strike="noStrike" dirty="0">
                        <a:solidFill>
                          <a:srgbClr val="000000"/>
                        </a:solidFill>
                        <a:latin typeface="Arial" pitchFamily="34" charset="0"/>
                        <a:cs typeface="Arial" pitchFamily="34" charset="0"/>
                      </a:endParaRPr>
                    </a:p>
                  </a:txBody>
                  <a:tcPr marL="9031" marR="9031" marT="9031" marB="0" anchor="ctr"/>
                </a:tc>
                <a:tc>
                  <a:txBody>
                    <a:bodyPr/>
                    <a:lstStyle/>
                    <a:p>
                      <a:pPr algn="ctr" fontAlgn="b"/>
                      <a:r>
                        <a:rPr lang="en-US" sz="2300" b="0" i="0" u="none" strike="noStrike" dirty="0" smtClean="0">
                          <a:solidFill>
                            <a:srgbClr val="000000"/>
                          </a:solidFill>
                          <a:latin typeface="Arial" pitchFamily="34" charset="0"/>
                          <a:cs typeface="Arial" pitchFamily="34" charset="0"/>
                        </a:rPr>
                        <a:t>7</a:t>
                      </a:r>
                      <a:endParaRPr lang="en-US" sz="2300" b="0" i="0" u="none" strike="noStrike" dirty="0">
                        <a:solidFill>
                          <a:srgbClr val="000000"/>
                        </a:solidFill>
                        <a:latin typeface="Arial" pitchFamily="34" charset="0"/>
                        <a:cs typeface="Arial" pitchFamily="34" charset="0"/>
                      </a:endParaRPr>
                    </a:p>
                  </a:txBody>
                  <a:tcPr marL="9031" marR="9031" marT="9031" marB="0" anchor="ctr"/>
                </a:tc>
              </a:tr>
              <a:tr h="923270">
                <a:tc>
                  <a:txBody>
                    <a:bodyPr/>
                    <a:lstStyle/>
                    <a:p>
                      <a:pPr algn="ctr" fontAlgn="b"/>
                      <a:r>
                        <a:rPr lang="en-US" sz="2300" b="1" i="0" u="none" strike="noStrike" dirty="0">
                          <a:solidFill>
                            <a:srgbClr val="000000"/>
                          </a:solidFill>
                          <a:latin typeface="Arial" pitchFamily="34" charset="0"/>
                          <a:cs typeface="Arial" pitchFamily="34" charset="0"/>
                        </a:rPr>
                        <a:t>Assez </a:t>
                      </a:r>
                      <a:r>
                        <a:rPr lang="en-US" sz="2300" b="1" i="0" u="none" strike="noStrike" dirty="0" smtClean="0">
                          <a:solidFill>
                            <a:srgbClr val="000000"/>
                          </a:solidFill>
                          <a:latin typeface="Arial" pitchFamily="34" charset="0"/>
                          <a:cs typeface="Arial" pitchFamily="34" charset="0"/>
                        </a:rPr>
                        <a:t>Bien</a:t>
                      </a:r>
                      <a:br>
                        <a:rPr lang="en-US" sz="2300" b="1" i="0" u="none" strike="noStrike" dirty="0" smtClean="0">
                          <a:solidFill>
                            <a:srgbClr val="000000"/>
                          </a:solidFill>
                          <a:latin typeface="Arial" pitchFamily="34" charset="0"/>
                          <a:cs typeface="Arial" pitchFamily="34" charset="0"/>
                        </a:rPr>
                      </a:br>
                      <a:r>
                        <a:rPr lang="en-US" sz="1600" b="1" i="0" u="none" strike="noStrike" dirty="0" smtClean="0">
                          <a:solidFill>
                            <a:srgbClr val="000000"/>
                          </a:solidFill>
                          <a:latin typeface="Arial" pitchFamily="34" charset="0"/>
                          <a:cs typeface="Arial" pitchFamily="34" charset="0"/>
                        </a:rPr>
                        <a:t>[Fairly Good]</a:t>
                      </a:r>
                      <a:endParaRPr lang="en-US" sz="1600" b="1" i="0" u="none" strike="noStrike" dirty="0">
                        <a:solidFill>
                          <a:srgbClr val="000000"/>
                        </a:solidFill>
                        <a:latin typeface="Arial" pitchFamily="34" charset="0"/>
                        <a:cs typeface="Arial" pitchFamily="34" charset="0"/>
                      </a:endParaRP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4</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4</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8</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4</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5</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5</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9</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3</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6</a:t>
                      </a:r>
                    </a:p>
                  </a:txBody>
                  <a:tcPr marL="9031" marR="9031" marT="9031" marB="0" anchor="ctr"/>
                </a:tc>
                <a:tc>
                  <a:txBody>
                    <a:bodyPr/>
                    <a:lstStyle/>
                    <a:p>
                      <a:pPr algn="ctr" fontAlgn="b"/>
                      <a:r>
                        <a:rPr lang="en-US" sz="2300" b="0" i="0" u="none" strike="noStrike" dirty="0" smtClean="0">
                          <a:solidFill>
                            <a:srgbClr val="000000"/>
                          </a:solidFill>
                          <a:latin typeface="Arial" pitchFamily="34" charset="0"/>
                          <a:cs typeface="Arial" pitchFamily="34" charset="0"/>
                        </a:rPr>
                        <a:t>7</a:t>
                      </a:r>
                      <a:endParaRPr lang="en-US" sz="2300" b="0" i="0" u="none" strike="noStrike" dirty="0">
                        <a:solidFill>
                          <a:srgbClr val="000000"/>
                        </a:solidFill>
                        <a:latin typeface="Arial" pitchFamily="34" charset="0"/>
                        <a:cs typeface="Arial" pitchFamily="34" charset="0"/>
                      </a:endParaRPr>
                    </a:p>
                  </a:txBody>
                  <a:tcPr marL="9031" marR="9031" marT="9031" marB="0" anchor="ctr"/>
                </a:tc>
                <a:tc>
                  <a:txBody>
                    <a:bodyPr/>
                    <a:lstStyle/>
                    <a:p>
                      <a:pPr algn="ctr" fontAlgn="b"/>
                      <a:r>
                        <a:rPr lang="en-US" sz="2300" b="0" i="0" u="none" strike="noStrike" dirty="0" smtClean="0">
                          <a:solidFill>
                            <a:srgbClr val="000000"/>
                          </a:solidFill>
                          <a:latin typeface="Arial" pitchFamily="34" charset="0"/>
                          <a:cs typeface="Arial" pitchFamily="34" charset="0"/>
                        </a:rPr>
                        <a:t>2</a:t>
                      </a:r>
                      <a:endParaRPr lang="en-US" sz="2300" b="0" i="0" u="none" strike="noStrike" dirty="0">
                        <a:solidFill>
                          <a:srgbClr val="000000"/>
                        </a:solidFill>
                        <a:latin typeface="Arial" pitchFamily="34" charset="0"/>
                        <a:cs typeface="Arial" pitchFamily="34" charset="0"/>
                      </a:endParaRPr>
                    </a:p>
                  </a:txBody>
                  <a:tcPr marL="9031" marR="9031" marT="9031" marB="0" anchor="ctr"/>
                </a:tc>
              </a:tr>
              <a:tr h="750945">
                <a:tc>
                  <a:txBody>
                    <a:bodyPr/>
                    <a:lstStyle/>
                    <a:p>
                      <a:pPr algn="ctr" fontAlgn="b"/>
                      <a:r>
                        <a:rPr lang="en-US" sz="2300" b="1" i="0" u="none" strike="noStrike" dirty="0" smtClean="0">
                          <a:solidFill>
                            <a:srgbClr val="000000"/>
                          </a:solidFill>
                          <a:latin typeface="Arial" pitchFamily="34" charset="0"/>
                          <a:cs typeface="Arial" pitchFamily="34" charset="0"/>
                        </a:rPr>
                        <a:t>Passable</a:t>
                      </a:r>
                    </a:p>
                    <a:p>
                      <a:pPr algn="ctr" fontAlgn="b"/>
                      <a:r>
                        <a:rPr lang="en-US" sz="1600" b="1" i="0" u="none" strike="noStrike" dirty="0" smtClean="0">
                          <a:solidFill>
                            <a:srgbClr val="000000"/>
                          </a:solidFill>
                          <a:latin typeface="Arial" pitchFamily="34" charset="0"/>
                          <a:cs typeface="Arial" pitchFamily="34" charset="0"/>
                        </a:rPr>
                        <a:t>[Passing]</a:t>
                      </a:r>
                      <a:endParaRPr lang="en-US" sz="1600" b="1" i="0" u="none" strike="noStrike" dirty="0">
                        <a:solidFill>
                          <a:srgbClr val="000000"/>
                        </a:solidFill>
                        <a:latin typeface="Arial" pitchFamily="34" charset="0"/>
                        <a:cs typeface="Arial" pitchFamily="34" charset="0"/>
                      </a:endParaRP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2</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7</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4</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6</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7</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3</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3</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4</a:t>
                      </a:r>
                    </a:p>
                  </a:txBody>
                  <a:tcPr marL="9031" marR="9031" marT="9031" marB="0" anchor="ctr"/>
                </a:tc>
                <a:tc>
                  <a:txBody>
                    <a:bodyPr/>
                    <a:lstStyle/>
                    <a:p>
                      <a:pPr algn="ctr" fontAlgn="b"/>
                      <a:r>
                        <a:rPr lang="en-US" sz="2300" b="0" i="0" u="none" strike="noStrike" dirty="0">
                          <a:solidFill>
                            <a:srgbClr val="000000"/>
                          </a:solidFill>
                          <a:latin typeface="Arial" pitchFamily="34" charset="0"/>
                          <a:cs typeface="Arial" pitchFamily="34" charset="0"/>
                        </a:rPr>
                        <a:t>4</a:t>
                      </a:r>
                    </a:p>
                  </a:txBody>
                  <a:tcPr marL="9031" marR="9031" marT="9031" marB="0" anchor="ctr"/>
                </a:tc>
                <a:tc>
                  <a:txBody>
                    <a:bodyPr/>
                    <a:lstStyle/>
                    <a:p>
                      <a:pPr algn="ctr" fontAlgn="b"/>
                      <a:r>
                        <a:rPr lang="en-US" sz="2300" b="0" i="0" u="none" strike="noStrike" dirty="0" smtClean="0">
                          <a:solidFill>
                            <a:srgbClr val="000000"/>
                          </a:solidFill>
                          <a:latin typeface="Arial" pitchFamily="34" charset="0"/>
                          <a:cs typeface="Arial" pitchFamily="34" charset="0"/>
                        </a:rPr>
                        <a:t>1</a:t>
                      </a:r>
                      <a:endParaRPr lang="en-US" sz="2300" b="0" i="0" u="none" strike="noStrike" dirty="0">
                        <a:solidFill>
                          <a:srgbClr val="000000"/>
                        </a:solidFill>
                        <a:latin typeface="Arial" pitchFamily="34" charset="0"/>
                        <a:cs typeface="Arial" pitchFamily="34" charset="0"/>
                      </a:endParaRPr>
                    </a:p>
                  </a:txBody>
                  <a:tcPr marL="9031" marR="9031" marT="9031" marB="0" anchor="ctr"/>
                </a:tc>
                <a:tc>
                  <a:txBody>
                    <a:bodyPr/>
                    <a:lstStyle/>
                    <a:p>
                      <a:pPr algn="ctr" fontAlgn="b"/>
                      <a:r>
                        <a:rPr lang="en-US" sz="2300" b="0" i="0" u="none" strike="noStrike" dirty="0" smtClean="0">
                          <a:solidFill>
                            <a:srgbClr val="000000"/>
                          </a:solidFill>
                          <a:latin typeface="Arial" pitchFamily="34" charset="0"/>
                          <a:cs typeface="Arial" pitchFamily="34" charset="0"/>
                        </a:rPr>
                        <a:t>5</a:t>
                      </a:r>
                      <a:endParaRPr lang="en-US" sz="2300" b="0" i="0" u="none" strike="noStrike" dirty="0">
                        <a:solidFill>
                          <a:srgbClr val="000000"/>
                        </a:solidFill>
                        <a:latin typeface="Arial" pitchFamily="34" charset="0"/>
                        <a:cs typeface="Arial" pitchFamily="34" charset="0"/>
                      </a:endParaRPr>
                    </a:p>
                  </a:txBody>
                  <a:tcPr marL="9031" marR="9031" marT="9031" marB="0" anchor="ctr"/>
                </a:tc>
              </a:tr>
            </a:tbl>
          </a:graphicData>
        </a:graphic>
      </p:graphicFrame>
    </p:spTree>
    <p:extLst>
      <p:ext uri="{BB962C8B-B14F-4D97-AF65-F5344CB8AC3E}">
        <p14:creationId xmlns:p14="http://schemas.microsoft.com/office/powerpoint/2010/main" val="2007193905"/>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2600" y="-228600"/>
            <a:ext cx="11963400" cy="2082800"/>
          </a:xfrm>
        </p:spPr>
        <p:txBody>
          <a:bodyPr/>
          <a:lstStyle/>
          <a:p>
            <a:r>
              <a:rPr lang="en-US" sz="8800" noProof="0" dirty="0" smtClean="0"/>
              <a:t>Distinctions Since 2002</a:t>
            </a:r>
            <a:endParaRPr lang="en-US" sz="8800" noProof="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86005313"/>
              </p:ext>
            </p:extLst>
          </p:nvPr>
        </p:nvGraphicFramePr>
        <p:xfrm>
          <a:off x="558800" y="2057401"/>
          <a:ext cx="12192000" cy="6172200"/>
        </p:xfrm>
        <a:graphic>
          <a:graphicData uri="http://schemas.openxmlformats.org/drawingml/2006/chart">
            <c:chart xmlns:c="http://schemas.openxmlformats.org/drawingml/2006/chart" xmlns:r="http://schemas.openxmlformats.org/officeDocument/2006/relationships" r:id="rId2"/>
          </a:graphicData>
        </a:graphic>
      </p:graphicFrame>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7550" y="2286000"/>
            <a:ext cx="1409700" cy="172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1625651"/>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5000" y="-304800"/>
            <a:ext cx="12039600" cy="2082800"/>
          </a:xfrm>
        </p:spPr>
        <p:txBody>
          <a:bodyPr/>
          <a:lstStyle/>
          <a:p>
            <a:r>
              <a:rPr lang="en-US" sz="8400" noProof="0" dirty="0" smtClean="0"/>
              <a:t>Distinctions 2002-12 (%)</a:t>
            </a:r>
            <a:endParaRPr lang="en-US" sz="8400" noProof="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28606054"/>
              </p:ext>
            </p:extLst>
          </p:nvPr>
        </p:nvGraphicFramePr>
        <p:xfrm>
          <a:off x="711200" y="2209800"/>
          <a:ext cx="11704320" cy="6436925"/>
        </p:xfrm>
        <a:graphic>
          <a:graphicData uri="http://schemas.openxmlformats.org/drawingml/2006/chart">
            <c:chart xmlns:c="http://schemas.openxmlformats.org/drawingml/2006/chart" xmlns:r="http://schemas.openxmlformats.org/officeDocument/2006/relationships" r:id="rId2"/>
          </a:graphicData>
        </a:graphic>
      </p:graphicFrame>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9400" y="6019800"/>
            <a:ext cx="1143000" cy="1727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3207341"/>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400" y="457200"/>
            <a:ext cx="10350500" cy="2082800"/>
          </a:xfrm>
        </p:spPr>
        <p:txBody>
          <a:bodyPr>
            <a:noAutofit/>
          </a:bodyPr>
          <a:lstStyle/>
          <a:p>
            <a:r>
              <a:rPr lang="fr-FR" sz="8800" dirty="0" err="1" smtClean="0"/>
              <a:t>Postbac</a:t>
            </a:r>
            <a:r>
              <a:rPr lang="fr-FR" sz="8800" dirty="0" smtClean="0"/>
              <a:t> placement per </a:t>
            </a:r>
            <a:r>
              <a:rPr lang="fr-FR" sz="8800" dirty="0" err="1" smtClean="0"/>
              <a:t>year</a:t>
            </a:r>
            <a:r>
              <a:rPr lang="fr-FR" sz="8800" dirty="0" smtClean="0"/>
              <a:t> </a:t>
            </a:r>
            <a:r>
              <a:rPr lang="fr-FR" sz="8800" dirty="0" err="1" smtClean="0"/>
              <a:t>since</a:t>
            </a:r>
            <a:r>
              <a:rPr lang="fr-FR" sz="8800" dirty="0" smtClean="0"/>
              <a:t> 2009</a:t>
            </a:r>
            <a:endParaRPr lang="fr-FR" sz="8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11664457"/>
              </p:ext>
            </p:extLst>
          </p:nvPr>
        </p:nvGraphicFramePr>
        <p:xfrm>
          <a:off x="558800" y="2819400"/>
          <a:ext cx="12029440" cy="53035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87946597"/>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600" y="457200"/>
            <a:ext cx="11506200" cy="2082800"/>
          </a:xfrm>
        </p:spPr>
        <p:txBody>
          <a:bodyPr>
            <a:noAutofit/>
          </a:bodyPr>
          <a:lstStyle/>
          <a:p>
            <a:r>
              <a:rPr lang="fr-FR" sz="8800" dirty="0" err="1" smtClean="0"/>
              <a:t>Postbac</a:t>
            </a:r>
            <a:r>
              <a:rPr lang="fr-FR" sz="8800" dirty="0" smtClean="0"/>
              <a:t> placement per country </a:t>
            </a:r>
            <a:r>
              <a:rPr lang="fr-FR" sz="8800" dirty="0" err="1" smtClean="0"/>
              <a:t>since</a:t>
            </a:r>
            <a:r>
              <a:rPr lang="fr-FR" sz="8800" dirty="0" smtClean="0"/>
              <a:t> 2009</a:t>
            </a:r>
            <a:endParaRPr lang="fr-FR" sz="8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19566852"/>
              </p:ext>
            </p:extLst>
          </p:nvPr>
        </p:nvGraphicFramePr>
        <p:xfrm>
          <a:off x="635000" y="2590800"/>
          <a:ext cx="11704320" cy="54762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3395142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63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9938" name="Rectangle 2"/>
          <p:cNvSpPr>
            <a:spLocks/>
          </p:cNvSpPr>
          <p:nvPr/>
        </p:nvSpPr>
        <p:spPr bwMode="auto">
          <a:xfrm>
            <a:off x="177800" y="292100"/>
            <a:ext cx="12649200" cy="965200"/>
          </a:xfrm>
          <a:prstGeom prst="rect">
            <a:avLst/>
          </a:prstGeom>
          <a:gradFill rotWithShape="0">
            <a:gsLst>
              <a:gs pos="0">
                <a:srgbClr val="000000"/>
              </a:gs>
              <a:gs pos="100000">
                <a:srgbClr val="9F9EA0"/>
              </a:gs>
            </a:gsLst>
            <a:lin ang="5400000" scaled="1"/>
          </a:gra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127000" tIns="127000" rIns="127000" bIns="127000"/>
          <a:lstStyle/>
          <a:p>
            <a:pPr algn="ctr">
              <a:lnSpc>
                <a:spcPct val="90000"/>
              </a:lnSpc>
              <a:spcBef>
                <a:spcPct val="0"/>
              </a:spcBef>
            </a:pPr>
            <a:r>
              <a:rPr lang="en-US" sz="4400">
                <a:solidFill>
                  <a:srgbClr val="B7FF12"/>
                </a:solidFill>
                <a:latin typeface="Georgia" charset="0"/>
                <a:ea typeface="Georgia" charset="0"/>
                <a:cs typeface="Georgia" charset="0"/>
                <a:sym typeface="Georgia" charset="0"/>
              </a:rPr>
              <a:t>Confirmed enrollments for 2013-2014 (so far)</a:t>
            </a:r>
          </a:p>
        </p:txBody>
      </p:sp>
      <p:graphicFrame>
        <p:nvGraphicFramePr>
          <p:cNvPr id="39939" name="Group 3"/>
          <p:cNvGraphicFramePr>
            <a:graphicFrameLocks noGrp="1"/>
          </p:cNvGraphicFramePr>
          <p:nvPr/>
        </p:nvGraphicFramePr>
        <p:xfrm>
          <a:off x="190500" y="1739900"/>
          <a:ext cx="12634913" cy="5103815"/>
        </p:xfrm>
        <a:graphic>
          <a:graphicData uri="http://schemas.openxmlformats.org/drawingml/2006/table">
            <a:tbl>
              <a:tblPr/>
              <a:tblGrid>
                <a:gridCol w="731838"/>
                <a:gridCol w="731837"/>
                <a:gridCol w="731838"/>
                <a:gridCol w="731837"/>
                <a:gridCol w="731838"/>
                <a:gridCol w="731837"/>
                <a:gridCol w="731838"/>
                <a:gridCol w="731837"/>
                <a:gridCol w="731838"/>
                <a:gridCol w="731837"/>
                <a:gridCol w="731838"/>
                <a:gridCol w="731837"/>
                <a:gridCol w="731838"/>
                <a:gridCol w="731837"/>
                <a:gridCol w="731838"/>
                <a:gridCol w="731837"/>
                <a:gridCol w="925513"/>
              </a:tblGrid>
              <a:tr h="1020763">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400" b="1" i="0" u="none" strike="noStrike" cap="none" normalizeH="0" baseline="0" smtClean="0">
                        <a:ln>
                          <a:noFill/>
                        </a:ln>
                        <a:solidFill>
                          <a:schemeClr val="tx1"/>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PK3 PS</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PK4 MS</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K GS</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  CP</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2  CE1</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3  CE2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4  </a:t>
                      </a:r>
                      <a:r>
                        <a:rPr kumimoji="0" lang="en-US" sz="21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CM1</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  </a:t>
                      </a:r>
                      <a:r>
                        <a:rPr kumimoji="0" lang="en-US" sz="21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CM2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6  6</a:t>
                      </a:r>
                      <a:r>
                        <a:rPr kumimoji="0" lang="en-US" sz="16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ème</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7  5</a:t>
                      </a:r>
                      <a:r>
                        <a:rPr kumimoji="0" lang="en-US" sz="16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ème</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8  4</a:t>
                      </a:r>
                      <a:r>
                        <a:rPr kumimoji="0" lang="en-US" sz="16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ème</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9  3</a:t>
                      </a:r>
                      <a:r>
                        <a:rPr kumimoji="0" lang="en-US" sz="16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ème</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10 2</a:t>
                      </a:r>
                      <a:r>
                        <a:rPr kumimoji="0" lang="en-US" sz="16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ème</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11 1</a:t>
                      </a:r>
                      <a:r>
                        <a:rPr kumimoji="0" lang="en-US" sz="16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ère</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12 Tle</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Tot.</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r>
              <a:tr h="1020763">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FBS</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16</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27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43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48</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54</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35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36</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42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35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24</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25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604</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r>
              <a:tr h="1020763">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IS</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37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47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47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49</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50</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54</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51</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61</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67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51</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73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80</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59</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77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856</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r>
              <a:tr h="1020763">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Tot.</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74</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90</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97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105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108</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108</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103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118</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102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87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115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115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83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102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1460</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r>
              <a:tr h="1020763">
                <a:tc gridSpan="17">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of whom new students are:</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EC3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graphicFrame>
        <p:nvGraphicFramePr>
          <p:cNvPr id="40169" name="Group 233"/>
          <p:cNvGraphicFramePr>
            <a:graphicFrameLocks noGrp="1"/>
          </p:cNvGraphicFramePr>
          <p:nvPr/>
        </p:nvGraphicFramePr>
        <p:xfrm>
          <a:off x="190500" y="6794500"/>
          <a:ext cx="12634913" cy="3062289"/>
        </p:xfrm>
        <a:graphic>
          <a:graphicData uri="http://schemas.openxmlformats.org/drawingml/2006/table">
            <a:tbl>
              <a:tblPr/>
              <a:tblGrid>
                <a:gridCol w="731838"/>
                <a:gridCol w="731837"/>
                <a:gridCol w="731838"/>
                <a:gridCol w="731837"/>
                <a:gridCol w="731838"/>
                <a:gridCol w="731837"/>
                <a:gridCol w="731838"/>
                <a:gridCol w="731837"/>
                <a:gridCol w="731838"/>
                <a:gridCol w="731837"/>
                <a:gridCol w="731838"/>
                <a:gridCol w="731837"/>
                <a:gridCol w="731838"/>
                <a:gridCol w="731837"/>
                <a:gridCol w="731838"/>
                <a:gridCol w="731837"/>
                <a:gridCol w="925513"/>
              </a:tblGrid>
              <a:tr h="1020763">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FBS</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16</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6</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11</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9</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6</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0</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4</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73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r>
              <a:tr h="1020763">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IS</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37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6</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6</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9</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0</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27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4</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106</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r>
              <a:tr h="1020763">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Tot.</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9</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4</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8</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4</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31</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179</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r>
            </a:tbl>
          </a:graphicData>
        </a:graphic>
      </p:graphicFrame>
    </p:spTree>
    <p:extLst>
      <p:ext uri="{BB962C8B-B14F-4D97-AF65-F5344CB8AC3E}">
        <p14:creationId xmlns:p14="http://schemas.microsoft.com/office/powerpoint/2010/main" val="369267158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wipe(left)">
                                      <p:cBhvr>
                                        <p:cTn id="7" dur="500"/>
                                        <p:tgtEl>
                                          <p:spTgt spid="3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90143" y="17585"/>
            <a:ext cx="5527675" cy="2090737"/>
          </a:xfrm>
        </p:spPr>
        <p:txBody>
          <a:bodyPr>
            <a:normAutofit/>
          </a:bodyPr>
          <a:lstStyle/>
          <a:p>
            <a:r>
              <a:rPr lang="fr-FR" sz="12000" dirty="0" err="1"/>
              <a:t>Faculty</a:t>
            </a:r>
            <a:endParaRPr lang="fr-FR" sz="12000"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1400" y="2250354"/>
            <a:ext cx="8666163" cy="6122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2941623"/>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 y="457200"/>
            <a:ext cx="12039600" cy="2082800"/>
          </a:xfrm>
        </p:spPr>
        <p:txBody>
          <a:bodyPr/>
          <a:lstStyle/>
          <a:p>
            <a:r>
              <a:rPr lang="en-US" sz="8800" dirty="0" smtClean="0"/>
              <a:t>Staffing for 2013-2014</a:t>
            </a:r>
            <a:endParaRPr lang="fr-FR" sz="8800" dirty="0"/>
          </a:p>
        </p:txBody>
      </p:sp>
      <p:sp>
        <p:nvSpPr>
          <p:cNvPr id="3" name="Content Placeholder 2"/>
          <p:cNvSpPr>
            <a:spLocks noGrp="1"/>
          </p:cNvSpPr>
          <p:nvPr>
            <p:ph idx="1"/>
          </p:nvPr>
        </p:nvSpPr>
        <p:spPr>
          <a:xfrm>
            <a:off x="1778000" y="3048000"/>
            <a:ext cx="11704320" cy="6436925"/>
          </a:xfrm>
        </p:spPr>
        <p:txBody>
          <a:bodyPr/>
          <a:lstStyle/>
          <a:p>
            <a:pPr lvl="0"/>
            <a:r>
              <a:rPr lang="en-US" dirty="0" smtClean="0"/>
              <a:t>2  </a:t>
            </a:r>
            <a:r>
              <a:rPr lang="en-US" dirty="0"/>
              <a:t>4</a:t>
            </a:r>
            <a:r>
              <a:rPr lang="en-US" baseline="30000" dirty="0"/>
              <a:t>th</a:t>
            </a:r>
            <a:r>
              <a:rPr lang="en-US" dirty="0"/>
              <a:t> Grade teachers (departure)</a:t>
            </a:r>
            <a:endParaRPr lang="fr-FR" dirty="0"/>
          </a:p>
          <a:p>
            <a:pPr lvl="0"/>
            <a:r>
              <a:rPr lang="en-US" dirty="0"/>
              <a:t>1 </a:t>
            </a:r>
            <a:r>
              <a:rPr lang="en-US" dirty="0" smtClean="0"/>
              <a:t> Spanish </a:t>
            </a:r>
            <a:r>
              <a:rPr lang="en-US" dirty="0"/>
              <a:t>teacher (departure) </a:t>
            </a:r>
            <a:endParaRPr lang="fr-FR" dirty="0"/>
          </a:p>
          <a:p>
            <a:pPr lvl="0"/>
            <a:r>
              <a:rPr lang="en-US" dirty="0" smtClean="0"/>
              <a:t>1  </a:t>
            </a:r>
            <a:r>
              <a:rPr lang="en-US" dirty="0"/>
              <a:t>Economics teacher </a:t>
            </a:r>
            <a:r>
              <a:rPr lang="en-US" dirty="0" smtClean="0"/>
              <a:t>(departure)</a:t>
            </a:r>
            <a:endParaRPr lang="fr-FR" dirty="0"/>
          </a:p>
          <a:p>
            <a:pPr lvl="0"/>
            <a:r>
              <a:rPr lang="en-US" dirty="0" smtClean="0"/>
              <a:t>1  </a:t>
            </a:r>
            <a:r>
              <a:rPr lang="en-US" dirty="0"/>
              <a:t>Physic Chemistry teacher - (departure)</a:t>
            </a:r>
            <a:endParaRPr lang="fr-FR" dirty="0"/>
          </a:p>
          <a:p>
            <a:pPr lvl="0"/>
            <a:r>
              <a:rPr lang="en-US" dirty="0"/>
              <a:t>1 </a:t>
            </a:r>
            <a:r>
              <a:rPr lang="en-US" dirty="0" smtClean="0"/>
              <a:t> French </a:t>
            </a:r>
            <a:r>
              <a:rPr lang="en-US" dirty="0"/>
              <a:t>teacher (new position)</a:t>
            </a:r>
            <a:endParaRPr lang="fr-FR" dirty="0"/>
          </a:p>
          <a:p>
            <a:pPr lvl="0"/>
            <a:r>
              <a:rPr lang="en-US" dirty="0" smtClean="0"/>
              <a:t>2 Math teachers </a:t>
            </a:r>
            <a:r>
              <a:rPr lang="en-US" dirty="0"/>
              <a:t>(new positions)</a:t>
            </a:r>
            <a:endParaRPr lang="fr-FR" dirty="0"/>
          </a:p>
          <a:p>
            <a:endParaRPr lang="fr-FR" dirty="0"/>
          </a:p>
        </p:txBody>
      </p:sp>
    </p:spTree>
    <p:extLst>
      <p:ext uri="{BB962C8B-B14F-4D97-AF65-F5344CB8AC3E}">
        <p14:creationId xmlns:p14="http://schemas.microsoft.com/office/powerpoint/2010/main" val="2088385075"/>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3600" y="2024063"/>
            <a:ext cx="11055350" cy="2090737"/>
          </a:xfrm>
        </p:spPr>
        <p:txBody>
          <a:bodyPr/>
          <a:lstStyle/>
          <a:p>
            <a:r>
              <a:rPr lang="fr-FR" dirty="0" smtClean="0"/>
              <a:t>Promotion of the French Bac</a:t>
            </a:r>
            <a:endParaRPr lang="fr-FR" dirty="0"/>
          </a:p>
        </p:txBody>
      </p:sp>
      <p:pic>
        <p:nvPicPr>
          <p:cNvPr id="16386" name="Picture 2" descr="http://www.boardingschools.bg/uploads/images/French_Baccalaureate%2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7675" y="3108325"/>
            <a:ext cx="4114800" cy="3929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948395"/>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838199"/>
            <a:ext cx="4114800" cy="7045453"/>
          </a:xfrm>
        </p:spPr>
        <p:txBody>
          <a:bodyPr>
            <a:normAutofit/>
          </a:bodyPr>
          <a:lstStyle/>
          <a:p>
            <a:r>
              <a:rPr lang="en-US" sz="5400" dirty="0"/>
              <a:t>Brochure made by </a:t>
            </a:r>
            <a:br>
              <a:rPr lang="en-US" sz="5400" dirty="0"/>
            </a:br>
            <a:r>
              <a:rPr lang="en-US" sz="5400" dirty="0"/>
              <a:t>the French Embassy in USA, </a:t>
            </a:r>
            <a:br>
              <a:rPr lang="en-US" sz="5400" dirty="0"/>
            </a:br>
            <a:r>
              <a:rPr lang="en-US" sz="5400" dirty="0"/>
              <a:t>and the Ministry of Education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4600" y="838200"/>
            <a:ext cx="6969121" cy="7045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1293044"/>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3801" y="685800"/>
            <a:ext cx="7848600" cy="7831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1086969"/>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title"/>
          </p:nvPr>
        </p:nvSpPr>
        <p:spPr>
          <a:xfrm>
            <a:off x="558800" y="5969000"/>
            <a:ext cx="12230100" cy="2082800"/>
          </a:xfrm>
        </p:spPr>
        <p:txBody>
          <a:bodyPr/>
          <a:lstStyle/>
          <a:p>
            <a:pPr eaLnBrk="1" hangingPunct="1"/>
            <a:r>
              <a:rPr lang="en-US" sz="7200" dirty="0" smtClean="0"/>
              <a:t>Gwen Bergman &amp; Greg Walsh</a:t>
            </a:r>
          </a:p>
        </p:txBody>
      </p:sp>
      <p:sp>
        <p:nvSpPr>
          <p:cNvPr id="40963" name="Rectangle 4"/>
          <p:cNvSpPr>
            <a:spLocks noGrp="1" noChangeArrowheads="1"/>
          </p:cNvSpPr>
          <p:nvPr>
            <p:ph type="body" idx="1"/>
          </p:nvPr>
        </p:nvSpPr>
        <p:spPr>
          <a:xfrm>
            <a:off x="635000" y="8153400"/>
            <a:ext cx="8483600" cy="584200"/>
          </a:xfrm>
        </p:spPr>
        <p:txBody>
          <a:bodyPr/>
          <a:lstStyle/>
          <a:p>
            <a:pPr marL="0" indent="0" eaLnBrk="1" hangingPunct="1"/>
            <a:r>
              <a:rPr lang="en-US" sz="3600" dirty="0" smtClean="0"/>
              <a:t>Co-Directors of College Counseling</a:t>
            </a:r>
          </a:p>
        </p:txBody>
      </p:sp>
      <p:sp>
        <p:nvSpPr>
          <p:cNvPr id="40964" name="Freeform 2"/>
          <p:cNvSpPr>
            <a:spLocks/>
          </p:cNvSpPr>
          <p:nvPr/>
        </p:nvSpPr>
        <p:spPr bwMode="auto">
          <a:xfrm>
            <a:off x="0" y="5140325"/>
            <a:ext cx="13004800" cy="1595438"/>
          </a:xfrm>
          <a:custGeom>
            <a:avLst/>
            <a:gdLst>
              <a:gd name="T0" fmla="*/ 0 w 21600"/>
              <a:gd name="T1" fmla="*/ 2147483647 h 21600"/>
              <a:gd name="T2" fmla="*/ 0 w 21600"/>
              <a:gd name="T3" fmla="*/ 2147483647 h 21600"/>
              <a:gd name="T4" fmla="*/ 2147483647 w 21600"/>
              <a:gd name="T5" fmla="*/ 2147483647 h 21600"/>
              <a:gd name="T6" fmla="*/ 2147483647 w 21600"/>
              <a:gd name="T7" fmla="*/ 0 h 21600"/>
              <a:gd name="T8" fmla="*/ 0 w 21600"/>
              <a:gd name="T9" fmla="*/ 2147483647 h 21600"/>
              <a:gd name="T10" fmla="*/ 0 w 21600"/>
              <a:gd name="T11" fmla="*/ 2147483647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19092"/>
                </a:moveTo>
                <a:lnTo>
                  <a:pt x="0" y="21600"/>
                </a:lnTo>
                <a:lnTo>
                  <a:pt x="21600" y="2784"/>
                </a:lnTo>
                <a:lnTo>
                  <a:pt x="21600" y="0"/>
                </a:lnTo>
                <a:lnTo>
                  <a:pt x="0" y="19092"/>
                </a:lnTo>
                <a:close/>
                <a:moveTo>
                  <a:pt x="0" y="19092"/>
                </a:moveTo>
              </a:path>
            </a:pathLst>
          </a:custGeom>
          <a:solidFill>
            <a:srgbClr val="D1EB2B">
              <a:alpha val="70195"/>
            </a:srgbClr>
          </a:solidFill>
          <a:ln>
            <a:noFill/>
          </a:ln>
          <a:extLst>
            <a:ext uri="{91240B29-F687-4F45-9708-019B960494DF}">
              <a14:hiddenLine xmlns:a14="http://schemas.microsoft.com/office/drawing/2010/main" w="12700" cap="flat">
                <a:solidFill>
                  <a:srgbClr val="000000">
                    <a:alpha val="70195"/>
                  </a:srgbClr>
                </a:solidFill>
                <a:miter lim="800000"/>
                <a:headEnd type="none" w="med" len="med"/>
                <a:tailEnd type="none" w="med" len="med"/>
              </a14:hiddenLine>
            </a:ext>
          </a:extLst>
        </p:spPr>
        <p:txBody>
          <a:bodyPr lIns="0" tIns="0" rIns="0" bIns="0"/>
          <a:lstStyle/>
          <a:p>
            <a:endParaRPr lang="en-US" dirty="0"/>
          </a:p>
        </p:txBody>
      </p:sp>
      <p:pic>
        <p:nvPicPr>
          <p:cNvPr id="4096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dissolv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863600" y="914400"/>
            <a:ext cx="11887200" cy="2082800"/>
          </a:xfrm>
        </p:spPr>
        <p:txBody>
          <a:bodyPr/>
          <a:lstStyle/>
          <a:p>
            <a:pPr algn="r"/>
            <a:r>
              <a:rPr lang="en-US" sz="9200" dirty="0" smtClean="0"/>
              <a:t>Interim Update </a:t>
            </a:r>
            <a:br>
              <a:rPr lang="en-US" sz="9200" dirty="0" smtClean="0"/>
            </a:br>
            <a:r>
              <a:rPr lang="en-US" sz="9200" dirty="0" smtClean="0"/>
              <a:t>April 28, 2013 </a:t>
            </a:r>
          </a:p>
        </p:txBody>
      </p:sp>
      <p:sp>
        <p:nvSpPr>
          <p:cNvPr id="41987" name="Content Placeholder 2"/>
          <p:cNvSpPr>
            <a:spLocks noGrp="1"/>
          </p:cNvSpPr>
          <p:nvPr>
            <p:ph idx="1"/>
          </p:nvPr>
        </p:nvSpPr>
        <p:spPr>
          <a:xfrm>
            <a:off x="5740400" y="3962400"/>
            <a:ext cx="6502400" cy="3429000"/>
          </a:xfrm>
        </p:spPr>
        <p:txBody>
          <a:bodyPr/>
          <a:lstStyle/>
          <a:p>
            <a:r>
              <a:rPr lang="en-US" dirty="0" smtClean="0"/>
              <a:t>-About 70% of US, UK and Canadian offers and decisions are known. </a:t>
            </a:r>
          </a:p>
          <a:p>
            <a:r>
              <a:rPr lang="en-US" dirty="0" smtClean="0"/>
              <a:t>-Please be aware that several students are pursuing wait list offers.</a:t>
            </a:r>
          </a:p>
          <a:p>
            <a:endParaRPr lang="en-US"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8400" y="2590800"/>
            <a:ext cx="3840480" cy="5099304"/>
          </a:xfrm>
          <a:prstGeom prst="rect">
            <a:avLst/>
          </a:prstGeom>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600075" y="1143000"/>
            <a:ext cx="11887200" cy="2082800"/>
          </a:xfrm>
        </p:spPr>
        <p:txBody>
          <a:bodyPr/>
          <a:lstStyle/>
          <a:p>
            <a:r>
              <a:rPr lang="en-US" sz="5000" dirty="0" smtClean="0"/>
              <a:t>Preliminary College &amp; University</a:t>
            </a:r>
            <a:br>
              <a:rPr lang="en-US" sz="5000" dirty="0" smtClean="0"/>
            </a:br>
            <a:r>
              <a:rPr lang="en-US" sz="5000" dirty="0" smtClean="0"/>
              <a:t>News and Statistics from the Class of 2012</a:t>
            </a:r>
            <a:br>
              <a:rPr lang="en-US" sz="5000" dirty="0" smtClean="0"/>
            </a:br>
            <a:endParaRPr lang="en-US" dirty="0" smtClean="0"/>
          </a:p>
        </p:txBody>
      </p:sp>
      <p:sp>
        <p:nvSpPr>
          <p:cNvPr id="43011" name="Rectangle 2"/>
          <p:cNvSpPr>
            <a:spLocks noChangeArrowheads="1"/>
          </p:cNvSpPr>
          <p:nvPr/>
        </p:nvSpPr>
        <p:spPr bwMode="auto">
          <a:xfrm>
            <a:off x="714375" y="2133600"/>
            <a:ext cx="11658600" cy="661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dirty="0">
                <a:latin typeface="Calibri" pitchFamily="34" charset="0"/>
                <a:cs typeface="Calibri" pitchFamily="34" charset="0"/>
              </a:rPr>
              <a:t> </a:t>
            </a:r>
            <a:r>
              <a:rPr lang="en-US" sz="2400" dirty="0"/>
              <a:t>There are </a:t>
            </a:r>
            <a:r>
              <a:rPr lang="en-US" sz="2400" dirty="0" smtClean="0"/>
              <a:t>91 </a:t>
            </a:r>
            <a:r>
              <a:rPr lang="en-US" sz="2400" dirty="0"/>
              <a:t>students (</a:t>
            </a:r>
            <a:r>
              <a:rPr lang="en-US" sz="2400" dirty="0" smtClean="0"/>
              <a:t>64 </a:t>
            </a:r>
            <a:r>
              <a:rPr lang="en-US" sz="2400" dirty="0"/>
              <a:t>IB 27 FB) in the Class of 2013</a:t>
            </a:r>
          </a:p>
          <a:p>
            <a:r>
              <a:rPr lang="en-US" sz="2400" dirty="0"/>
              <a:t> </a:t>
            </a:r>
          </a:p>
          <a:p>
            <a:r>
              <a:rPr lang="en-US" sz="2400" dirty="0"/>
              <a:t>Approximately 700 college and university applications were submitted to nine different countries.  </a:t>
            </a:r>
          </a:p>
          <a:p>
            <a:r>
              <a:rPr lang="en-US" sz="2400" dirty="0"/>
              <a:t> </a:t>
            </a:r>
          </a:p>
          <a:p>
            <a:r>
              <a:rPr lang="en-US" sz="2400" dirty="0"/>
              <a:t>71 students applied to the USA</a:t>
            </a:r>
          </a:p>
          <a:p>
            <a:r>
              <a:rPr lang="en-US" sz="2400" dirty="0"/>
              <a:t>21 students applied to Canada</a:t>
            </a:r>
          </a:p>
          <a:p>
            <a:r>
              <a:rPr lang="en-US" sz="2400" dirty="0"/>
              <a:t>10 students applied France</a:t>
            </a:r>
          </a:p>
          <a:p>
            <a:r>
              <a:rPr lang="en-US" sz="2400" dirty="0"/>
              <a:t>9 students applied to the UK</a:t>
            </a:r>
          </a:p>
          <a:p>
            <a:r>
              <a:rPr lang="en-US" sz="2400" dirty="0"/>
              <a:t>3 students applied to Switzerland</a:t>
            </a:r>
          </a:p>
          <a:p>
            <a:r>
              <a:rPr lang="en-US" sz="2400" dirty="0"/>
              <a:t>1 student each applied to Germany, Ireland, Mexico, and Singapore</a:t>
            </a:r>
          </a:p>
          <a:p>
            <a:r>
              <a:rPr lang="en-US" sz="2400" dirty="0"/>
              <a:t> </a:t>
            </a:r>
          </a:p>
          <a:p>
            <a:r>
              <a:rPr lang="en-US" sz="2400" dirty="0"/>
              <a:t>We also have helped a few alumni with new or transfer applications.</a:t>
            </a:r>
          </a:p>
          <a:p>
            <a:r>
              <a:rPr lang="en-US" sz="2400" dirty="0"/>
              <a:t> </a:t>
            </a:r>
          </a:p>
          <a:p>
            <a:r>
              <a:rPr lang="en-US" sz="2400" dirty="0"/>
              <a:t>-Of those applying to the USA 56 applied either, </a:t>
            </a:r>
            <a:r>
              <a:rPr lang="en-US" sz="2400" dirty="0" smtClean="0"/>
              <a:t>ED, </a:t>
            </a:r>
            <a:r>
              <a:rPr lang="en-US" sz="2400" dirty="0"/>
              <a:t>EA REA, or Rolling. There were 18 ED applications and 10 were successful.  About ten students are pursuing admission off the waitlist.</a:t>
            </a:r>
          </a:p>
        </p:txBody>
      </p:sp>
    </p:spTree>
    <p:extLst>
      <p:ext uri="{BB962C8B-B14F-4D97-AF65-F5344CB8AC3E}">
        <p14:creationId xmlns:p14="http://schemas.microsoft.com/office/powerpoint/2010/main" val="1762189397"/>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9"/>
          <p:cNvGrpSpPr>
            <a:grpSpLocks/>
          </p:cNvGrpSpPr>
          <p:nvPr/>
        </p:nvGrpSpPr>
        <p:grpSpPr bwMode="auto">
          <a:xfrm>
            <a:off x="269875" y="1905000"/>
            <a:ext cx="13017500" cy="7322879"/>
            <a:chOff x="266535" y="1190626"/>
            <a:chExt cx="13017665" cy="7322716"/>
          </a:xfrm>
        </p:grpSpPr>
        <p:sp>
          <p:nvSpPr>
            <p:cNvPr id="44037" name="Rectangle 4"/>
            <p:cNvSpPr>
              <a:spLocks noChangeArrowheads="1"/>
            </p:cNvSpPr>
            <p:nvPr/>
          </p:nvSpPr>
          <p:spPr bwMode="auto">
            <a:xfrm>
              <a:off x="266535" y="1219200"/>
              <a:ext cx="3243613" cy="729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dirty="0">
                  <a:latin typeface="Calibri" pitchFamily="34" charset="0"/>
                  <a:cs typeface="Calibri" pitchFamily="34" charset="0"/>
                </a:rPr>
                <a:t>Agnes Scott</a:t>
              </a:r>
            </a:p>
            <a:p>
              <a:r>
                <a:rPr lang="en-US" sz="1800" dirty="0">
                  <a:latin typeface="Calibri" pitchFamily="34" charset="0"/>
                  <a:cs typeface="Calibri" pitchFamily="34" charset="0"/>
                </a:rPr>
                <a:t>U Alabama</a:t>
              </a:r>
            </a:p>
            <a:p>
              <a:r>
                <a:rPr lang="en-US" sz="1800" b="1" dirty="0">
                  <a:latin typeface="Calibri" pitchFamily="34" charset="0"/>
                  <a:cs typeface="Calibri" pitchFamily="34" charset="0"/>
                </a:rPr>
                <a:t>American</a:t>
              </a:r>
            </a:p>
            <a:p>
              <a:r>
                <a:rPr lang="en-US" sz="1800" b="1" dirty="0">
                  <a:latin typeface="Calibri" pitchFamily="34" charset="0"/>
                  <a:cs typeface="Calibri" pitchFamily="34" charset="0"/>
                </a:rPr>
                <a:t>Austin</a:t>
              </a:r>
            </a:p>
            <a:p>
              <a:r>
                <a:rPr lang="en-US" sz="1800" b="1" dirty="0">
                  <a:latin typeface="Calibri" pitchFamily="34" charset="0"/>
                  <a:cs typeface="Calibri" pitchFamily="34" charset="0"/>
                </a:rPr>
                <a:t>Babson</a:t>
              </a:r>
            </a:p>
            <a:p>
              <a:r>
                <a:rPr lang="en-US" sz="1800" b="1" dirty="0">
                  <a:latin typeface="Calibri" pitchFamily="34" charset="0"/>
                  <a:cs typeface="Calibri" pitchFamily="34" charset="0"/>
                </a:rPr>
                <a:t>Bard</a:t>
              </a:r>
            </a:p>
            <a:p>
              <a:r>
                <a:rPr lang="en-US" sz="1800" b="1" dirty="0">
                  <a:latin typeface="Calibri" pitchFamily="34" charset="0"/>
                  <a:cs typeface="Calibri" pitchFamily="34" charset="0"/>
                </a:rPr>
                <a:t>Barnard</a:t>
              </a:r>
            </a:p>
            <a:p>
              <a:r>
                <a:rPr lang="en-US" sz="1800" dirty="0">
                  <a:latin typeface="Calibri" pitchFamily="34" charset="0"/>
                  <a:cs typeface="Calibri" pitchFamily="34" charset="0"/>
                </a:rPr>
                <a:t>Barry</a:t>
              </a:r>
            </a:p>
            <a:p>
              <a:r>
                <a:rPr lang="en-US" sz="1800" b="1" dirty="0">
                  <a:latin typeface="Calibri" pitchFamily="34" charset="0"/>
                  <a:cs typeface="Calibri" pitchFamily="34" charset="0"/>
                </a:rPr>
                <a:t>Baylor </a:t>
              </a:r>
              <a:r>
                <a:rPr lang="en-US" sz="1800" b="1" dirty="0" smtClean="0">
                  <a:latin typeface="Calibri" pitchFamily="34" charset="0"/>
                  <a:cs typeface="Calibri" pitchFamily="34" charset="0"/>
                </a:rPr>
                <a:t>(3)</a:t>
              </a:r>
              <a:endParaRPr lang="en-US" sz="1800" b="1" dirty="0">
                <a:latin typeface="Calibri" pitchFamily="34" charset="0"/>
                <a:cs typeface="Calibri" pitchFamily="34" charset="0"/>
              </a:endParaRPr>
            </a:p>
            <a:p>
              <a:r>
                <a:rPr lang="en-US" sz="1800" b="1" dirty="0">
                  <a:latin typeface="Calibri" pitchFamily="34" charset="0"/>
                  <a:cs typeface="Calibri" pitchFamily="34" charset="0"/>
                </a:rPr>
                <a:t>Bentley (2)</a:t>
              </a:r>
            </a:p>
            <a:p>
              <a:r>
                <a:rPr lang="en-US" sz="1800" b="1" dirty="0">
                  <a:latin typeface="Calibri" pitchFamily="34" charset="0"/>
                  <a:cs typeface="Calibri" pitchFamily="34" charset="0"/>
                </a:rPr>
                <a:t>Boston University</a:t>
              </a:r>
            </a:p>
            <a:p>
              <a:r>
                <a:rPr lang="en-US" sz="1800" b="1" dirty="0">
                  <a:latin typeface="Calibri" pitchFamily="34" charset="0"/>
                  <a:cs typeface="Calibri" pitchFamily="34" charset="0"/>
                </a:rPr>
                <a:t>Bryn </a:t>
              </a:r>
              <a:r>
                <a:rPr lang="en-US" sz="1800" b="1" dirty="0" err="1">
                  <a:latin typeface="Calibri" pitchFamily="34" charset="0"/>
                  <a:cs typeface="Calibri" pitchFamily="34" charset="0"/>
                </a:rPr>
                <a:t>Mawr</a:t>
              </a:r>
              <a:endParaRPr lang="en-US" sz="1800" b="1" dirty="0">
                <a:latin typeface="Calibri" pitchFamily="34" charset="0"/>
                <a:cs typeface="Calibri" pitchFamily="34" charset="0"/>
              </a:endParaRPr>
            </a:p>
            <a:p>
              <a:r>
                <a:rPr lang="en-US" sz="1800" dirty="0">
                  <a:latin typeface="Calibri" pitchFamily="34" charset="0"/>
                  <a:cs typeface="Calibri" pitchFamily="34" charset="0"/>
                </a:rPr>
                <a:t>U California Irvine</a:t>
              </a:r>
            </a:p>
            <a:p>
              <a:r>
                <a:rPr lang="en-US" sz="1800" b="1" dirty="0">
                  <a:latin typeface="Calibri" pitchFamily="34" charset="0"/>
                  <a:cs typeface="Calibri" pitchFamily="34" charset="0"/>
                </a:rPr>
                <a:t>U California  Los </a:t>
              </a:r>
              <a:r>
                <a:rPr lang="en-US" sz="1800" b="1" dirty="0" smtClean="0">
                  <a:latin typeface="Calibri" pitchFamily="34" charset="0"/>
                  <a:cs typeface="Calibri" pitchFamily="34" charset="0"/>
                </a:rPr>
                <a:t>Angeles</a:t>
              </a:r>
            </a:p>
            <a:p>
              <a:r>
                <a:rPr lang="en-US" sz="1800" b="1" dirty="0" smtClean="0">
                  <a:latin typeface="Calibri" pitchFamily="34" charset="0"/>
                  <a:cs typeface="Calibri" pitchFamily="34" charset="0"/>
                </a:rPr>
                <a:t>Carnegie Mellon</a:t>
              </a:r>
              <a:endParaRPr lang="en-US" sz="1800" b="1" dirty="0">
                <a:latin typeface="Calibri" pitchFamily="34" charset="0"/>
                <a:cs typeface="Calibri" pitchFamily="34" charset="0"/>
              </a:endParaRPr>
            </a:p>
            <a:p>
              <a:r>
                <a:rPr lang="en-US" sz="1800" b="1" dirty="0">
                  <a:latin typeface="Calibri" pitchFamily="34" charset="0"/>
                  <a:cs typeface="Calibri" pitchFamily="34" charset="0"/>
                </a:rPr>
                <a:t>Columbia U (2)</a:t>
              </a:r>
            </a:p>
            <a:p>
              <a:r>
                <a:rPr lang="en-US" sz="1800" dirty="0">
                  <a:latin typeface="Calibri" pitchFamily="34" charset="0"/>
                  <a:cs typeface="Calibri" pitchFamily="34" charset="0"/>
                </a:rPr>
                <a:t>U California San Diego</a:t>
              </a:r>
            </a:p>
            <a:p>
              <a:r>
                <a:rPr lang="en-US" sz="1800" dirty="0">
                  <a:latin typeface="Calibri" pitchFamily="34" charset="0"/>
                  <a:cs typeface="Calibri" pitchFamily="34" charset="0"/>
                </a:rPr>
                <a:t>U California Santa Barbara</a:t>
              </a:r>
            </a:p>
            <a:p>
              <a:r>
                <a:rPr lang="en-US" sz="1800" b="1" dirty="0">
                  <a:latin typeface="Calibri" pitchFamily="34" charset="0"/>
                  <a:cs typeface="Calibri" pitchFamily="34" charset="0"/>
                </a:rPr>
                <a:t>Carnegie Mellon</a:t>
              </a:r>
            </a:p>
            <a:p>
              <a:r>
                <a:rPr lang="en-US" sz="1800" dirty="0">
                  <a:latin typeface="Calibri" pitchFamily="34" charset="0"/>
                  <a:cs typeface="Calibri" pitchFamily="34" charset="0"/>
                </a:rPr>
                <a:t>Christopher Newport</a:t>
              </a:r>
            </a:p>
            <a:p>
              <a:r>
                <a:rPr lang="en-US" sz="1800" dirty="0">
                  <a:latin typeface="Calibri" pitchFamily="34" charset="0"/>
                  <a:cs typeface="Calibri" pitchFamily="34" charset="0"/>
                </a:rPr>
                <a:t>U Colorado Boulder</a:t>
              </a:r>
            </a:p>
            <a:p>
              <a:r>
                <a:rPr lang="en-US" sz="1800" dirty="0">
                  <a:latin typeface="Calibri" pitchFamily="34" charset="0"/>
                  <a:cs typeface="Calibri" pitchFamily="34" charset="0"/>
                </a:rPr>
                <a:t>Colorado School of Mines</a:t>
              </a:r>
            </a:p>
            <a:p>
              <a:r>
                <a:rPr lang="en-US" sz="1800" dirty="0">
                  <a:latin typeface="Calibri" pitchFamily="34" charset="0"/>
                  <a:cs typeface="Calibri" pitchFamily="34" charset="0"/>
                </a:rPr>
                <a:t>Concordia (MN)</a:t>
              </a:r>
            </a:p>
            <a:p>
              <a:r>
                <a:rPr lang="en-US" sz="1800" b="1" dirty="0">
                  <a:latin typeface="Calibri" pitchFamily="34" charset="0"/>
                  <a:cs typeface="Calibri" pitchFamily="34" charset="0"/>
                </a:rPr>
                <a:t>Dartmouth</a:t>
              </a:r>
            </a:p>
            <a:p>
              <a:r>
                <a:rPr lang="en-US" sz="1800" dirty="0">
                  <a:latin typeface="Calibri" pitchFamily="34" charset="0"/>
                  <a:cs typeface="Calibri" pitchFamily="34" charset="0"/>
                </a:rPr>
                <a:t>U Denver</a:t>
              </a:r>
            </a:p>
            <a:p>
              <a:r>
                <a:rPr lang="en-US" sz="1800" dirty="0">
                  <a:latin typeface="Calibri" pitchFamily="34" charset="0"/>
                  <a:cs typeface="Calibri" pitchFamily="34" charset="0"/>
                </a:rPr>
                <a:t>Dickinson</a:t>
              </a:r>
            </a:p>
          </p:txBody>
        </p:sp>
        <p:grpSp>
          <p:nvGrpSpPr>
            <p:cNvPr id="44038" name="Group 8"/>
            <p:cNvGrpSpPr>
              <a:grpSpLocks/>
            </p:cNvGrpSpPr>
            <p:nvPr/>
          </p:nvGrpSpPr>
          <p:grpSpPr bwMode="auto">
            <a:xfrm>
              <a:off x="3497613" y="1190626"/>
              <a:ext cx="9786587" cy="7045880"/>
              <a:chOff x="3497613" y="1190626"/>
              <a:chExt cx="9786587" cy="7045880"/>
            </a:xfrm>
          </p:grpSpPr>
          <p:sp>
            <p:nvSpPr>
              <p:cNvPr id="44039" name="Rectangle 5"/>
              <p:cNvSpPr>
                <a:spLocks noChangeArrowheads="1"/>
              </p:cNvSpPr>
              <p:nvPr/>
            </p:nvSpPr>
            <p:spPr bwMode="auto">
              <a:xfrm>
                <a:off x="3497613" y="1219200"/>
                <a:ext cx="3124200" cy="701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dirty="0">
                    <a:latin typeface="Calibri" pitchFamily="34" charset="0"/>
                    <a:ea typeface="Calibri" pitchFamily="34" charset="0"/>
                    <a:cs typeface="Times New Roman" pitchFamily="18" charset="0"/>
                  </a:rPr>
                  <a:t>Drexel</a:t>
                </a:r>
              </a:p>
              <a:p>
                <a:r>
                  <a:rPr lang="en-US" sz="1800" dirty="0">
                    <a:latin typeface="Calibri" pitchFamily="34" charset="0"/>
                    <a:ea typeface="Calibri" pitchFamily="34" charset="0"/>
                    <a:cs typeface="Times New Roman" pitchFamily="18" charset="0"/>
                  </a:rPr>
                  <a:t>Eckerd</a:t>
                </a:r>
              </a:p>
              <a:p>
                <a:r>
                  <a:rPr lang="en-US" sz="1800" dirty="0" err="1">
                    <a:latin typeface="Calibri" pitchFamily="34" charset="0"/>
                    <a:ea typeface="Calibri" pitchFamily="34" charset="0"/>
                    <a:cs typeface="Times New Roman" pitchFamily="18" charset="0"/>
                  </a:rPr>
                  <a:t>Elon</a:t>
                </a:r>
                <a:endParaRPr lang="en-US" sz="1800" dirty="0">
                  <a:latin typeface="Calibri" pitchFamily="34" charset="0"/>
                  <a:ea typeface="Calibri" pitchFamily="34" charset="0"/>
                  <a:cs typeface="Times New Roman" pitchFamily="18" charset="0"/>
                </a:endParaRPr>
              </a:p>
              <a:p>
                <a:r>
                  <a:rPr lang="en-US" sz="1800" dirty="0">
                    <a:latin typeface="Calibri" pitchFamily="34" charset="0"/>
                    <a:ea typeface="Calibri" pitchFamily="34" charset="0"/>
                    <a:cs typeface="Times New Roman" pitchFamily="18" charset="0"/>
                  </a:rPr>
                  <a:t>Emory</a:t>
                </a:r>
              </a:p>
              <a:p>
                <a:r>
                  <a:rPr lang="en-US" sz="1800" b="1" dirty="0">
                    <a:latin typeface="Calibri" pitchFamily="34" charset="0"/>
                    <a:ea typeface="Calibri" pitchFamily="34" charset="0"/>
                    <a:cs typeface="Times New Roman" pitchFamily="18" charset="0"/>
                  </a:rPr>
                  <a:t>Duke</a:t>
                </a:r>
              </a:p>
              <a:p>
                <a:r>
                  <a:rPr lang="en-US" sz="1800" dirty="0">
                    <a:latin typeface="Calibri" pitchFamily="34" charset="0"/>
                    <a:ea typeface="Calibri" pitchFamily="34" charset="0"/>
                    <a:cs typeface="Times New Roman" pitchFamily="18" charset="0"/>
                  </a:rPr>
                  <a:t>Florida Institute of Technology</a:t>
                </a:r>
              </a:p>
              <a:p>
                <a:r>
                  <a:rPr lang="en-US" sz="1800" dirty="0">
                    <a:latin typeface="Calibri" pitchFamily="34" charset="0"/>
                    <a:ea typeface="Calibri" pitchFamily="34" charset="0"/>
                    <a:cs typeface="Times New Roman" pitchFamily="18" charset="0"/>
                  </a:rPr>
                  <a:t>Fordham</a:t>
                </a:r>
              </a:p>
              <a:p>
                <a:r>
                  <a:rPr lang="en-US" sz="1800" dirty="0">
                    <a:latin typeface="Calibri" pitchFamily="34" charset="0"/>
                    <a:ea typeface="Calibri" pitchFamily="34" charset="0"/>
                    <a:cs typeface="Times New Roman" pitchFamily="18" charset="0"/>
                  </a:rPr>
                  <a:t>George Mason</a:t>
                </a:r>
              </a:p>
              <a:p>
                <a:r>
                  <a:rPr lang="en-US" sz="1800" dirty="0">
                    <a:latin typeface="Calibri" pitchFamily="34" charset="0"/>
                    <a:ea typeface="Calibri" pitchFamily="34" charset="0"/>
                    <a:cs typeface="Times New Roman" pitchFamily="18" charset="0"/>
                  </a:rPr>
                  <a:t>George Washington</a:t>
                </a:r>
              </a:p>
              <a:p>
                <a:r>
                  <a:rPr lang="en-US" sz="1800" b="1" dirty="0">
                    <a:latin typeface="Calibri" pitchFamily="34" charset="0"/>
                    <a:ea typeface="Calibri" pitchFamily="34" charset="0"/>
                    <a:cs typeface="Times New Roman" pitchFamily="18" charset="0"/>
                  </a:rPr>
                  <a:t>Georgia Tech</a:t>
                </a:r>
              </a:p>
              <a:p>
                <a:r>
                  <a:rPr lang="en-US" sz="1800" b="1" dirty="0">
                    <a:latin typeface="Calibri" pitchFamily="34" charset="0"/>
                    <a:ea typeface="Calibri" pitchFamily="34" charset="0"/>
                    <a:cs typeface="Times New Roman" pitchFamily="18" charset="0"/>
                  </a:rPr>
                  <a:t>Harvey </a:t>
                </a:r>
                <a:r>
                  <a:rPr lang="en-US" sz="1800" b="1" dirty="0" err="1">
                    <a:latin typeface="Calibri" pitchFamily="34" charset="0"/>
                    <a:ea typeface="Calibri" pitchFamily="34" charset="0"/>
                    <a:cs typeface="Times New Roman" pitchFamily="18" charset="0"/>
                  </a:rPr>
                  <a:t>Mudd</a:t>
                </a:r>
                <a:endParaRPr lang="en-US" sz="1800" b="1" dirty="0">
                  <a:latin typeface="Calibri" pitchFamily="34" charset="0"/>
                  <a:ea typeface="Calibri" pitchFamily="34" charset="0"/>
                  <a:cs typeface="Times New Roman" pitchFamily="18" charset="0"/>
                </a:endParaRPr>
              </a:p>
              <a:p>
                <a:r>
                  <a:rPr lang="en-US" sz="1800" dirty="0">
                    <a:latin typeface="Calibri" pitchFamily="34" charset="0"/>
                    <a:ea typeface="Calibri" pitchFamily="34" charset="0"/>
                    <a:cs typeface="Times New Roman" pitchFamily="18" charset="0"/>
                  </a:rPr>
                  <a:t>Hendrix</a:t>
                </a:r>
              </a:p>
              <a:p>
                <a:r>
                  <a:rPr lang="en-US" sz="1800" dirty="0">
                    <a:latin typeface="Calibri" pitchFamily="34" charset="0"/>
                    <a:ea typeface="Calibri" pitchFamily="34" charset="0"/>
                    <a:cs typeface="Times New Roman" pitchFamily="18" charset="0"/>
                  </a:rPr>
                  <a:t>Hofstra</a:t>
                </a:r>
              </a:p>
              <a:p>
                <a:r>
                  <a:rPr lang="en-US" sz="1800" dirty="0">
                    <a:latin typeface="Calibri" pitchFamily="34" charset="0"/>
                    <a:ea typeface="Calibri" pitchFamily="34" charset="0"/>
                    <a:cs typeface="Times New Roman" pitchFamily="18" charset="0"/>
                  </a:rPr>
                  <a:t>Hood</a:t>
                </a:r>
              </a:p>
              <a:p>
                <a:r>
                  <a:rPr lang="en-US" sz="1800" dirty="0">
                    <a:latin typeface="Calibri" pitchFamily="34" charset="0"/>
                    <a:ea typeface="Calibri" pitchFamily="34" charset="0"/>
                    <a:cs typeface="Times New Roman" pitchFamily="18" charset="0"/>
                  </a:rPr>
                  <a:t>Houston Baptist</a:t>
                </a:r>
              </a:p>
              <a:p>
                <a:r>
                  <a:rPr lang="en-US" sz="1800" b="1" dirty="0">
                    <a:latin typeface="Calibri" pitchFamily="34" charset="0"/>
                    <a:ea typeface="Calibri" pitchFamily="34" charset="0"/>
                    <a:cs typeface="Times New Roman" pitchFamily="18" charset="0"/>
                  </a:rPr>
                  <a:t>U Houston </a:t>
                </a:r>
                <a:r>
                  <a:rPr lang="en-US" sz="1800" b="1" dirty="0" smtClean="0">
                    <a:latin typeface="Calibri" pitchFamily="34" charset="0"/>
                    <a:ea typeface="Calibri" pitchFamily="34" charset="0"/>
                    <a:cs typeface="Times New Roman" pitchFamily="18" charset="0"/>
                  </a:rPr>
                  <a:t>(6)</a:t>
                </a:r>
                <a:endParaRPr lang="en-US" sz="1800" b="1" dirty="0">
                  <a:latin typeface="Calibri" pitchFamily="34" charset="0"/>
                  <a:ea typeface="Calibri" pitchFamily="34" charset="0"/>
                  <a:cs typeface="Times New Roman" pitchFamily="18" charset="0"/>
                </a:endParaRPr>
              </a:p>
              <a:p>
                <a:r>
                  <a:rPr lang="en-US" sz="1800" dirty="0">
                    <a:latin typeface="Calibri" pitchFamily="34" charset="0"/>
                    <a:ea typeface="Calibri" pitchFamily="34" charset="0"/>
                    <a:cs typeface="Times New Roman" pitchFamily="18" charset="0"/>
                  </a:rPr>
                  <a:t>Indiana U</a:t>
                </a:r>
              </a:p>
              <a:p>
                <a:r>
                  <a:rPr lang="en-US" sz="1800" b="1" dirty="0">
                    <a:latin typeface="Calibri" pitchFamily="34" charset="0"/>
                    <a:ea typeface="Calibri" pitchFamily="34" charset="0"/>
                    <a:cs typeface="Times New Roman" pitchFamily="18" charset="0"/>
                  </a:rPr>
                  <a:t>Johns Hopkins U</a:t>
                </a:r>
              </a:p>
              <a:p>
                <a:r>
                  <a:rPr lang="en-US" sz="1800" dirty="0">
                    <a:latin typeface="Calibri" pitchFamily="34" charset="0"/>
                    <a:ea typeface="Calibri" pitchFamily="34" charset="0"/>
                    <a:cs typeface="Times New Roman" pitchFamily="18" charset="0"/>
                  </a:rPr>
                  <a:t>Lafayette</a:t>
                </a:r>
              </a:p>
              <a:p>
                <a:r>
                  <a:rPr lang="en-US" sz="1800" dirty="0">
                    <a:latin typeface="Calibri" pitchFamily="34" charset="0"/>
                    <a:ea typeface="Calibri" pitchFamily="34" charset="0"/>
                    <a:cs typeface="Times New Roman" pitchFamily="18" charset="0"/>
                  </a:rPr>
                  <a:t>Lake Forest</a:t>
                </a:r>
              </a:p>
              <a:p>
                <a:r>
                  <a:rPr lang="en-US" sz="1800" b="1" dirty="0">
                    <a:latin typeface="Calibri" pitchFamily="34" charset="0"/>
                    <a:ea typeface="Calibri" pitchFamily="34" charset="0"/>
                    <a:cs typeface="Times New Roman" pitchFamily="18" charset="0"/>
                  </a:rPr>
                  <a:t>Lewis &amp; Clark</a:t>
                </a:r>
              </a:p>
              <a:p>
                <a:r>
                  <a:rPr lang="en-US" sz="1800" b="1" dirty="0">
                    <a:latin typeface="Calibri" pitchFamily="34" charset="0"/>
                    <a:ea typeface="Calibri" pitchFamily="34" charset="0"/>
                    <a:cs typeface="Times New Roman" pitchFamily="18" charset="0"/>
                  </a:rPr>
                  <a:t>Loyola of New Orleans</a:t>
                </a:r>
              </a:p>
              <a:p>
                <a:r>
                  <a:rPr lang="en-US" sz="1800" dirty="0">
                    <a:latin typeface="Calibri" pitchFamily="34" charset="0"/>
                    <a:ea typeface="Calibri" pitchFamily="34" charset="0"/>
                    <a:cs typeface="Times New Roman" pitchFamily="18" charset="0"/>
                  </a:rPr>
                  <a:t>Lynn</a:t>
                </a:r>
              </a:p>
              <a:p>
                <a:r>
                  <a:rPr lang="en-US" sz="1800" dirty="0">
                    <a:latin typeface="Calibri" pitchFamily="34" charset="0"/>
                    <a:ea typeface="Calibri" pitchFamily="34" charset="0"/>
                    <a:cs typeface="Times New Roman" pitchFamily="18" charset="0"/>
                  </a:rPr>
                  <a:t>Macalester</a:t>
                </a:r>
              </a:p>
              <a:p>
                <a:r>
                  <a:rPr lang="en-US" sz="1800" b="1" dirty="0">
                    <a:latin typeface="Calibri" pitchFamily="34" charset="0"/>
                    <a:ea typeface="Calibri" pitchFamily="34" charset="0"/>
                    <a:cs typeface="Times New Roman" pitchFamily="18" charset="0"/>
                  </a:rPr>
                  <a:t>MIT</a:t>
                </a:r>
              </a:p>
            </p:txBody>
          </p:sp>
          <p:sp>
            <p:nvSpPr>
              <p:cNvPr id="44040" name="Rectangle 6"/>
              <p:cNvSpPr>
                <a:spLocks noChangeArrowheads="1"/>
              </p:cNvSpPr>
              <p:nvPr/>
            </p:nvSpPr>
            <p:spPr bwMode="auto">
              <a:xfrm>
                <a:off x="6621813" y="1219200"/>
                <a:ext cx="3429000" cy="701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dirty="0">
                    <a:latin typeface="Calibri" pitchFamily="34" charset="0"/>
                    <a:ea typeface="Calibri" pitchFamily="34" charset="0"/>
                    <a:cs typeface="Times New Roman" pitchFamily="18" charset="0"/>
                  </a:rPr>
                  <a:t>NYU</a:t>
                </a:r>
              </a:p>
              <a:p>
                <a:r>
                  <a:rPr lang="en-US" sz="1800" b="1" dirty="0">
                    <a:latin typeface="Calibri" pitchFamily="34" charset="0"/>
                    <a:ea typeface="Calibri" pitchFamily="34" charset="0"/>
                    <a:cs typeface="Times New Roman" pitchFamily="18" charset="0"/>
                  </a:rPr>
                  <a:t>Northeastern</a:t>
                </a:r>
              </a:p>
              <a:p>
                <a:r>
                  <a:rPr lang="en-US" sz="1800" b="1" dirty="0">
                    <a:latin typeface="Calibri" pitchFamily="34" charset="0"/>
                    <a:ea typeface="Calibri" pitchFamily="34" charset="0"/>
                    <a:cs typeface="Times New Roman" pitchFamily="18" charset="0"/>
                  </a:rPr>
                  <a:t>Occidental</a:t>
                </a:r>
              </a:p>
              <a:p>
                <a:r>
                  <a:rPr lang="en-US" sz="1800" b="1" dirty="0">
                    <a:latin typeface="Calibri" pitchFamily="34" charset="0"/>
                    <a:ea typeface="Calibri" pitchFamily="34" charset="0"/>
                    <a:cs typeface="Times New Roman" pitchFamily="18" charset="0"/>
                  </a:rPr>
                  <a:t>Oxford College of Emory</a:t>
                </a:r>
              </a:p>
              <a:p>
                <a:r>
                  <a:rPr lang="en-US" sz="1800" b="1" dirty="0">
                    <a:latin typeface="Calibri" pitchFamily="34" charset="0"/>
                    <a:ea typeface="Calibri" pitchFamily="34" charset="0"/>
                    <a:cs typeface="Times New Roman" pitchFamily="18" charset="0"/>
                  </a:rPr>
                  <a:t>Pepperdine</a:t>
                </a:r>
              </a:p>
              <a:p>
                <a:r>
                  <a:rPr lang="en-US" sz="1800" dirty="0">
                    <a:latin typeface="Calibri" pitchFamily="34" charset="0"/>
                    <a:ea typeface="Calibri" pitchFamily="34" charset="0"/>
                    <a:cs typeface="Times New Roman" pitchFamily="18" charset="0"/>
                  </a:rPr>
                  <a:t>U Pitt</a:t>
                </a:r>
              </a:p>
              <a:p>
                <a:r>
                  <a:rPr lang="en-US" sz="1800" b="1" dirty="0" err="1">
                    <a:latin typeface="Calibri" pitchFamily="34" charset="0"/>
                    <a:ea typeface="Calibri" pitchFamily="34" charset="0"/>
                    <a:cs typeface="Times New Roman" pitchFamily="18" charset="0"/>
                  </a:rPr>
                  <a:t>Pitzer</a:t>
                </a:r>
                <a:endParaRPr lang="en-US" sz="1800" b="1" dirty="0">
                  <a:latin typeface="Calibri" pitchFamily="34" charset="0"/>
                  <a:ea typeface="Calibri" pitchFamily="34" charset="0"/>
                  <a:cs typeface="Times New Roman" pitchFamily="18" charset="0"/>
                </a:endParaRPr>
              </a:p>
              <a:p>
                <a:r>
                  <a:rPr lang="en-US" sz="1800" dirty="0">
                    <a:latin typeface="Calibri" pitchFamily="34" charset="0"/>
                    <a:ea typeface="Calibri" pitchFamily="34" charset="0"/>
                    <a:cs typeface="Times New Roman" pitchFamily="18" charset="0"/>
                  </a:rPr>
                  <a:t>U Portland</a:t>
                </a:r>
              </a:p>
              <a:p>
                <a:r>
                  <a:rPr lang="en-US" sz="1800" dirty="0">
                    <a:latin typeface="Calibri" pitchFamily="34" charset="0"/>
                    <a:ea typeface="Calibri" pitchFamily="34" charset="0"/>
                    <a:cs typeface="Times New Roman" pitchFamily="18" charset="0"/>
                  </a:rPr>
                  <a:t>U Puget Sound</a:t>
                </a:r>
              </a:p>
              <a:p>
                <a:r>
                  <a:rPr lang="en-US" sz="1800" dirty="0">
                    <a:latin typeface="Calibri" pitchFamily="34" charset="0"/>
                    <a:ea typeface="Calibri" pitchFamily="34" charset="0"/>
                    <a:cs typeface="Times New Roman" pitchFamily="18" charset="0"/>
                  </a:rPr>
                  <a:t>Reed</a:t>
                </a:r>
              </a:p>
              <a:p>
                <a:r>
                  <a:rPr lang="en-US" sz="1800" dirty="0">
                    <a:latin typeface="Calibri" pitchFamily="34" charset="0"/>
                    <a:ea typeface="Calibri" pitchFamily="34" charset="0"/>
                    <a:cs typeface="Times New Roman" pitchFamily="18" charset="0"/>
                  </a:rPr>
                  <a:t>Rensselaer </a:t>
                </a:r>
                <a:r>
                  <a:rPr lang="en-US" sz="1800" dirty="0" err="1">
                    <a:latin typeface="Calibri" pitchFamily="34" charset="0"/>
                    <a:ea typeface="Calibri" pitchFamily="34" charset="0"/>
                    <a:cs typeface="Times New Roman" pitchFamily="18" charset="0"/>
                  </a:rPr>
                  <a:t>Polytech</a:t>
                </a:r>
                <a:endParaRPr lang="en-US" sz="1800" dirty="0">
                  <a:latin typeface="Calibri" pitchFamily="34" charset="0"/>
                  <a:ea typeface="Calibri" pitchFamily="34" charset="0"/>
                  <a:cs typeface="Times New Roman" pitchFamily="18" charset="0"/>
                </a:endParaRPr>
              </a:p>
              <a:p>
                <a:r>
                  <a:rPr lang="en-US" sz="1800" dirty="0">
                    <a:latin typeface="Calibri" pitchFamily="34" charset="0"/>
                    <a:ea typeface="Calibri" pitchFamily="34" charset="0"/>
                    <a:cs typeface="Times New Roman" pitchFamily="18" charset="0"/>
                  </a:rPr>
                  <a:t>Rhodes</a:t>
                </a:r>
              </a:p>
              <a:p>
                <a:r>
                  <a:rPr lang="en-US" sz="1800" dirty="0">
                    <a:latin typeface="Calibri" pitchFamily="34" charset="0"/>
                    <a:ea typeface="Calibri" pitchFamily="34" charset="0"/>
                    <a:cs typeface="Times New Roman" pitchFamily="18" charset="0"/>
                  </a:rPr>
                  <a:t>U Richmond</a:t>
                </a:r>
              </a:p>
              <a:p>
                <a:r>
                  <a:rPr lang="en-US" sz="1800" dirty="0">
                    <a:latin typeface="Calibri" pitchFamily="34" charset="0"/>
                    <a:ea typeface="Calibri" pitchFamily="34" charset="0"/>
                    <a:cs typeface="Times New Roman" pitchFamily="18" charset="0"/>
                  </a:rPr>
                  <a:t>U Rochester</a:t>
                </a:r>
              </a:p>
              <a:p>
                <a:r>
                  <a:rPr lang="en-US" sz="1800" dirty="0" err="1">
                    <a:latin typeface="Calibri" pitchFamily="34" charset="0"/>
                    <a:ea typeface="Calibri" pitchFamily="34" charset="0"/>
                    <a:cs typeface="Times New Roman" pitchFamily="18" charset="0"/>
                  </a:rPr>
                  <a:t>Samford</a:t>
                </a:r>
                <a:endParaRPr lang="en-US" sz="1800" dirty="0">
                  <a:latin typeface="Calibri" pitchFamily="34" charset="0"/>
                  <a:ea typeface="Calibri" pitchFamily="34" charset="0"/>
                  <a:cs typeface="Times New Roman" pitchFamily="18" charset="0"/>
                </a:endParaRPr>
              </a:p>
              <a:p>
                <a:r>
                  <a:rPr lang="en-US" sz="1800" dirty="0">
                    <a:latin typeface="Calibri" pitchFamily="34" charset="0"/>
                    <a:ea typeface="Calibri" pitchFamily="34" charset="0"/>
                    <a:cs typeface="Times New Roman" pitchFamily="18" charset="0"/>
                  </a:rPr>
                  <a:t>SCAD</a:t>
                </a:r>
              </a:p>
              <a:p>
                <a:r>
                  <a:rPr lang="en-US" sz="1800" dirty="0">
                    <a:latin typeface="Calibri" pitchFamily="34" charset="0"/>
                    <a:ea typeface="Calibri" pitchFamily="34" charset="0"/>
                    <a:cs typeface="Times New Roman" pitchFamily="18" charset="0"/>
                  </a:rPr>
                  <a:t>Smith</a:t>
                </a:r>
              </a:p>
              <a:p>
                <a:r>
                  <a:rPr lang="en-US" sz="1800" b="1" dirty="0">
                    <a:latin typeface="Calibri" pitchFamily="34" charset="0"/>
                    <a:ea typeface="Calibri" pitchFamily="34" charset="0"/>
                    <a:cs typeface="Times New Roman" pitchFamily="18" charset="0"/>
                  </a:rPr>
                  <a:t>Rice </a:t>
                </a:r>
                <a:r>
                  <a:rPr lang="en-US" sz="1800" b="1" dirty="0" smtClean="0">
                    <a:latin typeface="Calibri" pitchFamily="34" charset="0"/>
                    <a:ea typeface="Calibri" pitchFamily="34" charset="0"/>
                    <a:cs typeface="Times New Roman" pitchFamily="18" charset="0"/>
                  </a:rPr>
                  <a:t>(3)</a:t>
                </a:r>
                <a:endParaRPr lang="en-US" sz="1800" b="1" dirty="0">
                  <a:latin typeface="Calibri" pitchFamily="34" charset="0"/>
                  <a:ea typeface="Calibri" pitchFamily="34" charset="0"/>
                  <a:cs typeface="Times New Roman" pitchFamily="18" charset="0"/>
                </a:endParaRPr>
              </a:p>
              <a:p>
                <a:r>
                  <a:rPr lang="en-US" sz="1800" b="1" dirty="0">
                    <a:latin typeface="Calibri" pitchFamily="34" charset="0"/>
                    <a:ea typeface="Calibri" pitchFamily="34" charset="0"/>
                    <a:cs typeface="Times New Roman" pitchFamily="18" charset="0"/>
                  </a:rPr>
                  <a:t>St Edward’s</a:t>
                </a:r>
              </a:p>
              <a:p>
                <a:r>
                  <a:rPr lang="en-US" sz="1800" b="1" dirty="0">
                    <a:latin typeface="Calibri" pitchFamily="34" charset="0"/>
                    <a:ea typeface="Calibri" pitchFamily="34" charset="0"/>
                    <a:cs typeface="Times New Roman" pitchFamily="18" charset="0"/>
                  </a:rPr>
                  <a:t>St John’s ( NY)</a:t>
                </a:r>
              </a:p>
              <a:p>
                <a:r>
                  <a:rPr lang="en-US" sz="1800" dirty="0">
                    <a:latin typeface="Calibri" pitchFamily="34" charset="0"/>
                    <a:ea typeface="Calibri" pitchFamily="34" charset="0"/>
                    <a:cs typeface="Times New Roman" pitchFamily="18" charset="0"/>
                  </a:rPr>
                  <a:t>St Olaf</a:t>
                </a:r>
              </a:p>
              <a:p>
                <a:r>
                  <a:rPr lang="en-US" sz="1800" b="1" dirty="0">
                    <a:latin typeface="Calibri" pitchFamily="34" charset="0"/>
                    <a:ea typeface="Calibri" pitchFamily="34" charset="0"/>
                    <a:cs typeface="Times New Roman" pitchFamily="18" charset="0"/>
                  </a:rPr>
                  <a:t>U St </a:t>
                </a:r>
                <a:r>
                  <a:rPr lang="en-US" sz="1800" b="1" dirty="0" smtClean="0">
                    <a:latin typeface="Calibri" pitchFamily="34" charset="0"/>
                    <a:ea typeface="Calibri" pitchFamily="34" charset="0"/>
                    <a:cs typeface="Times New Roman" pitchFamily="18" charset="0"/>
                  </a:rPr>
                  <a:t>Thomas (2)</a:t>
                </a:r>
                <a:endParaRPr lang="en-US" sz="1800" b="1" dirty="0">
                  <a:latin typeface="Calibri" pitchFamily="34" charset="0"/>
                  <a:ea typeface="Calibri" pitchFamily="34" charset="0"/>
                  <a:cs typeface="Times New Roman" pitchFamily="18" charset="0"/>
                </a:endParaRPr>
              </a:p>
              <a:p>
                <a:r>
                  <a:rPr lang="en-US" sz="1800" b="1" dirty="0">
                    <a:latin typeface="Calibri" pitchFamily="34" charset="0"/>
                    <a:ea typeface="Calibri" pitchFamily="34" charset="0"/>
                    <a:cs typeface="Times New Roman" pitchFamily="18" charset="0"/>
                  </a:rPr>
                  <a:t>U Southern California</a:t>
                </a:r>
              </a:p>
              <a:p>
                <a:r>
                  <a:rPr lang="en-US" sz="1800" b="1" dirty="0">
                    <a:latin typeface="Calibri" pitchFamily="34" charset="0"/>
                    <a:ea typeface="Calibri" pitchFamily="34" charset="0"/>
                    <a:cs typeface="Times New Roman" pitchFamily="18" charset="0"/>
                  </a:rPr>
                  <a:t>Southern Methodist </a:t>
                </a:r>
                <a:r>
                  <a:rPr lang="en-US" sz="1800" b="1" dirty="0" smtClean="0">
                    <a:latin typeface="Calibri" pitchFamily="34" charset="0"/>
                    <a:ea typeface="Calibri" pitchFamily="34" charset="0"/>
                    <a:cs typeface="Times New Roman" pitchFamily="18" charset="0"/>
                  </a:rPr>
                  <a:t>University (6)</a:t>
                </a:r>
                <a:endParaRPr lang="en-US" sz="1800" b="1" dirty="0">
                  <a:latin typeface="Calibri" pitchFamily="34" charset="0"/>
                  <a:ea typeface="Calibri" pitchFamily="34" charset="0"/>
                  <a:cs typeface="Times New Roman" pitchFamily="18" charset="0"/>
                </a:endParaRPr>
              </a:p>
              <a:p>
                <a:r>
                  <a:rPr lang="en-US" sz="1800" b="1" dirty="0">
                    <a:latin typeface="Calibri" pitchFamily="34" charset="0"/>
                    <a:ea typeface="Calibri" pitchFamily="34" charset="0"/>
                    <a:cs typeface="Times New Roman" pitchFamily="18" charset="0"/>
                  </a:rPr>
                  <a:t>Stanford</a:t>
                </a:r>
              </a:p>
            </p:txBody>
          </p:sp>
          <p:sp>
            <p:nvSpPr>
              <p:cNvPr id="44041" name="Rectangle 7"/>
              <p:cNvSpPr>
                <a:spLocks noChangeArrowheads="1"/>
              </p:cNvSpPr>
              <p:nvPr/>
            </p:nvSpPr>
            <p:spPr bwMode="auto">
              <a:xfrm>
                <a:off x="10083800" y="1190626"/>
                <a:ext cx="3200400" cy="6463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b="1" dirty="0">
                    <a:latin typeface="Calibri" pitchFamily="34" charset="0"/>
                    <a:ea typeface="Calibri" pitchFamily="34" charset="0"/>
                    <a:cs typeface="Times New Roman" pitchFamily="18" charset="0"/>
                  </a:rPr>
                  <a:t>Swarthmore</a:t>
                </a:r>
              </a:p>
              <a:p>
                <a:r>
                  <a:rPr lang="en-US" sz="1800" dirty="0">
                    <a:latin typeface="Calibri" pitchFamily="34" charset="0"/>
                    <a:ea typeface="Calibri" pitchFamily="34" charset="0"/>
                    <a:cs typeface="Times New Roman" pitchFamily="18" charset="0"/>
                  </a:rPr>
                  <a:t>Syracuse</a:t>
                </a:r>
              </a:p>
              <a:p>
                <a:r>
                  <a:rPr lang="en-US" sz="1800" dirty="0">
                    <a:latin typeface="Calibri" pitchFamily="34" charset="0"/>
                    <a:ea typeface="Calibri" pitchFamily="34" charset="0"/>
                    <a:cs typeface="Times New Roman" pitchFamily="18" charset="0"/>
                  </a:rPr>
                  <a:t>Texas A &amp; M</a:t>
                </a:r>
              </a:p>
              <a:p>
                <a:r>
                  <a:rPr lang="en-US" sz="1800" dirty="0">
                    <a:latin typeface="Calibri" pitchFamily="34" charset="0"/>
                    <a:ea typeface="Calibri" pitchFamily="34" charset="0"/>
                    <a:cs typeface="Times New Roman" pitchFamily="18" charset="0"/>
                  </a:rPr>
                  <a:t>Texas Tech</a:t>
                </a:r>
              </a:p>
              <a:p>
                <a:r>
                  <a:rPr lang="en-US" sz="1800" b="1" dirty="0">
                    <a:latin typeface="Calibri" pitchFamily="34" charset="0"/>
                    <a:ea typeface="Calibri" pitchFamily="34" charset="0"/>
                    <a:cs typeface="Times New Roman" pitchFamily="18" charset="0"/>
                  </a:rPr>
                  <a:t>U T Austin </a:t>
                </a:r>
                <a:r>
                  <a:rPr lang="en-US" sz="1800" b="1" dirty="0" smtClean="0">
                    <a:latin typeface="Calibri" pitchFamily="34" charset="0"/>
                    <a:ea typeface="Calibri" pitchFamily="34" charset="0"/>
                    <a:cs typeface="Times New Roman" pitchFamily="18" charset="0"/>
                  </a:rPr>
                  <a:t>(8*)</a:t>
                </a:r>
                <a:endParaRPr lang="en-US" sz="1800" b="1" dirty="0">
                  <a:latin typeface="Calibri" pitchFamily="34" charset="0"/>
                  <a:ea typeface="Calibri" pitchFamily="34" charset="0"/>
                  <a:cs typeface="Times New Roman" pitchFamily="18" charset="0"/>
                </a:endParaRPr>
              </a:p>
              <a:p>
                <a:r>
                  <a:rPr lang="en-US" sz="1800" b="1" dirty="0">
                    <a:latin typeface="Calibri" pitchFamily="34" charset="0"/>
                    <a:ea typeface="Calibri" pitchFamily="34" charset="0"/>
                    <a:cs typeface="Times New Roman" pitchFamily="18" charset="0"/>
                  </a:rPr>
                  <a:t>Trinity College (CT)</a:t>
                </a:r>
              </a:p>
              <a:p>
                <a:r>
                  <a:rPr lang="en-US" sz="1800" dirty="0">
                    <a:latin typeface="Calibri" pitchFamily="34" charset="0"/>
                    <a:ea typeface="Calibri" pitchFamily="34" charset="0"/>
                    <a:cs typeface="Times New Roman" pitchFamily="18" charset="0"/>
                  </a:rPr>
                  <a:t>Trinity U (TX)</a:t>
                </a:r>
              </a:p>
              <a:p>
                <a:r>
                  <a:rPr lang="en-US" sz="1800" b="1" dirty="0">
                    <a:latin typeface="Calibri" pitchFamily="34" charset="0"/>
                    <a:ea typeface="Calibri" pitchFamily="34" charset="0"/>
                    <a:cs typeface="Times New Roman" pitchFamily="18" charset="0"/>
                  </a:rPr>
                  <a:t>Tufts</a:t>
                </a:r>
              </a:p>
              <a:p>
                <a:r>
                  <a:rPr lang="en-US" sz="1800" b="1" dirty="0">
                    <a:latin typeface="Calibri" pitchFamily="34" charset="0"/>
                    <a:ea typeface="Calibri" pitchFamily="34" charset="0"/>
                    <a:cs typeface="Times New Roman" pitchFamily="18" charset="0"/>
                  </a:rPr>
                  <a:t>Tulane (2)</a:t>
                </a:r>
              </a:p>
              <a:p>
                <a:r>
                  <a:rPr lang="en-US" sz="1800" b="1" dirty="0">
                    <a:latin typeface="Calibri" pitchFamily="34" charset="0"/>
                    <a:ea typeface="Calibri" pitchFamily="34" charset="0"/>
                    <a:cs typeface="Times New Roman" pitchFamily="18" charset="0"/>
                  </a:rPr>
                  <a:t>U Tulsa</a:t>
                </a:r>
              </a:p>
              <a:p>
                <a:r>
                  <a:rPr lang="en-US" sz="1800" dirty="0">
                    <a:latin typeface="Calibri" pitchFamily="34" charset="0"/>
                    <a:ea typeface="Calibri" pitchFamily="34" charset="0"/>
                    <a:cs typeface="Times New Roman" pitchFamily="18" charset="0"/>
                  </a:rPr>
                  <a:t>Vanderbilt</a:t>
                </a:r>
              </a:p>
              <a:p>
                <a:r>
                  <a:rPr lang="en-US" sz="1800" dirty="0">
                    <a:latin typeface="Calibri" pitchFamily="34" charset="0"/>
                    <a:ea typeface="Calibri" pitchFamily="34" charset="0"/>
                    <a:cs typeface="Times New Roman" pitchFamily="18" charset="0"/>
                  </a:rPr>
                  <a:t>U Virginia</a:t>
                </a:r>
              </a:p>
              <a:p>
                <a:r>
                  <a:rPr lang="en-US" sz="1800" dirty="0">
                    <a:latin typeface="Calibri" pitchFamily="34" charset="0"/>
                    <a:ea typeface="Calibri" pitchFamily="34" charset="0"/>
                    <a:cs typeface="Times New Roman" pitchFamily="18" charset="0"/>
                  </a:rPr>
                  <a:t>Wake Forest</a:t>
                </a:r>
              </a:p>
              <a:p>
                <a:r>
                  <a:rPr lang="en-US" sz="1800" b="1" dirty="0">
                    <a:latin typeface="Calibri" pitchFamily="34" charset="0"/>
                    <a:ea typeface="Calibri" pitchFamily="34" charset="0"/>
                    <a:cs typeface="Times New Roman" pitchFamily="18" charset="0"/>
                  </a:rPr>
                  <a:t>U Washington</a:t>
                </a:r>
              </a:p>
              <a:p>
                <a:r>
                  <a:rPr lang="en-US" sz="1800" dirty="0">
                    <a:latin typeface="Calibri" pitchFamily="34" charset="0"/>
                    <a:ea typeface="Calibri" pitchFamily="34" charset="0"/>
                    <a:cs typeface="Times New Roman" pitchFamily="18" charset="0"/>
                  </a:rPr>
                  <a:t>Washington U (MO)</a:t>
                </a:r>
              </a:p>
              <a:p>
                <a:r>
                  <a:rPr lang="en-US" sz="1800" dirty="0">
                    <a:latin typeface="Calibri" pitchFamily="34" charset="0"/>
                    <a:ea typeface="Calibri" pitchFamily="34" charset="0"/>
                    <a:cs typeface="Times New Roman" pitchFamily="18" charset="0"/>
                  </a:rPr>
                  <a:t>Wellesley</a:t>
                </a:r>
              </a:p>
              <a:p>
                <a:r>
                  <a:rPr lang="en-US" sz="1800" b="1" dirty="0">
                    <a:latin typeface="Calibri" pitchFamily="34" charset="0"/>
                    <a:ea typeface="Calibri" pitchFamily="34" charset="0"/>
                    <a:cs typeface="Times New Roman" pitchFamily="18" charset="0"/>
                  </a:rPr>
                  <a:t>Wesleyan (CT)</a:t>
                </a:r>
              </a:p>
              <a:p>
                <a:r>
                  <a:rPr lang="en-US" sz="1800" dirty="0">
                    <a:latin typeface="Calibri" pitchFamily="34" charset="0"/>
                    <a:ea typeface="Calibri" pitchFamily="34" charset="0"/>
                    <a:cs typeface="Times New Roman" pitchFamily="18" charset="0"/>
                  </a:rPr>
                  <a:t>West Virginia U</a:t>
                </a:r>
              </a:p>
              <a:p>
                <a:r>
                  <a:rPr lang="en-US" sz="1800" dirty="0">
                    <a:latin typeface="Calibri" pitchFamily="34" charset="0"/>
                    <a:ea typeface="Calibri" pitchFamily="34" charset="0"/>
                    <a:cs typeface="Times New Roman" pitchFamily="18" charset="0"/>
                  </a:rPr>
                  <a:t>Westminster (MO)</a:t>
                </a:r>
              </a:p>
              <a:p>
                <a:r>
                  <a:rPr lang="en-US" sz="1800" dirty="0">
                    <a:latin typeface="Calibri" pitchFamily="34" charset="0"/>
                    <a:ea typeface="Calibri" pitchFamily="34" charset="0"/>
                    <a:cs typeface="Times New Roman" pitchFamily="18" charset="0"/>
                  </a:rPr>
                  <a:t>Williams</a:t>
                </a:r>
              </a:p>
              <a:p>
                <a:r>
                  <a:rPr lang="en-US" sz="1800" dirty="0">
                    <a:latin typeface="Calibri" pitchFamily="34" charset="0"/>
                    <a:ea typeface="Calibri" pitchFamily="34" charset="0"/>
                    <a:cs typeface="Times New Roman" pitchFamily="18" charset="0"/>
                  </a:rPr>
                  <a:t>Worcester </a:t>
                </a:r>
                <a:r>
                  <a:rPr lang="en-US" sz="1800" dirty="0" err="1">
                    <a:latin typeface="Calibri" pitchFamily="34" charset="0"/>
                    <a:ea typeface="Calibri" pitchFamily="34" charset="0"/>
                    <a:cs typeface="Times New Roman" pitchFamily="18" charset="0"/>
                  </a:rPr>
                  <a:t>Polytech</a:t>
                </a:r>
                <a:endParaRPr lang="en-US" sz="1800" dirty="0">
                  <a:latin typeface="Calibri" pitchFamily="34" charset="0"/>
                  <a:ea typeface="Calibri" pitchFamily="34" charset="0"/>
                  <a:cs typeface="Times New Roman" pitchFamily="18" charset="0"/>
                </a:endParaRPr>
              </a:p>
              <a:p>
                <a:endParaRPr lang="en-US" sz="1800" dirty="0">
                  <a:latin typeface="Calibri" pitchFamily="34" charset="0"/>
                  <a:ea typeface="Calibri" pitchFamily="34" charset="0"/>
                  <a:cs typeface="Times New Roman" pitchFamily="18" charset="0"/>
                </a:endParaRPr>
              </a:p>
              <a:p>
                <a:r>
                  <a:rPr lang="en-US" sz="1800" b="1" dirty="0">
                    <a:latin typeface="Calibri" pitchFamily="34" charset="0"/>
                    <a:ea typeface="Calibri" pitchFamily="34" charset="0"/>
                    <a:cs typeface="Times New Roman" pitchFamily="18" charset="0"/>
                  </a:rPr>
                  <a:t>* includes CAP </a:t>
                </a:r>
              </a:p>
            </p:txBody>
          </p:sp>
        </p:grpSp>
      </p:grpSp>
      <p:sp>
        <p:nvSpPr>
          <p:cNvPr id="11" name="Rectangle 10"/>
          <p:cNvSpPr/>
          <p:nvPr/>
        </p:nvSpPr>
        <p:spPr>
          <a:xfrm>
            <a:off x="406400" y="400050"/>
            <a:ext cx="12255500" cy="1016000"/>
          </a:xfrm>
          <a:prstGeom prst="rect">
            <a:avLst/>
          </a:prstGeom>
        </p:spPr>
        <p:txBody>
          <a:bodyPr>
            <a:spAutoFit/>
          </a:bodyPr>
          <a:lstStyle/>
          <a:p>
            <a:pPr>
              <a:defRPr/>
            </a:pPr>
            <a:r>
              <a:rPr lang="en-US" sz="6000" kern="0" dirty="0">
                <a:solidFill>
                  <a:srgbClr val="819820"/>
                </a:solidFill>
                <a:latin typeface="Georgia"/>
                <a:ea typeface="ヒラギノ角ゴ ProN W3"/>
                <a:sym typeface="Georgia" pitchFamily="18" charset="0"/>
              </a:rPr>
              <a:t>Admits so far include </a:t>
            </a:r>
            <a:r>
              <a:rPr lang="en-US" sz="2000" kern="0" dirty="0">
                <a:solidFill>
                  <a:srgbClr val="819820"/>
                </a:solidFill>
                <a:latin typeface="Georgia"/>
                <a:ea typeface="ヒラギノ角ゴ ProN W3"/>
                <a:sym typeface="Georgia" pitchFamily="18" charset="0"/>
              </a:rPr>
              <a:t>(bold </a:t>
            </a:r>
            <a:r>
              <a:rPr lang="en-US" sz="2000" kern="0" dirty="0" smtClean="0">
                <a:solidFill>
                  <a:srgbClr val="819820"/>
                </a:solidFill>
                <a:latin typeface="Georgia"/>
                <a:ea typeface="ヒラギノ角ゴ ProN W3"/>
                <a:sym typeface="Georgia" pitchFamily="18" charset="0"/>
              </a:rPr>
              <a:t>means </a:t>
            </a:r>
            <a:r>
              <a:rPr lang="en-US" sz="2000" kern="0" dirty="0">
                <a:solidFill>
                  <a:srgbClr val="819820"/>
                </a:solidFill>
                <a:latin typeface="Georgia"/>
                <a:ea typeface="ヒラギノ角ゴ ProN W3"/>
                <a:sym typeface="Georgia" pitchFamily="18" charset="0"/>
              </a:rPr>
              <a:t>likely matriculant)</a:t>
            </a:r>
            <a:endParaRPr lang="en-US" sz="2000" dirty="0">
              <a:latin typeface="Helvetica Neue Light"/>
              <a:ea typeface="ヒラギノ角ゴ ProN W3"/>
              <a:sym typeface="Helvetica Neue Light"/>
            </a:endParaRPr>
          </a:p>
        </p:txBody>
      </p:sp>
      <p:sp>
        <p:nvSpPr>
          <p:cNvPr id="44036" name="Rectangle 11"/>
          <p:cNvSpPr>
            <a:spLocks noChangeArrowheads="1"/>
          </p:cNvSpPr>
          <p:nvPr/>
        </p:nvSpPr>
        <p:spPr bwMode="auto">
          <a:xfrm>
            <a:off x="279400" y="1454150"/>
            <a:ext cx="889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t>USA</a:t>
            </a:r>
            <a:endParaRPr lang="en-US"/>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16"/>
          <p:cNvGrpSpPr>
            <a:grpSpLocks/>
          </p:cNvGrpSpPr>
          <p:nvPr/>
        </p:nvGrpSpPr>
        <p:grpSpPr bwMode="auto">
          <a:xfrm>
            <a:off x="558800" y="1652588"/>
            <a:ext cx="12030686" cy="4929423"/>
            <a:chOff x="280015" y="1652235"/>
            <a:chExt cx="11391011" cy="4930112"/>
          </a:xfrm>
        </p:grpSpPr>
        <p:sp>
          <p:nvSpPr>
            <p:cNvPr id="45060" name="Rectangle 6"/>
            <p:cNvSpPr>
              <a:spLocks noChangeArrowheads="1"/>
            </p:cNvSpPr>
            <p:nvPr/>
          </p:nvSpPr>
          <p:spPr bwMode="auto">
            <a:xfrm>
              <a:off x="280015" y="2057400"/>
              <a:ext cx="3784600" cy="4524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dirty="0" smtClean="0">
                  <a:latin typeface="Calibri" pitchFamily="34" charset="0"/>
                  <a:ea typeface="Calibri" pitchFamily="34" charset="0"/>
                  <a:cs typeface="Times New Roman" pitchFamily="18" charset="0"/>
                </a:rPr>
                <a:t>Aberdeen</a:t>
              </a:r>
            </a:p>
            <a:p>
              <a:r>
                <a:rPr lang="en-US" sz="1800" dirty="0" smtClean="0">
                  <a:latin typeface="Calibri" pitchFamily="34" charset="0"/>
                  <a:ea typeface="Calibri" pitchFamily="34" charset="0"/>
                  <a:cs typeface="Times New Roman" pitchFamily="18" charset="0"/>
                </a:rPr>
                <a:t>Brighton</a:t>
              </a:r>
            </a:p>
            <a:p>
              <a:r>
                <a:rPr lang="en-US" sz="1800" dirty="0" smtClean="0">
                  <a:latin typeface="Calibri" pitchFamily="34" charset="0"/>
                  <a:ea typeface="Calibri" pitchFamily="34" charset="0"/>
                  <a:cs typeface="Times New Roman" pitchFamily="18" charset="0"/>
                </a:rPr>
                <a:t>Bristol</a:t>
              </a:r>
            </a:p>
            <a:p>
              <a:r>
                <a:rPr lang="en-US" sz="1800" dirty="0" smtClean="0">
                  <a:latin typeface="Calibri" pitchFamily="34" charset="0"/>
                  <a:ea typeface="Calibri" pitchFamily="34" charset="0"/>
                  <a:cs typeface="Times New Roman" pitchFamily="18" charset="0"/>
                </a:rPr>
                <a:t>East Anglia</a:t>
              </a:r>
            </a:p>
            <a:p>
              <a:r>
                <a:rPr lang="en-US" sz="1800" dirty="0" smtClean="0">
                  <a:latin typeface="Calibri" pitchFamily="34" charset="0"/>
                  <a:ea typeface="Calibri" pitchFamily="34" charset="0"/>
                  <a:cs typeface="Times New Roman" pitchFamily="18" charset="0"/>
                </a:rPr>
                <a:t>Edinburgh</a:t>
              </a:r>
            </a:p>
            <a:p>
              <a:r>
                <a:rPr lang="en-US" sz="1800" dirty="0" smtClean="0">
                  <a:latin typeface="Calibri" pitchFamily="34" charset="0"/>
                  <a:ea typeface="Calibri" pitchFamily="34" charset="0"/>
                  <a:cs typeface="Times New Roman" pitchFamily="18" charset="0"/>
                </a:rPr>
                <a:t>Glasgow</a:t>
              </a:r>
            </a:p>
            <a:p>
              <a:r>
                <a:rPr lang="en-US" sz="1800" dirty="0" smtClean="0">
                  <a:latin typeface="Calibri" pitchFamily="34" charset="0"/>
                  <a:ea typeface="Calibri" pitchFamily="34" charset="0"/>
                  <a:cs typeface="Times New Roman" pitchFamily="18" charset="0"/>
                </a:rPr>
                <a:t>Greenwich</a:t>
              </a:r>
            </a:p>
            <a:p>
              <a:r>
                <a:rPr lang="en-US" sz="1800" dirty="0" smtClean="0">
                  <a:latin typeface="Calibri" pitchFamily="34" charset="0"/>
                  <a:ea typeface="Calibri" pitchFamily="34" charset="0"/>
                  <a:cs typeface="Times New Roman" pitchFamily="18" charset="0"/>
                </a:rPr>
                <a:t>King’s </a:t>
              </a:r>
              <a:r>
                <a:rPr lang="en-US" sz="1800" dirty="0">
                  <a:latin typeface="Calibri" pitchFamily="34" charset="0"/>
                  <a:ea typeface="Calibri" pitchFamily="34" charset="0"/>
                  <a:cs typeface="Times New Roman" pitchFamily="18" charset="0"/>
                </a:rPr>
                <a:t>College </a:t>
              </a:r>
              <a:r>
                <a:rPr lang="en-US" sz="1800" dirty="0" smtClean="0">
                  <a:latin typeface="Calibri" pitchFamily="34" charset="0"/>
                  <a:ea typeface="Calibri" pitchFamily="34" charset="0"/>
                  <a:cs typeface="Times New Roman" pitchFamily="18" charset="0"/>
                </a:rPr>
                <a:t>London</a:t>
              </a:r>
            </a:p>
            <a:p>
              <a:r>
                <a:rPr lang="en-US" sz="1800" dirty="0" smtClean="0">
                  <a:latin typeface="Calibri" pitchFamily="34" charset="0"/>
                  <a:ea typeface="Calibri" pitchFamily="34" charset="0"/>
                  <a:cs typeface="Times New Roman" pitchFamily="18" charset="0"/>
                </a:rPr>
                <a:t>London </a:t>
              </a:r>
              <a:r>
                <a:rPr lang="en-US" sz="1800" dirty="0">
                  <a:latin typeface="Calibri" pitchFamily="34" charset="0"/>
                  <a:ea typeface="Calibri" pitchFamily="34" charset="0"/>
                  <a:cs typeface="Times New Roman" pitchFamily="18" charset="0"/>
                </a:rPr>
                <a:t>College of </a:t>
              </a:r>
              <a:r>
                <a:rPr lang="en-US" sz="1800" dirty="0" smtClean="0">
                  <a:latin typeface="Calibri" pitchFamily="34" charset="0"/>
                  <a:ea typeface="Calibri" pitchFamily="34" charset="0"/>
                  <a:cs typeface="Times New Roman" pitchFamily="18" charset="0"/>
                </a:rPr>
                <a:t>Communication </a:t>
              </a:r>
              <a:r>
                <a:rPr lang="en-US" sz="1800" dirty="0">
                  <a:latin typeface="Calibri" pitchFamily="34" charset="0"/>
                  <a:ea typeface="Calibri" pitchFamily="34" charset="0"/>
                  <a:cs typeface="Times New Roman" pitchFamily="18" charset="0"/>
                </a:rPr>
                <a:t>Met Film </a:t>
              </a:r>
              <a:r>
                <a:rPr lang="en-US" sz="1800" dirty="0" smtClean="0">
                  <a:latin typeface="Calibri" pitchFamily="34" charset="0"/>
                  <a:ea typeface="Calibri" pitchFamily="34" charset="0"/>
                  <a:cs typeface="Times New Roman" pitchFamily="18" charset="0"/>
                </a:rPr>
                <a:t>School</a:t>
              </a:r>
            </a:p>
            <a:p>
              <a:r>
                <a:rPr lang="en-US" sz="1800" dirty="0" smtClean="0">
                  <a:latin typeface="Calibri" pitchFamily="34" charset="0"/>
                  <a:ea typeface="Calibri" pitchFamily="34" charset="0"/>
                  <a:cs typeface="Times New Roman" pitchFamily="18" charset="0"/>
                </a:rPr>
                <a:t>Oxford Brooks</a:t>
              </a:r>
            </a:p>
            <a:p>
              <a:r>
                <a:rPr lang="en-US" sz="1800" dirty="0" smtClean="0">
                  <a:latin typeface="Calibri" pitchFamily="34" charset="0"/>
                  <a:ea typeface="Calibri" pitchFamily="34" charset="0"/>
                  <a:cs typeface="Times New Roman" pitchFamily="18" charset="0"/>
                </a:rPr>
                <a:t>Queen </a:t>
              </a:r>
              <a:r>
                <a:rPr lang="en-US" sz="1800" dirty="0">
                  <a:latin typeface="Calibri" pitchFamily="34" charset="0"/>
                  <a:ea typeface="Calibri" pitchFamily="34" charset="0"/>
                  <a:cs typeface="Times New Roman" pitchFamily="18" charset="0"/>
                </a:rPr>
                <a:t>Mary </a:t>
              </a:r>
              <a:r>
                <a:rPr lang="en-US" sz="1800" dirty="0" smtClean="0">
                  <a:latin typeface="Calibri" pitchFamily="34" charset="0"/>
                  <a:ea typeface="Calibri" pitchFamily="34" charset="0"/>
                  <a:cs typeface="Times New Roman" pitchFamily="18" charset="0"/>
                </a:rPr>
                <a:t>London</a:t>
              </a:r>
            </a:p>
            <a:p>
              <a:r>
                <a:rPr lang="en-US" sz="1800" b="1" dirty="0" smtClean="0">
                  <a:latin typeface="Calibri" pitchFamily="34" charset="0"/>
                  <a:ea typeface="Calibri" pitchFamily="34" charset="0"/>
                  <a:cs typeface="Times New Roman" pitchFamily="18" charset="0"/>
                </a:rPr>
                <a:t>St Andrew’s</a:t>
              </a:r>
            </a:p>
            <a:p>
              <a:r>
                <a:rPr lang="en-US" sz="1800" dirty="0" smtClean="0">
                  <a:latin typeface="Calibri" pitchFamily="34" charset="0"/>
                  <a:ea typeface="Calibri" pitchFamily="34" charset="0"/>
                  <a:cs typeface="Times New Roman" pitchFamily="18" charset="0"/>
                </a:rPr>
                <a:t>Southampton</a:t>
              </a:r>
            </a:p>
            <a:p>
              <a:r>
                <a:rPr lang="en-US" sz="1800" dirty="0" smtClean="0">
                  <a:latin typeface="Calibri" pitchFamily="34" charset="0"/>
                  <a:ea typeface="Calibri" pitchFamily="34" charset="0"/>
                  <a:cs typeface="Times New Roman" pitchFamily="18" charset="0"/>
                </a:rPr>
                <a:t>Sussex</a:t>
              </a:r>
            </a:p>
            <a:p>
              <a:r>
                <a:rPr lang="en-US" sz="1800" dirty="0" smtClean="0">
                  <a:latin typeface="Calibri" pitchFamily="34" charset="0"/>
                  <a:ea typeface="Calibri" pitchFamily="34" charset="0"/>
                  <a:cs typeface="Times New Roman" pitchFamily="18" charset="0"/>
                </a:rPr>
                <a:t>University </a:t>
              </a:r>
              <a:r>
                <a:rPr lang="en-US" sz="1800" dirty="0">
                  <a:latin typeface="Calibri" pitchFamily="34" charset="0"/>
                  <a:ea typeface="Calibri" pitchFamily="34" charset="0"/>
                  <a:cs typeface="Times New Roman" pitchFamily="18" charset="0"/>
                </a:rPr>
                <a:t>College </a:t>
              </a:r>
              <a:r>
                <a:rPr lang="en-US" sz="1800" dirty="0" smtClean="0">
                  <a:latin typeface="Calibri" pitchFamily="34" charset="0"/>
                  <a:ea typeface="Calibri" pitchFamily="34" charset="0"/>
                  <a:cs typeface="Times New Roman" pitchFamily="18" charset="0"/>
                </a:rPr>
                <a:t>London</a:t>
              </a:r>
              <a:endParaRPr lang="en-US" sz="1800" dirty="0">
                <a:latin typeface="Calibri" pitchFamily="34" charset="0"/>
                <a:ea typeface="Calibri" pitchFamily="34" charset="0"/>
                <a:cs typeface="Times New Roman" pitchFamily="18" charset="0"/>
              </a:endParaRPr>
            </a:p>
          </p:txBody>
        </p:sp>
        <p:sp>
          <p:nvSpPr>
            <p:cNvPr id="45061" name="Rectangle 9"/>
            <p:cNvSpPr>
              <a:spLocks noChangeArrowheads="1"/>
            </p:cNvSpPr>
            <p:nvPr/>
          </p:nvSpPr>
          <p:spPr bwMode="auto">
            <a:xfrm>
              <a:off x="280015" y="1652235"/>
              <a:ext cx="377859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t>UK Conditional Offers</a:t>
              </a:r>
            </a:p>
          </p:txBody>
        </p:sp>
        <p:sp>
          <p:nvSpPr>
            <p:cNvPr id="45062" name="Rectangle 8"/>
            <p:cNvSpPr>
              <a:spLocks noChangeArrowheads="1"/>
            </p:cNvSpPr>
            <p:nvPr/>
          </p:nvSpPr>
          <p:spPr bwMode="auto">
            <a:xfrm>
              <a:off x="4368800" y="2176346"/>
              <a:ext cx="2946400" cy="258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b="1" dirty="0">
                  <a:latin typeface="Calibri" pitchFamily="34" charset="0"/>
                  <a:ea typeface="Calibri" pitchFamily="34" charset="0"/>
                  <a:cs typeface="Times New Roman" pitchFamily="18" charset="0"/>
                </a:rPr>
                <a:t>U British </a:t>
              </a:r>
              <a:r>
                <a:rPr lang="en-US" sz="1800" b="1" dirty="0" smtClean="0">
                  <a:latin typeface="Calibri" pitchFamily="34" charset="0"/>
                  <a:ea typeface="Calibri" pitchFamily="34" charset="0"/>
                  <a:cs typeface="Times New Roman" pitchFamily="18" charset="0"/>
                </a:rPr>
                <a:t>Columbia (2)</a:t>
              </a:r>
            </a:p>
            <a:p>
              <a:r>
                <a:rPr lang="en-US" sz="1800" dirty="0" smtClean="0">
                  <a:latin typeface="Calibri" pitchFamily="34" charset="0"/>
                  <a:ea typeface="Calibri" pitchFamily="34" charset="0"/>
                  <a:cs typeface="Times New Roman" pitchFamily="18" charset="0"/>
                </a:rPr>
                <a:t>U Calgary</a:t>
              </a:r>
            </a:p>
            <a:p>
              <a:r>
                <a:rPr lang="en-US" sz="1800" dirty="0" smtClean="0">
                  <a:latin typeface="Calibri" pitchFamily="34" charset="0"/>
                  <a:ea typeface="Calibri" pitchFamily="34" charset="0"/>
                  <a:cs typeface="Times New Roman" pitchFamily="18" charset="0"/>
                </a:rPr>
                <a:t>Concordia</a:t>
              </a:r>
            </a:p>
            <a:p>
              <a:r>
                <a:rPr lang="en-US" sz="1800" b="1" dirty="0" err="1" smtClean="0">
                  <a:latin typeface="Calibri" pitchFamily="34" charset="0"/>
                  <a:ea typeface="Calibri" pitchFamily="34" charset="0"/>
                  <a:cs typeface="Times New Roman" pitchFamily="18" charset="0"/>
                </a:rPr>
                <a:t>Ecole</a:t>
              </a:r>
              <a:r>
                <a:rPr lang="en-US" sz="1800" b="1" dirty="0" smtClean="0">
                  <a:latin typeface="Calibri" pitchFamily="34" charset="0"/>
                  <a:ea typeface="Calibri" pitchFamily="34" charset="0"/>
                  <a:cs typeface="Times New Roman" pitchFamily="18" charset="0"/>
                </a:rPr>
                <a:t> </a:t>
              </a:r>
              <a:r>
                <a:rPr lang="en-US" sz="1800" b="1" dirty="0" err="1">
                  <a:latin typeface="Calibri" pitchFamily="34" charset="0"/>
                  <a:ea typeface="Calibri" pitchFamily="34" charset="0"/>
                  <a:cs typeface="Times New Roman" pitchFamily="18" charset="0"/>
                </a:rPr>
                <a:t>Polytechnique</a:t>
              </a:r>
              <a:r>
                <a:rPr lang="en-US" sz="1800" b="1" dirty="0">
                  <a:latin typeface="Calibri" pitchFamily="34" charset="0"/>
                  <a:ea typeface="Calibri" pitchFamily="34" charset="0"/>
                  <a:cs typeface="Times New Roman" pitchFamily="18" charset="0"/>
                </a:rPr>
                <a:t> </a:t>
              </a:r>
              <a:r>
                <a:rPr lang="en-US" sz="1800" b="1" dirty="0" smtClean="0">
                  <a:latin typeface="Calibri" pitchFamily="34" charset="0"/>
                  <a:ea typeface="Calibri" pitchFamily="34" charset="0"/>
                  <a:cs typeface="Times New Roman" pitchFamily="18" charset="0"/>
                </a:rPr>
                <a:t>Montreal</a:t>
              </a:r>
            </a:p>
            <a:p>
              <a:r>
                <a:rPr lang="en-US" sz="1800" b="1" dirty="0" smtClean="0">
                  <a:latin typeface="Calibri" pitchFamily="34" charset="0"/>
                  <a:ea typeface="Calibri" pitchFamily="34" charset="0"/>
                  <a:cs typeface="Times New Roman" pitchFamily="18" charset="0"/>
                </a:rPr>
                <a:t>HEC Montreal (3)</a:t>
              </a:r>
            </a:p>
            <a:p>
              <a:r>
                <a:rPr lang="en-US" sz="1800" dirty="0" smtClean="0">
                  <a:latin typeface="Calibri" pitchFamily="34" charset="0"/>
                  <a:ea typeface="Calibri" pitchFamily="34" charset="0"/>
                  <a:cs typeface="Times New Roman" pitchFamily="18" charset="0"/>
                </a:rPr>
                <a:t>Laval</a:t>
              </a:r>
            </a:p>
            <a:p>
              <a:r>
                <a:rPr lang="en-US" sz="1800" b="1" dirty="0" smtClean="0">
                  <a:latin typeface="Calibri" pitchFamily="34" charset="0"/>
                  <a:ea typeface="Calibri" pitchFamily="34" charset="0"/>
                  <a:cs typeface="Times New Roman" pitchFamily="18" charset="0"/>
                </a:rPr>
                <a:t>McGill (3)</a:t>
              </a:r>
            </a:p>
            <a:p>
              <a:r>
                <a:rPr lang="en-US" sz="1800" b="1" dirty="0" smtClean="0">
                  <a:latin typeface="Calibri" pitchFamily="34" charset="0"/>
                  <a:ea typeface="Calibri" pitchFamily="34" charset="0"/>
                  <a:cs typeface="Times New Roman" pitchFamily="18" charset="0"/>
                </a:rPr>
                <a:t>U Montreal</a:t>
              </a:r>
            </a:p>
            <a:p>
              <a:r>
                <a:rPr lang="en-US" sz="1800" dirty="0" smtClean="0">
                  <a:latin typeface="Calibri" pitchFamily="34" charset="0"/>
                  <a:ea typeface="Calibri" pitchFamily="34" charset="0"/>
                  <a:cs typeface="Times New Roman" pitchFamily="18" charset="0"/>
                </a:rPr>
                <a:t>U </a:t>
              </a:r>
              <a:r>
                <a:rPr lang="en-US" sz="1800" dirty="0">
                  <a:latin typeface="Calibri" pitchFamily="34" charset="0"/>
                  <a:ea typeface="Calibri" pitchFamily="34" charset="0"/>
                  <a:cs typeface="Times New Roman" pitchFamily="18" charset="0"/>
                </a:rPr>
                <a:t>Toronto</a:t>
              </a:r>
            </a:p>
          </p:txBody>
        </p:sp>
        <p:sp>
          <p:nvSpPr>
            <p:cNvPr id="45063" name="Rectangle 11"/>
            <p:cNvSpPr>
              <a:spLocks noChangeArrowheads="1"/>
            </p:cNvSpPr>
            <p:nvPr/>
          </p:nvSpPr>
          <p:spPr bwMode="auto">
            <a:xfrm>
              <a:off x="4345709" y="1676400"/>
              <a:ext cx="139012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t>Canada</a:t>
              </a:r>
            </a:p>
          </p:txBody>
        </p:sp>
        <p:sp>
          <p:nvSpPr>
            <p:cNvPr id="45064" name="Rectangle 10"/>
            <p:cNvSpPr>
              <a:spLocks noChangeArrowheads="1"/>
            </p:cNvSpPr>
            <p:nvPr/>
          </p:nvSpPr>
          <p:spPr bwMode="auto">
            <a:xfrm>
              <a:off x="7384052" y="2170972"/>
              <a:ext cx="3479800" cy="258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b="1" dirty="0" smtClean="0">
                  <a:latin typeface="Calibri" pitchFamily="34" charset="0"/>
                  <a:ea typeface="Calibri" pitchFamily="34" charset="0"/>
                  <a:cs typeface="Times New Roman" pitchFamily="18" charset="0"/>
                </a:rPr>
                <a:t>Switzerland</a:t>
              </a:r>
            </a:p>
            <a:p>
              <a:r>
                <a:rPr lang="en-US" sz="1800" dirty="0" smtClean="0">
                  <a:latin typeface="Calibri" pitchFamily="34" charset="0"/>
                  <a:ea typeface="Calibri" pitchFamily="34" charset="0"/>
                  <a:cs typeface="Times New Roman" pitchFamily="18" charset="0"/>
                </a:rPr>
                <a:t>Les </a:t>
              </a:r>
              <a:r>
                <a:rPr lang="en-US" sz="1800" dirty="0" err="1">
                  <a:latin typeface="Calibri" pitchFamily="34" charset="0"/>
                  <a:ea typeface="Calibri" pitchFamily="34" charset="0"/>
                  <a:cs typeface="Times New Roman" pitchFamily="18" charset="0"/>
                </a:rPr>
                <a:t>Roches</a:t>
              </a:r>
              <a:r>
                <a:rPr lang="en-US" sz="1800" dirty="0">
                  <a:latin typeface="Calibri" pitchFamily="34" charset="0"/>
                  <a:ea typeface="Calibri" pitchFamily="34" charset="0"/>
                  <a:cs typeface="Times New Roman" pitchFamily="18" charset="0"/>
                </a:rPr>
                <a:t> </a:t>
              </a:r>
              <a:r>
                <a:rPr lang="en-US" sz="1800" dirty="0" smtClean="0">
                  <a:latin typeface="Calibri" pitchFamily="34" charset="0"/>
                  <a:ea typeface="Calibri" pitchFamily="34" charset="0"/>
                  <a:cs typeface="Times New Roman" pitchFamily="18" charset="0"/>
                </a:rPr>
                <a:t>Hospitality School </a:t>
              </a:r>
              <a:r>
                <a:rPr lang="en-US" sz="1800" dirty="0">
                  <a:latin typeface="Calibri" pitchFamily="34" charset="0"/>
                  <a:ea typeface="Calibri" pitchFamily="34" charset="0"/>
                  <a:cs typeface="Times New Roman" pitchFamily="18" charset="0"/>
                </a:rPr>
                <a:t>Franklin College</a:t>
              </a:r>
            </a:p>
            <a:p>
              <a:endParaRPr lang="en-US" sz="1800" b="1" dirty="0">
                <a:latin typeface="Calibri" pitchFamily="34" charset="0"/>
                <a:ea typeface="Calibri" pitchFamily="34" charset="0"/>
                <a:cs typeface="Times New Roman" pitchFamily="18" charset="0"/>
              </a:endParaRPr>
            </a:p>
            <a:p>
              <a:r>
                <a:rPr lang="en-US" sz="1800" b="1" dirty="0" smtClean="0">
                  <a:latin typeface="Calibri" pitchFamily="34" charset="0"/>
                  <a:ea typeface="Calibri" pitchFamily="34" charset="0"/>
                  <a:cs typeface="Times New Roman" pitchFamily="18" charset="0"/>
                </a:rPr>
                <a:t>Germany</a:t>
              </a:r>
            </a:p>
            <a:p>
              <a:r>
                <a:rPr lang="en-US" sz="1800" dirty="0" smtClean="0">
                  <a:latin typeface="Calibri" pitchFamily="34" charset="0"/>
                  <a:ea typeface="Calibri" pitchFamily="34" charset="0"/>
                  <a:cs typeface="Times New Roman" pitchFamily="18" charset="0"/>
                </a:rPr>
                <a:t>Berlin </a:t>
              </a:r>
              <a:r>
                <a:rPr lang="en-US" sz="1800" dirty="0">
                  <a:latin typeface="Calibri" pitchFamily="34" charset="0"/>
                  <a:ea typeface="Calibri" pitchFamily="34" charset="0"/>
                  <a:cs typeface="Times New Roman" pitchFamily="18" charset="0"/>
                </a:rPr>
                <a:t>Met Film School</a:t>
              </a:r>
            </a:p>
            <a:p>
              <a:endParaRPr lang="en-US" sz="1800" b="1" dirty="0">
                <a:latin typeface="Calibri" pitchFamily="34" charset="0"/>
                <a:ea typeface="Calibri" pitchFamily="34" charset="0"/>
                <a:cs typeface="Times New Roman" pitchFamily="18" charset="0"/>
              </a:endParaRPr>
            </a:p>
            <a:p>
              <a:r>
                <a:rPr lang="en-US" sz="1800" b="1" dirty="0" smtClean="0">
                  <a:latin typeface="Calibri" pitchFamily="34" charset="0"/>
                  <a:ea typeface="Calibri" pitchFamily="34" charset="0"/>
                  <a:cs typeface="Times New Roman" pitchFamily="18" charset="0"/>
                </a:rPr>
                <a:t>France</a:t>
              </a:r>
            </a:p>
            <a:p>
              <a:r>
                <a:rPr lang="en-US" sz="1800" dirty="0" smtClean="0">
                  <a:latin typeface="Calibri" pitchFamily="34" charset="0"/>
                  <a:ea typeface="Calibri" pitchFamily="34" charset="0"/>
                  <a:cs typeface="Times New Roman" pitchFamily="18" charset="0"/>
                </a:rPr>
                <a:t>U </a:t>
              </a:r>
              <a:r>
                <a:rPr lang="en-US" sz="1800" dirty="0" err="1">
                  <a:latin typeface="Calibri" pitchFamily="34" charset="0"/>
                  <a:ea typeface="Calibri" pitchFamily="34" charset="0"/>
                  <a:cs typeface="Times New Roman" pitchFamily="18" charset="0"/>
                </a:rPr>
                <a:t>Catholique</a:t>
              </a:r>
              <a:r>
                <a:rPr lang="en-US" sz="1800" dirty="0">
                  <a:latin typeface="Calibri" pitchFamily="34" charset="0"/>
                  <a:ea typeface="Calibri" pitchFamily="34" charset="0"/>
                  <a:cs typeface="Times New Roman" pitchFamily="18" charset="0"/>
                </a:rPr>
                <a:t> de </a:t>
              </a:r>
              <a:r>
                <a:rPr lang="en-US" sz="1800" dirty="0" smtClean="0">
                  <a:latin typeface="Calibri" pitchFamily="34" charset="0"/>
                  <a:ea typeface="Calibri" pitchFamily="34" charset="0"/>
                  <a:cs typeface="Times New Roman" pitchFamily="18" charset="0"/>
                </a:rPr>
                <a:t>Lille </a:t>
              </a:r>
              <a:endParaRPr lang="en-US" sz="1800" dirty="0">
                <a:latin typeface="Calibri" pitchFamily="34" charset="0"/>
                <a:ea typeface="Calibri" pitchFamily="34" charset="0"/>
                <a:cs typeface="Times New Roman" pitchFamily="18" charset="0"/>
              </a:endParaRPr>
            </a:p>
          </p:txBody>
        </p:sp>
        <p:sp>
          <p:nvSpPr>
            <p:cNvPr id="45065" name="Rectangle 13"/>
            <p:cNvSpPr>
              <a:spLocks noChangeArrowheads="1"/>
            </p:cNvSpPr>
            <p:nvPr/>
          </p:nvSpPr>
          <p:spPr bwMode="auto">
            <a:xfrm>
              <a:off x="7402524" y="1667101"/>
              <a:ext cx="133402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t>Europe</a:t>
              </a:r>
            </a:p>
          </p:txBody>
        </p:sp>
        <p:sp>
          <p:nvSpPr>
            <p:cNvPr id="45068" name="Rectangle 14"/>
            <p:cNvSpPr>
              <a:spLocks noChangeArrowheads="1"/>
            </p:cNvSpPr>
            <p:nvPr/>
          </p:nvSpPr>
          <p:spPr bwMode="auto">
            <a:xfrm>
              <a:off x="7460577" y="5719564"/>
              <a:ext cx="4210449" cy="36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dirty="0" err="1">
                  <a:latin typeface="Calibri" pitchFamily="34" charset="0"/>
                  <a:cs typeface="Calibri" pitchFamily="34" charset="0"/>
                </a:rPr>
                <a:t>Instituto</a:t>
              </a:r>
              <a:r>
                <a:rPr lang="en-US" sz="1800" dirty="0">
                  <a:latin typeface="Calibri" pitchFamily="34" charset="0"/>
                  <a:cs typeface="Calibri" pitchFamily="34" charset="0"/>
                </a:rPr>
                <a:t> </a:t>
              </a:r>
              <a:r>
                <a:rPr lang="en-US" sz="1800" dirty="0" err="1">
                  <a:latin typeface="Calibri" pitchFamily="34" charset="0"/>
                  <a:cs typeface="Calibri" pitchFamily="34" charset="0"/>
                </a:rPr>
                <a:t>Tecnologica</a:t>
              </a:r>
              <a:r>
                <a:rPr lang="en-US" sz="1800" dirty="0">
                  <a:latin typeface="Calibri" pitchFamily="34" charset="0"/>
                  <a:cs typeface="Calibri" pitchFamily="34" charset="0"/>
                </a:rPr>
                <a:t> </a:t>
              </a:r>
              <a:r>
                <a:rPr lang="en-US" sz="1800" dirty="0" err="1">
                  <a:latin typeface="Calibri" pitchFamily="34" charset="0"/>
                  <a:cs typeface="Calibri" pitchFamily="34" charset="0"/>
                </a:rPr>
                <a:t>Autonomo</a:t>
              </a:r>
              <a:r>
                <a:rPr lang="en-US" sz="1800" dirty="0">
                  <a:latin typeface="Calibri" pitchFamily="34" charset="0"/>
                  <a:cs typeface="Calibri" pitchFamily="34" charset="0"/>
                </a:rPr>
                <a:t> de Mexico</a:t>
              </a:r>
            </a:p>
          </p:txBody>
        </p:sp>
        <p:sp>
          <p:nvSpPr>
            <p:cNvPr id="45069" name="Rectangle 17"/>
            <p:cNvSpPr>
              <a:spLocks noChangeArrowheads="1"/>
            </p:cNvSpPr>
            <p:nvPr/>
          </p:nvSpPr>
          <p:spPr bwMode="auto">
            <a:xfrm>
              <a:off x="7432873" y="5185989"/>
              <a:ext cx="1246393" cy="4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smtClean="0"/>
                <a:t>Mexico</a:t>
              </a:r>
              <a:endParaRPr lang="en-US" b="1" dirty="0"/>
            </a:p>
          </p:txBody>
        </p:sp>
      </p:grpSp>
      <p:sp>
        <p:nvSpPr>
          <p:cNvPr id="20" name="Rectangle 19"/>
          <p:cNvSpPr/>
          <p:nvPr/>
        </p:nvSpPr>
        <p:spPr>
          <a:xfrm>
            <a:off x="330200" y="242213"/>
            <a:ext cx="12255500" cy="1015663"/>
          </a:xfrm>
          <a:prstGeom prst="rect">
            <a:avLst/>
          </a:prstGeom>
        </p:spPr>
        <p:txBody>
          <a:bodyPr>
            <a:spAutoFit/>
          </a:bodyPr>
          <a:lstStyle/>
          <a:p>
            <a:pPr>
              <a:defRPr/>
            </a:pPr>
            <a:r>
              <a:rPr lang="en-US" sz="6000" kern="0" dirty="0">
                <a:solidFill>
                  <a:srgbClr val="819820"/>
                </a:solidFill>
                <a:latin typeface="Georgia"/>
                <a:ea typeface="ヒラギノ角ゴ ProN W3"/>
                <a:sym typeface="Georgia" pitchFamily="18" charset="0"/>
              </a:rPr>
              <a:t>Admits so far include</a:t>
            </a:r>
            <a:r>
              <a:rPr lang="en-US" sz="2000" kern="0" dirty="0">
                <a:solidFill>
                  <a:srgbClr val="819820"/>
                </a:solidFill>
                <a:latin typeface="Georgia"/>
                <a:ea typeface="ヒラギノ角ゴ ProN W3"/>
                <a:sym typeface="Georgia" pitchFamily="18" charset="0"/>
              </a:rPr>
              <a:t>(bold </a:t>
            </a:r>
            <a:r>
              <a:rPr lang="en-US" sz="2000" kern="0" dirty="0" smtClean="0">
                <a:solidFill>
                  <a:srgbClr val="819820"/>
                </a:solidFill>
                <a:latin typeface="Georgia"/>
                <a:ea typeface="ヒラギノ角ゴ ProN W3"/>
                <a:sym typeface="Georgia" pitchFamily="18" charset="0"/>
              </a:rPr>
              <a:t>means likely </a:t>
            </a:r>
            <a:r>
              <a:rPr lang="en-US" sz="2000" kern="0" dirty="0" err="1">
                <a:solidFill>
                  <a:srgbClr val="819820"/>
                </a:solidFill>
                <a:latin typeface="Georgia"/>
                <a:ea typeface="ヒラギノ角ゴ ProN W3"/>
                <a:sym typeface="Georgia" pitchFamily="18" charset="0"/>
              </a:rPr>
              <a:t>matriculant</a:t>
            </a:r>
            <a:r>
              <a:rPr lang="en-US" sz="2000" kern="0" dirty="0" smtClean="0">
                <a:solidFill>
                  <a:srgbClr val="819820"/>
                </a:solidFill>
                <a:latin typeface="Georgia"/>
                <a:ea typeface="ヒラギノ角ゴ ProN W3"/>
                <a:sym typeface="Georgia" pitchFamily="18" charset="0"/>
              </a:rPr>
              <a:t>)</a:t>
            </a:r>
            <a:r>
              <a:rPr lang="en-US" sz="6000" kern="0" dirty="0" smtClean="0">
                <a:solidFill>
                  <a:srgbClr val="819820"/>
                </a:solidFill>
                <a:latin typeface="Georgia"/>
                <a:ea typeface="ヒラギノ角ゴ ProN W3"/>
                <a:sym typeface="Georgia" pitchFamily="18" charset="0"/>
              </a:rPr>
              <a:t> 	   </a:t>
            </a:r>
            <a:endParaRPr lang="en-US" sz="2000" dirty="0">
              <a:latin typeface="Helvetica Neue Light"/>
              <a:ea typeface="ヒラギノ角ゴ ProN W3"/>
              <a:sym typeface="Helvetica Neue Light"/>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63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0962" name="Rectangle 2"/>
          <p:cNvSpPr>
            <a:spLocks/>
          </p:cNvSpPr>
          <p:nvPr/>
        </p:nvSpPr>
        <p:spPr bwMode="auto">
          <a:xfrm>
            <a:off x="177800" y="292100"/>
            <a:ext cx="12649200" cy="965200"/>
          </a:xfrm>
          <a:prstGeom prst="rect">
            <a:avLst/>
          </a:prstGeom>
          <a:gradFill rotWithShape="0">
            <a:gsLst>
              <a:gs pos="0">
                <a:srgbClr val="000000"/>
              </a:gs>
              <a:gs pos="100000">
                <a:srgbClr val="9F9EA0"/>
              </a:gs>
            </a:gsLst>
            <a:lin ang="5400000" scaled="1"/>
          </a:gra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127000" tIns="127000" rIns="127000" bIns="127000"/>
          <a:lstStyle/>
          <a:p>
            <a:pPr algn="ctr">
              <a:lnSpc>
                <a:spcPct val="90000"/>
              </a:lnSpc>
              <a:spcBef>
                <a:spcPct val="0"/>
              </a:spcBef>
            </a:pPr>
            <a:r>
              <a:rPr lang="en-US" sz="4400">
                <a:solidFill>
                  <a:srgbClr val="B7FF12"/>
                </a:solidFill>
                <a:latin typeface="Georgia" charset="0"/>
                <a:ea typeface="Georgia" charset="0"/>
                <a:cs typeface="Georgia" charset="0"/>
                <a:sym typeface="Georgia" charset="0"/>
              </a:rPr>
              <a:t>Admissions growth will slow down</a:t>
            </a:r>
          </a:p>
        </p:txBody>
      </p:sp>
      <p:graphicFrame>
        <p:nvGraphicFramePr>
          <p:cNvPr id="40963" name="Group 3"/>
          <p:cNvGraphicFramePr>
            <a:graphicFrameLocks noGrp="1"/>
          </p:cNvGraphicFramePr>
          <p:nvPr/>
        </p:nvGraphicFramePr>
        <p:xfrm>
          <a:off x="190500" y="1739900"/>
          <a:ext cx="12634913" cy="5103815"/>
        </p:xfrm>
        <a:graphic>
          <a:graphicData uri="http://schemas.openxmlformats.org/drawingml/2006/table">
            <a:tbl>
              <a:tblPr/>
              <a:tblGrid>
                <a:gridCol w="731838"/>
                <a:gridCol w="731837"/>
                <a:gridCol w="731838"/>
                <a:gridCol w="731837"/>
                <a:gridCol w="731838"/>
                <a:gridCol w="731837"/>
                <a:gridCol w="731838"/>
                <a:gridCol w="731837"/>
                <a:gridCol w="731838"/>
                <a:gridCol w="731837"/>
                <a:gridCol w="731838"/>
                <a:gridCol w="731837"/>
                <a:gridCol w="731838"/>
                <a:gridCol w="731837"/>
                <a:gridCol w="731838"/>
                <a:gridCol w="731837"/>
                <a:gridCol w="925513"/>
              </a:tblGrid>
              <a:tr h="1020763">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endParaRPr kumimoji="0" lang="en-US" sz="2400" b="1" i="0" u="none" strike="noStrike" cap="none" normalizeH="0" baseline="0" smtClean="0">
                        <a:ln>
                          <a:noFill/>
                        </a:ln>
                        <a:solidFill>
                          <a:schemeClr val="tx1"/>
                        </a:solidFill>
                        <a:effectLst/>
                        <a:latin typeface="Helvetica Neue" charset="0"/>
                        <a:ea typeface="ヒラギノ角ゴ ProN W6" charset="0"/>
                        <a:cs typeface="ヒラギノ角ゴ ProN W6" charset="0"/>
                        <a:sym typeface="Helvetica Neue" charset="0"/>
                      </a:endParaRP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PK3 PS</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PK4 MS</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K GS</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  CP</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2  CE1</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3  CE2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4  </a:t>
                      </a:r>
                      <a:r>
                        <a:rPr kumimoji="0" lang="en-US" sz="21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CM1</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  </a:t>
                      </a:r>
                      <a:r>
                        <a:rPr kumimoji="0" lang="en-US" sz="21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CM2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6  6</a:t>
                      </a:r>
                      <a:r>
                        <a:rPr kumimoji="0" lang="en-US" sz="16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ème</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7  5</a:t>
                      </a:r>
                      <a:r>
                        <a:rPr kumimoji="0" lang="en-US" sz="16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ème</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8  4</a:t>
                      </a:r>
                      <a:r>
                        <a:rPr kumimoji="0" lang="en-US" sz="16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ème</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9  3</a:t>
                      </a:r>
                      <a:r>
                        <a:rPr kumimoji="0" lang="en-US" sz="16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ème</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10 2</a:t>
                      </a:r>
                      <a:r>
                        <a:rPr kumimoji="0" lang="en-US" sz="16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ème</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11 1</a:t>
                      </a:r>
                      <a:r>
                        <a:rPr kumimoji="0" lang="en-US" sz="16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ère</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12 Tle</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Tot.</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FBF8"/>
                    </a:solidFill>
                  </a:tcPr>
                </a:tc>
              </a:tr>
              <a:tr h="1020763">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FBS</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16</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27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43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48</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54</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35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36</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42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35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24</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25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604</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r>
              <a:tr h="1020763">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IS</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37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47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47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49</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50</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54</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51</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61</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67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51</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73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80</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59</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77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856</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r>
              <a:tr h="1020763">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Tot.</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74</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90</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97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105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108</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108</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103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118</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102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87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115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115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83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102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1460</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r>
              <a:tr h="1020763">
                <a:tc gridSpan="17">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of whom new students are:</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EC3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graphicFrame>
        <p:nvGraphicFramePr>
          <p:cNvPr id="41193" name="Group 233"/>
          <p:cNvGraphicFramePr>
            <a:graphicFrameLocks noGrp="1"/>
          </p:cNvGraphicFramePr>
          <p:nvPr/>
        </p:nvGraphicFramePr>
        <p:xfrm>
          <a:off x="190500" y="6794500"/>
          <a:ext cx="12634913" cy="3062289"/>
        </p:xfrm>
        <a:graphic>
          <a:graphicData uri="http://schemas.openxmlformats.org/drawingml/2006/table">
            <a:tbl>
              <a:tblPr/>
              <a:tblGrid>
                <a:gridCol w="731838"/>
                <a:gridCol w="731837"/>
                <a:gridCol w="731838"/>
                <a:gridCol w="731837"/>
                <a:gridCol w="731838"/>
                <a:gridCol w="731837"/>
                <a:gridCol w="731838"/>
                <a:gridCol w="731837"/>
                <a:gridCol w="731838"/>
                <a:gridCol w="731837"/>
                <a:gridCol w="731838"/>
                <a:gridCol w="731837"/>
                <a:gridCol w="731838"/>
                <a:gridCol w="731837"/>
                <a:gridCol w="731838"/>
                <a:gridCol w="731837"/>
                <a:gridCol w="925513"/>
              </a:tblGrid>
              <a:tr h="1020763">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FBS</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16</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6</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11</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9</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6</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0</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4</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73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DEE6FF"/>
                    </a:solidFill>
                  </a:tcPr>
                </a:tc>
              </a:tr>
              <a:tr h="1020763">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IS</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37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6</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6</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9</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0</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27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4</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106</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FFE1E4"/>
                    </a:solidFill>
                  </a:tcPr>
                </a:tc>
              </a:tr>
              <a:tr h="1020763">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4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Tot.</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9</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4</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8</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4</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3</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31</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5</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7</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2</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c>
                  <a:txBody>
                    <a:bodyPr/>
                    <a:lstStyle/>
                    <a:p>
                      <a:pPr marL="0" marR="0" lvl="0" indent="0" algn="ctr" defTabSz="914400" rtl="0" eaLnBrk="1" fontAlgn="base" latinLnBrk="0" hangingPunct="1">
                        <a:lnSpc>
                          <a:spcPct val="100000"/>
                        </a:lnSpc>
                        <a:spcBef>
                          <a:spcPct val="0"/>
                        </a:spcBef>
                        <a:spcAft>
                          <a:spcPct val="0"/>
                        </a:spcAft>
                        <a:buClr>
                          <a:srgbClr val="819820"/>
                        </a:buClr>
                        <a:buSzPct val="100000"/>
                        <a:buFont typeface="Helvetica Neue Light" charset="0"/>
                        <a:buNone/>
                        <a:tabLst/>
                      </a:pPr>
                      <a:r>
                        <a:rPr kumimoji="0" lang="en-US" sz="2200" b="1" i="0" u="none" strike="noStrike" cap="none" normalizeH="0" baseline="0" smtClean="0">
                          <a:ln>
                            <a:noFill/>
                          </a:ln>
                          <a:solidFill>
                            <a:schemeClr val="tx1"/>
                          </a:solidFill>
                          <a:effectLst/>
                          <a:latin typeface="Helvetica Neue" charset="0"/>
                          <a:ea typeface="Helvetica Neue" charset="0"/>
                          <a:cs typeface="Helvetica Neue" charset="0"/>
                          <a:sym typeface="Helvetica Neue" charset="0"/>
                        </a:rPr>
                        <a:t>179</a:t>
                      </a:r>
                    </a:p>
                  </a:txBody>
                  <a:tcPr marL="50800" marR="50800" marT="50800" marB="50800" anchor="ctr" horzOverflow="overflow">
                    <a:lnL w="19050" cap="flat" cmpd="sng" algn="ctr">
                      <a:solidFill>
                        <a:srgbClr val="4D4D4D"/>
                      </a:solidFill>
                      <a:prstDash val="solid"/>
                      <a:round/>
                      <a:headEnd type="none" w="med" len="med"/>
                      <a:tailEnd type="none" w="med" len="med"/>
                    </a:lnL>
                    <a:lnR w="19050" cap="flat" cmpd="sng" algn="ctr">
                      <a:solidFill>
                        <a:srgbClr val="4D4D4D"/>
                      </a:solidFill>
                      <a:prstDash val="solid"/>
                      <a:round/>
                      <a:headEnd type="none" w="med" len="med"/>
                      <a:tailEnd type="none" w="med" len="med"/>
                    </a:lnR>
                    <a:lnT w="19050" cap="flat" cmpd="sng" algn="ctr">
                      <a:solidFill>
                        <a:srgbClr val="4D4D4D"/>
                      </a:solidFill>
                      <a:prstDash val="solid"/>
                      <a:round/>
                      <a:headEnd type="none" w="med" len="med"/>
                      <a:tailEnd type="none" w="med" len="med"/>
                    </a:lnT>
                    <a:lnB w="19050" cap="flat" cmpd="sng" algn="ctr">
                      <a:solidFill>
                        <a:srgbClr val="4D4D4D"/>
                      </a:solidFill>
                      <a:prstDash val="solid"/>
                      <a:round/>
                      <a:headEnd type="none" w="med" len="med"/>
                      <a:tailEnd type="none" w="med" len="med"/>
                    </a:lnB>
                    <a:lnTlToBr>
                      <a:noFill/>
                    </a:lnTlToBr>
                    <a:lnBlToTr>
                      <a:noFill/>
                    </a:lnBlToTr>
                    <a:solidFill>
                      <a:srgbClr val="E2FFCA"/>
                    </a:solidFill>
                  </a:tcPr>
                </a:tc>
              </a:tr>
            </a:tbl>
          </a:graphicData>
        </a:graphic>
      </p:graphicFrame>
      <p:sp>
        <p:nvSpPr>
          <p:cNvPr id="41367" name="AutoShape 407"/>
          <p:cNvSpPr>
            <a:spLocks/>
          </p:cNvSpPr>
          <p:nvPr/>
        </p:nvSpPr>
        <p:spPr bwMode="auto">
          <a:xfrm>
            <a:off x="1003300" y="2794000"/>
            <a:ext cx="2032000" cy="6896100"/>
          </a:xfrm>
          <a:prstGeom prst="roundRect">
            <a:avLst>
              <a:gd name="adj" fmla="val 9375"/>
            </a:avLst>
          </a:prstGeom>
          <a:solidFill>
            <a:schemeClr val="accent1"/>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nchor="ctr"/>
          <a:lstStyle/>
          <a:p>
            <a:pPr algn="ctr">
              <a:lnSpc>
                <a:spcPct val="100000"/>
              </a:lnSpc>
              <a:spcBef>
                <a:spcPct val="0"/>
              </a:spcBef>
            </a:pPr>
            <a:r>
              <a:rPr lang="en-US" sz="3300" dirty="0">
                <a:solidFill>
                  <a:srgbClr val="FFFFFF"/>
                </a:solidFill>
                <a:effectLst>
                  <a:outerShdw blurRad="38100" dist="38100" dir="2700000" algn="tl">
                    <a:srgbClr val="000000"/>
                  </a:outerShdw>
                </a:effectLst>
                <a:latin typeface="Gill Sans" charset="0"/>
                <a:ea typeface="Gill Sans" charset="0"/>
                <a:cs typeface="Gill Sans" charset="0"/>
                <a:sym typeface="Gill Sans" charset="0"/>
              </a:rPr>
              <a:t>Maximum class sizes to be reduced to 16 students</a:t>
            </a:r>
          </a:p>
        </p:txBody>
      </p:sp>
      <p:sp>
        <p:nvSpPr>
          <p:cNvPr id="41368" name="AutoShape 408"/>
          <p:cNvSpPr>
            <a:spLocks/>
          </p:cNvSpPr>
          <p:nvPr/>
        </p:nvSpPr>
        <p:spPr bwMode="auto">
          <a:xfrm>
            <a:off x="3187700" y="2806700"/>
            <a:ext cx="3505200" cy="6896100"/>
          </a:xfrm>
          <a:prstGeom prst="roundRect">
            <a:avLst>
              <a:gd name="adj" fmla="val 5431"/>
            </a:avLst>
          </a:prstGeom>
          <a:solidFill>
            <a:schemeClr val="accent1"/>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nchor="ctr"/>
          <a:lstStyle/>
          <a:p>
            <a:pPr algn="ctr">
              <a:lnSpc>
                <a:spcPct val="100000"/>
              </a:lnSpc>
              <a:spcBef>
                <a:spcPct val="0"/>
              </a:spcBef>
            </a:pPr>
            <a:r>
              <a:rPr lang="en-US" sz="3700">
                <a:solidFill>
                  <a:srgbClr val="FFFFFF"/>
                </a:solidFill>
                <a:effectLst>
                  <a:outerShdw blurRad="38100" dist="38100" dir="2700000" algn="tl">
                    <a:srgbClr val="000000"/>
                  </a:outerShdw>
                </a:effectLst>
                <a:latin typeface="Gill Sans" charset="0"/>
                <a:ea typeface="Gill Sans" charset="0"/>
                <a:cs typeface="Gill Sans" charset="0"/>
                <a:sym typeface="Gill Sans" charset="0"/>
              </a:rPr>
              <a:t>Maximum class sizes to remain at 18 students for the International Section, and up to 23 or so (flexible) for the French Bilingual Section</a:t>
            </a:r>
          </a:p>
        </p:txBody>
      </p:sp>
      <p:sp>
        <p:nvSpPr>
          <p:cNvPr id="41369" name="AutoShape 409"/>
          <p:cNvSpPr>
            <a:spLocks/>
          </p:cNvSpPr>
          <p:nvPr/>
        </p:nvSpPr>
        <p:spPr bwMode="auto">
          <a:xfrm>
            <a:off x="6845300" y="2819400"/>
            <a:ext cx="4991100" cy="6896100"/>
          </a:xfrm>
          <a:prstGeom prst="roundRect">
            <a:avLst>
              <a:gd name="adj" fmla="val 3815"/>
            </a:avLst>
          </a:prstGeom>
          <a:solidFill>
            <a:schemeClr val="accent1"/>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nchor="ctr"/>
          <a:lstStyle/>
          <a:p>
            <a:pPr algn="ctr">
              <a:lnSpc>
                <a:spcPct val="100000"/>
              </a:lnSpc>
              <a:spcBef>
                <a:spcPct val="0"/>
              </a:spcBef>
            </a:pPr>
            <a:r>
              <a:rPr lang="en-US" sz="3700" dirty="0">
                <a:solidFill>
                  <a:srgbClr val="FFFFFF"/>
                </a:solidFill>
                <a:effectLst>
                  <a:outerShdw blurRad="38100" dist="38100" dir="2700000" algn="tl">
                    <a:srgbClr val="000000"/>
                  </a:outerShdw>
                </a:effectLst>
                <a:latin typeface="Gill Sans" charset="0"/>
                <a:ea typeface="Gill Sans" charset="0"/>
                <a:cs typeface="Gill Sans" charset="0"/>
                <a:sym typeface="Gill Sans" charset="0"/>
              </a:rPr>
              <a:t>Maximum class sizes to be reduced to 16 students for the International Section, and remain up to 23 or so (flexible) for the French Bilingual Section</a:t>
            </a:r>
          </a:p>
        </p:txBody>
      </p:sp>
      <p:sp>
        <p:nvSpPr>
          <p:cNvPr id="41370" name="AutoShape 410"/>
          <p:cNvSpPr>
            <a:spLocks/>
          </p:cNvSpPr>
          <p:nvPr/>
        </p:nvSpPr>
        <p:spPr bwMode="auto">
          <a:xfrm>
            <a:off x="1054100" y="355600"/>
            <a:ext cx="10706100" cy="2298700"/>
          </a:xfrm>
          <a:prstGeom prst="roundRect">
            <a:avLst>
              <a:gd name="adj" fmla="val 8287"/>
            </a:avLst>
          </a:prstGeom>
          <a:solidFill>
            <a:schemeClr val="accent1"/>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nchor="ctr"/>
          <a:lstStyle/>
          <a:p>
            <a:pPr algn="ctr">
              <a:lnSpc>
                <a:spcPct val="100000"/>
              </a:lnSpc>
              <a:spcBef>
                <a:spcPct val="0"/>
              </a:spcBef>
            </a:pPr>
            <a:r>
              <a:rPr lang="en-US" sz="4000">
                <a:solidFill>
                  <a:srgbClr val="FFFFFF"/>
                </a:solidFill>
                <a:effectLst>
                  <a:outerShdw blurRad="38100" dist="38100" dir="2700000" algn="tl">
                    <a:srgbClr val="000000"/>
                  </a:outerShdw>
                </a:effectLst>
                <a:latin typeface="Gill Sans" charset="0"/>
                <a:ea typeface="Gill Sans" charset="0"/>
                <a:cs typeface="Gill Sans" charset="0"/>
                <a:sym typeface="Gill Sans" charset="0"/>
              </a:rPr>
              <a:t>As a result of these changes, the % of students in the FBS will increase.</a:t>
            </a:r>
          </a:p>
        </p:txBody>
      </p:sp>
    </p:spTree>
    <p:extLst>
      <p:ext uri="{BB962C8B-B14F-4D97-AF65-F5344CB8AC3E}">
        <p14:creationId xmlns:p14="http://schemas.microsoft.com/office/powerpoint/2010/main" val="237058893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2875776" presetClass="entr" presetSubtype="176773672" fill="hold" grpId="0" nodeType="clickEffect">
                                  <p:stCondLst>
                                    <p:cond delay="0"/>
                                  </p:stCondLst>
                                  <p:childTnLst>
                                    <p:set>
                                      <p:cBhvr>
                                        <p:cTn id="6" dur="1" fill="hold">
                                          <p:stCondLst>
                                            <p:cond delay="499"/>
                                          </p:stCondLst>
                                        </p:cTn>
                                        <p:tgtEl>
                                          <p:spTgt spid="4136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52875776" presetClass="entr" presetSubtype="176773800" fill="hold" grpId="0" nodeType="clickEffect">
                                  <p:stCondLst>
                                    <p:cond delay="0"/>
                                  </p:stCondLst>
                                  <p:childTnLst>
                                    <p:set>
                                      <p:cBhvr>
                                        <p:cTn id="10" dur="1" fill="hold">
                                          <p:stCondLst>
                                            <p:cond delay="499"/>
                                          </p:stCondLst>
                                        </p:cTn>
                                        <p:tgtEl>
                                          <p:spTgt spid="413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52875776" presetClass="entr" presetSubtype="176773928" fill="hold" grpId="0" nodeType="clickEffect">
                                  <p:stCondLst>
                                    <p:cond delay="0"/>
                                  </p:stCondLst>
                                  <p:childTnLst>
                                    <p:set>
                                      <p:cBhvr>
                                        <p:cTn id="14" dur="1" fill="hold">
                                          <p:stCondLst>
                                            <p:cond delay="499"/>
                                          </p:stCondLst>
                                        </p:cTn>
                                        <p:tgtEl>
                                          <p:spTgt spid="41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68" grpId="0" animBg="1" autoUpdateAnimBg="0"/>
      <p:bldP spid="41369" grpId="0" animBg="1" autoUpdateAnimBg="0"/>
      <p:bldP spid="41370" grpId="0" animBg="1"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noChangeArrowheads="1"/>
          </p:cNvSpPr>
          <p:nvPr/>
        </p:nvSpPr>
        <p:spPr bwMode="auto">
          <a:xfrm>
            <a:off x="517525" y="1524000"/>
            <a:ext cx="1211580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dirty="0">
                <a:latin typeface="Calibri" pitchFamily="34" charset="0"/>
                <a:cs typeface="Calibri" pitchFamily="34" charset="0"/>
              </a:rPr>
              <a:t>A student was awarded the Morehead Cain Scholarship at UNC Chapel Hill, but declined.  Several students were offered significant merit scholarships to schools like Case Western, Trinity (TX), Emory, Baylor, Southern Methodist, Fordham, and </a:t>
            </a:r>
            <a:r>
              <a:rPr lang="en-US" sz="2800" dirty="0" smtClean="0">
                <a:latin typeface="Calibri" pitchFamily="34" charset="0"/>
                <a:cs typeface="Calibri" pitchFamily="34" charset="0"/>
              </a:rPr>
              <a:t>Rhodes.</a:t>
            </a:r>
            <a:endParaRPr lang="en-US" sz="2800" dirty="0">
              <a:latin typeface="Calibri" pitchFamily="34" charset="0"/>
              <a:cs typeface="Calibri" pitchFamily="34" charset="0"/>
            </a:endParaRPr>
          </a:p>
          <a:p>
            <a:endParaRPr lang="en-US" sz="2800" dirty="0">
              <a:latin typeface="Calibri" pitchFamily="34" charset="0"/>
              <a:cs typeface="Calibri" pitchFamily="34" charset="0"/>
            </a:endParaRPr>
          </a:p>
          <a:p>
            <a:r>
              <a:rPr lang="en-US" sz="2800" dirty="0">
                <a:latin typeface="Calibri" pitchFamily="34" charset="0"/>
                <a:cs typeface="Calibri" pitchFamily="34" charset="0"/>
              </a:rPr>
              <a:t>-National Merit: four Commended students; one Semi-Finalist, one Finalist status, and two National Hispanic scholars in the Class of 2013.</a:t>
            </a:r>
          </a:p>
          <a:p>
            <a:endParaRPr lang="en-US" sz="2800" dirty="0">
              <a:latin typeface="Calibri" pitchFamily="34" charset="0"/>
              <a:cs typeface="Calibri" pitchFamily="34" charset="0"/>
            </a:endParaRPr>
          </a:p>
          <a:p>
            <a:r>
              <a:rPr lang="en-US" sz="2800" dirty="0">
                <a:latin typeface="Calibri" pitchFamily="34" charset="0"/>
                <a:cs typeface="Calibri" pitchFamily="34" charset="0"/>
              </a:rPr>
              <a:t>-Several students were accepted into the Honors College at such places like U Houston and U Texas Austin.  This year a handful of students will accept the CAP program offered by UT.</a:t>
            </a:r>
          </a:p>
          <a:p>
            <a:endParaRPr lang="en-US" sz="2800" dirty="0">
              <a:latin typeface="Calibri" pitchFamily="34" charset="0"/>
              <a:cs typeface="Calibri" pitchFamily="34" charset="0"/>
            </a:endParaRPr>
          </a:p>
          <a:p>
            <a:r>
              <a:rPr lang="en-US" sz="2800" dirty="0">
                <a:latin typeface="Calibri" pitchFamily="34" charset="0"/>
                <a:cs typeface="Calibri" pitchFamily="34" charset="0"/>
              </a:rPr>
              <a:t>Two students will be attending a music school.  One student was a recruited </a:t>
            </a:r>
            <a:r>
              <a:rPr lang="en-US" sz="2800" dirty="0" smtClean="0">
                <a:latin typeface="Calibri" pitchFamily="34" charset="0"/>
                <a:cs typeface="Calibri" pitchFamily="34" charset="0"/>
              </a:rPr>
              <a:t>athlete.</a:t>
            </a:r>
            <a:endParaRPr lang="en-US" sz="2800" dirty="0">
              <a:latin typeface="Calibri" pitchFamily="34" charset="0"/>
              <a:cs typeface="Calibri" pitchFamily="34" charset="0"/>
            </a:endParaRPr>
          </a:p>
        </p:txBody>
      </p:sp>
      <p:sp>
        <p:nvSpPr>
          <p:cNvPr id="4" name="Rectangle 3"/>
          <p:cNvSpPr/>
          <p:nvPr/>
        </p:nvSpPr>
        <p:spPr>
          <a:xfrm>
            <a:off x="406400" y="400050"/>
            <a:ext cx="12255500" cy="1016000"/>
          </a:xfrm>
          <a:prstGeom prst="rect">
            <a:avLst/>
          </a:prstGeom>
        </p:spPr>
        <p:txBody>
          <a:bodyPr>
            <a:spAutoFit/>
          </a:bodyPr>
          <a:lstStyle/>
          <a:p>
            <a:pPr>
              <a:defRPr/>
            </a:pPr>
            <a:r>
              <a:rPr lang="en-US" sz="6000" kern="0" dirty="0">
                <a:solidFill>
                  <a:srgbClr val="819820"/>
                </a:solidFill>
                <a:latin typeface="Georgia"/>
                <a:ea typeface="ヒラギノ角ゴ ProN W3"/>
                <a:sym typeface="Georgia" pitchFamily="18" charset="0"/>
              </a:rPr>
              <a:t>Special Notes:</a:t>
            </a:r>
            <a:endParaRPr lang="en-US" sz="2000" dirty="0">
              <a:latin typeface="Helvetica Neue Light"/>
              <a:ea typeface="ヒラギノ角ゴ ProN W3"/>
              <a:sym typeface="Helvetica Neue Light"/>
            </a:endParaRP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3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39"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9940" name="Freeform 4"/>
          <p:cNvSpPr>
            <a:spLocks/>
          </p:cNvSpPr>
          <p:nvPr/>
        </p:nvSpPr>
        <p:spPr bwMode="auto">
          <a:xfrm>
            <a:off x="0" y="5140325"/>
            <a:ext cx="13004800" cy="1595438"/>
          </a:xfrm>
          <a:custGeom>
            <a:avLst/>
            <a:gdLst>
              <a:gd name="T0" fmla="*/ 0 w 21600"/>
              <a:gd name="T1" fmla="*/ 2147483647 h 21600"/>
              <a:gd name="T2" fmla="*/ 0 w 21600"/>
              <a:gd name="T3" fmla="*/ 2147483647 h 21600"/>
              <a:gd name="T4" fmla="*/ 2147483647 w 21600"/>
              <a:gd name="T5" fmla="*/ 2147483647 h 21600"/>
              <a:gd name="T6" fmla="*/ 2147483647 w 21600"/>
              <a:gd name="T7" fmla="*/ 0 h 21600"/>
              <a:gd name="T8" fmla="*/ 0 w 21600"/>
              <a:gd name="T9" fmla="*/ 2147483647 h 21600"/>
              <a:gd name="T10" fmla="*/ 0 w 21600"/>
              <a:gd name="T11" fmla="*/ 2147483647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19092"/>
                </a:moveTo>
                <a:lnTo>
                  <a:pt x="0" y="21600"/>
                </a:lnTo>
                <a:lnTo>
                  <a:pt x="21600" y="2784"/>
                </a:lnTo>
                <a:lnTo>
                  <a:pt x="21600" y="0"/>
                </a:lnTo>
                <a:lnTo>
                  <a:pt x="0" y="19092"/>
                </a:lnTo>
                <a:close/>
                <a:moveTo>
                  <a:pt x="0" y="19092"/>
                </a:moveTo>
              </a:path>
            </a:pathLst>
          </a:custGeom>
          <a:solidFill>
            <a:srgbClr val="D1EB2B">
              <a:alpha val="69803"/>
            </a:srgbClr>
          </a:solidFill>
          <a:ln>
            <a:noFill/>
          </a:ln>
          <a:extLst>
            <a:ext uri="{91240B29-F687-4F45-9708-019B960494DF}">
              <a14:hiddenLine xmlns:a14="http://schemas.microsoft.com/office/drawing/2010/main" w="12700" cap="flat">
                <a:solidFill>
                  <a:srgbClr val="000000">
                    <a:alpha val="70195"/>
                  </a:srgbClr>
                </a:solidFill>
                <a:miter lim="800000"/>
                <a:headEnd type="none" w="med" len="med"/>
                <a:tailEnd type="none" w="med" len="med"/>
              </a14:hiddenLine>
            </a:ext>
          </a:extLst>
        </p:spPr>
        <p:txBody>
          <a:bodyPr lIns="0" tIns="0" rIns="0" bIns="0"/>
          <a:lstStyle/>
          <a:p>
            <a:endParaRPr lang="en-US" dirty="0"/>
          </a:p>
        </p:txBody>
      </p:sp>
      <p:sp>
        <p:nvSpPr>
          <p:cNvPr id="39941" name="Rectangle 5"/>
          <p:cNvSpPr>
            <a:spLocks noGrp="1" noChangeArrowheads="1"/>
          </p:cNvSpPr>
          <p:nvPr>
            <p:ph type="body" idx="1"/>
          </p:nvPr>
        </p:nvSpPr>
        <p:spPr>
          <a:xfrm>
            <a:off x="812800" y="8153400"/>
            <a:ext cx="8483600" cy="1600200"/>
          </a:xfrm>
        </p:spPr>
        <p:txBody>
          <a:bodyPr/>
          <a:lstStyle/>
          <a:p>
            <a:pPr marL="0" indent="0" eaLnBrk="1" hangingPunct="1"/>
            <a:r>
              <a:rPr lang="en-US" dirty="0" smtClean="0"/>
              <a:t>Chief Financial Officer</a:t>
            </a:r>
          </a:p>
        </p:txBody>
      </p:sp>
      <p:sp>
        <p:nvSpPr>
          <p:cNvPr id="39942" name="Rectangle 6"/>
          <p:cNvSpPr>
            <a:spLocks/>
          </p:cNvSpPr>
          <p:nvPr/>
        </p:nvSpPr>
        <p:spPr bwMode="auto">
          <a:xfrm>
            <a:off x="800100" y="5969000"/>
            <a:ext cx="119888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p>
            <a:pPr>
              <a:lnSpc>
                <a:spcPct val="90000"/>
              </a:lnSpc>
            </a:pPr>
            <a:r>
              <a:rPr lang="en-US" sz="8600" dirty="0" smtClean="0">
                <a:solidFill>
                  <a:srgbClr val="819820"/>
                </a:solidFill>
                <a:latin typeface="Georgia" pitchFamily="18" charset="0"/>
                <a:sym typeface="Georgia" pitchFamily="18" charset="0"/>
              </a:rPr>
              <a:t>Hank Nicodemus</a:t>
            </a:r>
            <a:endParaRPr lang="en-US" sz="8600" dirty="0">
              <a:solidFill>
                <a:srgbClr val="819820"/>
              </a:solidFill>
              <a:latin typeface="Georgia" pitchFamily="18" charset="0"/>
              <a:sym typeface="Georgia"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4712" y="-152400"/>
            <a:ext cx="11054080" cy="2090702"/>
          </a:xfrm>
        </p:spPr>
        <p:txBody>
          <a:bodyPr/>
          <a:lstStyle/>
          <a:p>
            <a:r>
              <a:rPr lang="en-US" sz="4800" dirty="0" smtClean="0"/>
              <a:t>Council of Independent School (CIS) Standard G1</a:t>
            </a:r>
            <a:endParaRPr lang="en-US" sz="4800" b="1" dirty="0">
              <a:solidFill>
                <a:srgbClr val="006600"/>
              </a:solidFill>
            </a:endParaRPr>
          </a:p>
        </p:txBody>
      </p:sp>
      <p:pic>
        <p:nvPicPr>
          <p:cNvPr id="5"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Rectangle 5"/>
          <p:cNvSpPr/>
          <p:nvPr/>
        </p:nvSpPr>
        <p:spPr>
          <a:xfrm>
            <a:off x="851080" y="2286000"/>
            <a:ext cx="11259846" cy="6832640"/>
          </a:xfrm>
          <a:prstGeom prst="rect">
            <a:avLst/>
          </a:prstGeom>
        </p:spPr>
        <p:txBody>
          <a:bodyPr wrap="square">
            <a:spAutoFit/>
          </a:bodyPr>
          <a:lstStyle/>
          <a:p>
            <a:r>
              <a:rPr lang="en-US" sz="2200" dirty="0">
                <a:solidFill>
                  <a:srgbClr val="006600"/>
                </a:solidFill>
              </a:rPr>
              <a:t> </a:t>
            </a:r>
          </a:p>
          <a:p>
            <a:r>
              <a:rPr lang="en-US" sz="2800" dirty="0" smtClean="0">
                <a:solidFill>
                  <a:schemeClr val="tx1"/>
                </a:solidFill>
              </a:rPr>
              <a:t>The </a:t>
            </a:r>
            <a:r>
              <a:rPr lang="en-US" sz="2800" dirty="0">
                <a:solidFill>
                  <a:schemeClr val="tx1"/>
                </a:solidFill>
              </a:rPr>
              <a:t>management of school finances shall be consistent with best practices in international schools, in accordance with the legal requirements of the host country, and shall support the effective delivery of the school’s programs.</a:t>
            </a:r>
          </a:p>
          <a:p>
            <a:r>
              <a:rPr lang="en-US" sz="2800" dirty="0">
                <a:solidFill>
                  <a:schemeClr val="tx1"/>
                </a:solidFill>
              </a:rPr>
              <a:t> </a:t>
            </a:r>
          </a:p>
          <a:p>
            <a:pPr marL="800100" lvl="1" indent="-342900">
              <a:buFont typeface="Arial" pitchFamily="34" charset="0"/>
              <a:buChar char="•"/>
            </a:pPr>
            <a:r>
              <a:rPr lang="en-US" sz="2800" dirty="0">
                <a:solidFill>
                  <a:schemeClr val="tx1"/>
                </a:solidFill>
              </a:rPr>
              <a:t>Understandable and regularly received financial reports</a:t>
            </a:r>
          </a:p>
          <a:p>
            <a:pPr marL="800100" lvl="1" indent="-342900">
              <a:buFont typeface="Arial" pitchFamily="34" charset="0"/>
              <a:buChar char="•"/>
            </a:pPr>
            <a:r>
              <a:rPr lang="en-US" sz="2800" dirty="0">
                <a:solidFill>
                  <a:schemeClr val="tx1"/>
                </a:solidFill>
              </a:rPr>
              <a:t>Detailed annual budgets (operating and maintenance capital </a:t>
            </a:r>
            <a:r>
              <a:rPr lang="en-US" sz="2800" dirty="0" smtClean="0">
                <a:solidFill>
                  <a:schemeClr val="tx1"/>
                </a:solidFill>
              </a:rPr>
              <a:t>expenditures)</a:t>
            </a:r>
            <a:endParaRPr lang="en-US" sz="2800" dirty="0">
              <a:solidFill>
                <a:schemeClr val="tx1"/>
              </a:solidFill>
            </a:endParaRPr>
          </a:p>
          <a:p>
            <a:pPr marL="800100" lvl="1" indent="-342900">
              <a:buFont typeface="Arial" pitchFamily="34" charset="0"/>
              <a:buChar char="•"/>
            </a:pPr>
            <a:r>
              <a:rPr lang="en-US" sz="2800" dirty="0">
                <a:solidFill>
                  <a:schemeClr val="tx1"/>
                </a:solidFill>
              </a:rPr>
              <a:t>Setting of tuition and fees and early communications of them</a:t>
            </a:r>
          </a:p>
          <a:p>
            <a:pPr marL="800100" lvl="1" indent="-342900">
              <a:buFont typeface="Arial" pitchFamily="34" charset="0"/>
              <a:buChar char="•"/>
            </a:pPr>
            <a:r>
              <a:rPr lang="en-US" sz="2800" dirty="0">
                <a:solidFill>
                  <a:schemeClr val="tx1"/>
                </a:solidFill>
              </a:rPr>
              <a:t>Raising of additional funds beyond tuition</a:t>
            </a:r>
          </a:p>
          <a:p>
            <a:pPr marL="800100" lvl="1" indent="-342900">
              <a:buFont typeface="Arial" pitchFamily="34" charset="0"/>
              <a:buChar char="•"/>
            </a:pPr>
            <a:r>
              <a:rPr lang="en-US" sz="2800" dirty="0">
                <a:solidFill>
                  <a:schemeClr val="tx1"/>
                </a:solidFill>
              </a:rPr>
              <a:t>Orderly accounting processes</a:t>
            </a:r>
          </a:p>
          <a:p>
            <a:pPr marL="800100" lvl="1" indent="-342900">
              <a:buFont typeface="Arial" pitchFamily="34" charset="0"/>
              <a:buChar char="•"/>
            </a:pPr>
            <a:r>
              <a:rPr lang="en-US" sz="2800" dirty="0">
                <a:solidFill>
                  <a:schemeClr val="tx1"/>
                </a:solidFill>
              </a:rPr>
              <a:t>Comprehensive insurance program</a:t>
            </a:r>
          </a:p>
          <a:p>
            <a:pPr marL="800100" lvl="1" indent="-342900">
              <a:buFont typeface="Arial" pitchFamily="34" charset="0"/>
              <a:buChar char="•"/>
            </a:pPr>
            <a:r>
              <a:rPr lang="en-US" sz="2800" dirty="0">
                <a:solidFill>
                  <a:schemeClr val="tx1"/>
                </a:solidFill>
              </a:rPr>
              <a:t>Ensure servicing of long-term debt</a:t>
            </a:r>
          </a:p>
          <a:p>
            <a:pPr marL="800100" lvl="1" indent="-342900">
              <a:buFont typeface="Arial" pitchFamily="34" charset="0"/>
              <a:buChar char="•"/>
            </a:pPr>
            <a:r>
              <a:rPr lang="en-US" sz="2800" dirty="0">
                <a:solidFill>
                  <a:schemeClr val="tx1"/>
                </a:solidFill>
              </a:rPr>
              <a:t>Annual external audit</a:t>
            </a:r>
          </a:p>
          <a:p>
            <a:pPr marL="342900" lvl="0" indent="-342900">
              <a:spcBef>
                <a:spcPct val="20000"/>
              </a:spcBef>
              <a:buFont typeface="Arial" pitchFamily="34" charset="0"/>
              <a:buChar char="•"/>
            </a:pPr>
            <a:endParaRPr lang="en-US" sz="2000" dirty="0">
              <a:solidFill>
                <a:prstClr val="black"/>
              </a:solidFill>
            </a:endParaRPr>
          </a:p>
        </p:txBody>
      </p:sp>
    </p:spTree>
    <p:extLst>
      <p:ext uri="{BB962C8B-B14F-4D97-AF65-F5344CB8AC3E}">
        <p14:creationId xmlns:p14="http://schemas.microsoft.com/office/powerpoint/2010/main" val="3024303131"/>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338" y="152400"/>
            <a:ext cx="11430000" cy="2082800"/>
          </a:xfrm>
        </p:spPr>
        <p:txBody>
          <a:bodyPr/>
          <a:lstStyle/>
          <a:p>
            <a:r>
              <a:rPr lang="en-US" sz="4800" dirty="0" smtClean="0"/>
              <a:t>Essentials of Annual Operating Budget Process</a:t>
            </a:r>
            <a:endParaRPr lang="en-US" sz="4800" dirty="0"/>
          </a:p>
        </p:txBody>
      </p:sp>
      <p:pic>
        <p:nvPicPr>
          <p:cNvPr id="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 name="Rectangle 7"/>
          <p:cNvSpPr/>
          <p:nvPr/>
        </p:nvSpPr>
        <p:spPr>
          <a:xfrm>
            <a:off x="879341" y="2628205"/>
            <a:ext cx="11430000" cy="6001643"/>
          </a:xfrm>
          <a:prstGeom prst="rect">
            <a:avLst/>
          </a:prstGeom>
        </p:spPr>
        <p:txBody>
          <a:bodyPr wrap="square">
            <a:spAutoFit/>
          </a:bodyPr>
          <a:lstStyle/>
          <a:p>
            <a:pPr algn="ctr"/>
            <a:endParaRPr lang="en-US" sz="2000" dirty="0">
              <a:solidFill>
                <a:srgbClr val="006600"/>
              </a:solidFill>
            </a:endParaRPr>
          </a:p>
          <a:p>
            <a:pPr marL="800100" lvl="1" indent="-342900">
              <a:buFont typeface="Arial" pitchFamily="34" charset="0"/>
              <a:buChar char="•"/>
            </a:pPr>
            <a:r>
              <a:rPr lang="en-US" sz="2000" dirty="0">
                <a:solidFill>
                  <a:schemeClr val="tx1"/>
                </a:solidFill>
              </a:rPr>
              <a:t>Pin down enrollment, financial aid, tuition remission and net annual fund proceeds.</a:t>
            </a:r>
          </a:p>
          <a:p>
            <a:pPr marL="800100" lvl="1" indent="-342900">
              <a:buFont typeface="Arial" pitchFamily="34" charset="0"/>
              <a:buChar char="•"/>
            </a:pPr>
            <a:r>
              <a:rPr lang="en-US" sz="2000" dirty="0">
                <a:solidFill>
                  <a:schemeClr val="tx1"/>
                </a:solidFill>
              </a:rPr>
              <a:t>Enrollment determined—additional personnel?  80% of operating costs (excluding depreciation and interest) is salaries and benefits.  Ongoing effort to keep medical costs under control.</a:t>
            </a:r>
          </a:p>
          <a:p>
            <a:pPr marL="800100" lvl="1" indent="-342900">
              <a:buFont typeface="Arial" pitchFamily="34" charset="0"/>
              <a:buChar char="•"/>
            </a:pPr>
            <a:r>
              <a:rPr lang="en-US" sz="2000" dirty="0">
                <a:solidFill>
                  <a:schemeClr val="tx1"/>
                </a:solidFill>
              </a:rPr>
              <a:t>Challenge of accurately predicting operating costs of new facilities.  Don Davis, Director of Facilities, has met his budget for last five years.</a:t>
            </a:r>
          </a:p>
          <a:p>
            <a:pPr marL="800100" lvl="1" indent="-342900">
              <a:buFont typeface="Arial" pitchFamily="34" charset="0"/>
              <a:buChar char="•"/>
            </a:pPr>
            <a:r>
              <a:rPr lang="en-US" sz="2000" dirty="0">
                <a:solidFill>
                  <a:schemeClr val="tx1"/>
                </a:solidFill>
              </a:rPr>
              <a:t>Instructional expenses, about 60 categories, is a process of having the responsible parties look at history and make adjustments for new initiatives.</a:t>
            </a:r>
          </a:p>
          <a:p>
            <a:pPr marL="800100" lvl="1" indent="-342900">
              <a:buFont typeface="Arial" pitchFamily="34" charset="0"/>
              <a:buChar char="•"/>
            </a:pPr>
            <a:r>
              <a:rPr lang="en-US" sz="2000" dirty="0">
                <a:solidFill>
                  <a:schemeClr val="tx1"/>
                </a:solidFill>
              </a:rPr>
              <a:t>Administrative—Trustees, HOS, Admissions, Advancement, Business Office, Technology, Professional Fees, etc.  Justify every dollar with specific identification of items within each category.</a:t>
            </a:r>
          </a:p>
          <a:p>
            <a:pPr marL="800100" lvl="1" indent="-342900">
              <a:buFont typeface="Arial" pitchFamily="34" charset="0"/>
              <a:buChar char="•"/>
            </a:pPr>
            <a:r>
              <a:rPr lang="en-US" sz="2000" dirty="0">
                <a:solidFill>
                  <a:schemeClr val="tx1"/>
                </a:solidFill>
              </a:rPr>
              <a:t>Supplemental income—Campus Store and Awty Plus</a:t>
            </a:r>
            <a:r>
              <a:rPr lang="en-US" sz="2000" dirty="0" smtClean="0">
                <a:solidFill>
                  <a:schemeClr val="tx1"/>
                </a:solidFill>
              </a:rPr>
              <a:t>.</a:t>
            </a:r>
          </a:p>
          <a:p>
            <a:pPr marL="800100" lvl="1" indent="-342900">
              <a:buFont typeface="Arial" pitchFamily="34" charset="0"/>
              <a:buChar char="•"/>
            </a:pPr>
            <a:endParaRPr lang="en-US" sz="2000" dirty="0">
              <a:solidFill>
                <a:schemeClr val="tx1"/>
              </a:solidFill>
            </a:endParaRPr>
          </a:p>
          <a:p>
            <a:pPr algn="ctr"/>
            <a:r>
              <a:rPr lang="en-US" sz="2000" b="1" dirty="0">
                <a:solidFill>
                  <a:schemeClr val="tx1"/>
                </a:solidFill>
              </a:rPr>
              <a:t>Remaining Cash Flow </a:t>
            </a:r>
            <a:r>
              <a:rPr lang="en-US" sz="2000" b="1" dirty="0" smtClean="0">
                <a:solidFill>
                  <a:schemeClr val="tx1"/>
                </a:solidFill>
              </a:rPr>
              <a:t>Considerations</a:t>
            </a:r>
          </a:p>
          <a:p>
            <a:endParaRPr lang="en-US" sz="2000" dirty="0">
              <a:solidFill>
                <a:schemeClr val="tx1"/>
              </a:solidFill>
            </a:endParaRPr>
          </a:p>
          <a:p>
            <a:pPr marL="800100" lvl="1" indent="-342900">
              <a:buFont typeface="Arial" pitchFamily="34" charset="0"/>
              <a:buChar char="•"/>
            </a:pPr>
            <a:r>
              <a:rPr lang="en-US" sz="2000" dirty="0">
                <a:solidFill>
                  <a:schemeClr val="tx1"/>
                </a:solidFill>
              </a:rPr>
              <a:t>Debt service</a:t>
            </a:r>
          </a:p>
          <a:p>
            <a:pPr marL="800100" lvl="1" indent="-342900">
              <a:buFont typeface="Arial" pitchFamily="34" charset="0"/>
              <a:buChar char="•"/>
            </a:pPr>
            <a:r>
              <a:rPr lang="en-US" sz="2000" dirty="0">
                <a:solidFill>
                  <a:schemeClr val="tx1"/>
                </a:solidFill>
              </a:rPr>
              <a:t>Facility Maintenance/Technology Capital Expenditures</a:t>
            </a:r>
          </a:p>
          <a:p>
            <a:pPr marL="342900" lvl="0" indent="-342900">
              <a:spcBef>
                <a:spcPct val="20000"/>
              </a:spcBef>
              <a:buFont typeface="Arial" pitchFamily="34" charset="0"/>
              <a:buChar char="•"/>
            </a:pPr>
            <a:endParaRPr lang="en-US" sz="2000" dirty="0">
              <a:solidFill>
                <a:srgbClr val="006600"/>
              </a:solidFill>
            </a:endParaRPr>
          </a:p>
        </p:txBody>
      </p:sp>
    </p:spTree>
    <p:extLst>
      <p:ext uri="{BB962C8B-B14F-4D97-AF65-F5344CB8AC3E}">
        <p14:creationId xmlns:p14="http://schemas.microsoft.com/office/powerpoint/2010/main" val="922411942"/>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aphicFrame>
        <p:nvGraphicFramePr>
          <p:cNvPr id="9" name="Chart 8"/>
          <p:cNvGraphicFramePr>
            <a:graphicFrameLocks/>
          </p:cNvGraphicFramePr>
          <p:nvPr>
            <p:extLst>
              <p:ext uri="{D42A27DB-BD31-4B8C-83A1-F6EECF244321}">
                <p14:modId xmlns:p14="http://schemas.microsoft.com/office/powerpoint/2010/main" val="249758076"/>
              </p:ext>
            </p:extLst>
          </p:nvPr>
        </p:nvGraphicFramePr>
        <p:xfrm>
          <a:off x="6424295" y="228599"/>
          <a:ext cx="6393180" cy="87090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ext uri="{D42A27DB-BD31-4B8C-83A1-F6EECF244321}">
                <p14:modId xmlns:p14="http://schemas.microsoft.com/office/powerpoint/2010/main" val="1612297726"/>
              </p:ext>
            </p:extLst>
          </p:nvPr>
        </p:nvGraphicFramePr>
        <p:xfrm>
          <a:off x="330200" y="228600"/>
          <a:ext cx="6477000" cy="9372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29010564"/>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aphicFrame>
        <p:nvGraphicFramePr>
          <p:cNvPr id="8" name="Chart 7"/>
          <p:cNvGraphicFramePr>
            <a:graphicFrameLocks/>
          </p:cNvGraphicFramePr>
          <p:nvPr>
            <p:extLst>
              <p:ext uri="{D42A27DB-BD31-4B8C-83A1-F6EECF244321}">
                <p14:modId xmlns:p14="http://schemas.microsoft.com/office/powerpoint/2010/main" val="2308222928"/>
              </p:ext>
            </p:extLst>
          </p:nvPr>
        </p:nvGraphicFramePr>
        <p:xfrm>
          <a:off x="77266" y="387126"/>
          <a:ext cx="12705508" cy="8204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97052670"/>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aphicFrame>
        <p:nvGraphicFramePr>
          <p:cNvPr id="9" name="Chart 8"/>
          <p:cNvGraphicFramePr>
            <a:graphicFrameLocks/>
          </p:cNvGraphicFramePr>
          <p:nvPr>
            <p:extLst>
              <p:ext uri="{D42A27DB-BD31-4B8C-83A1-F6EECF244321}">
                <p14:modId xmlns:p14="http://schemas.microsoft.com/office/powerpoint/2010/main" val="165584367"/>
              </p:ext>
            </p:extLst>
          </p:nvPr>
        </p:nvGraphicFramePr>
        <p:xfrm>
          <a:off x="142875" y="623150"/>
          <a:ext cx="12674600" cy="829945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521200" y="304800"/>
            <a:ext cx="4551822" cy="523220"/>
          </a:xfrm>
          <a:prstGeom prst="rect">
            <a:avLst/>
          </a:prstGeom>
        </p:spPr>
        <p:txBody>
          <a:bodyPr wrap="none">
            <a:spAutoFit/>
          </a:bodyPr>
          <a:lstStyle/>
          <a:p>
            <a:pPr algn="ctr">
              <a:defRPr sz="4000" b="1" i="0" u="none" strike="noStrike" kern="1200" baseline="0">
                <a:solidFill>
                  <a:prstClr val="black"/>
                </a:solidFill>
                <a:latin typeface="+mn-lt"/>
                <a:ea typeface="+mn-ea"/>
                <a:cs typeface="+mn-cs"/>
              </a:defRPr>
            </a:pPr>
            <a:r>
              <a:rPr lang="en-US" sz="2800" b="1" dirty="0">
                <a:solidFill>
                  <a:prstClr val="black"/>
                </a:solidFill>
              </a:rPr>
              <a:t>12/13 Tuition Comparison</a:t>
            </a:r>
          </a:p>
        </p:txBody>
      </p:sp>
    </p:spTree>
    <p:extLst>
      <p:ext uri="{BB962C8B-B14F-4D97-AF65-F5344CB8AC3E}">
        <p14:creationId xmlns:p14="http://schemas.microsoft.com/office/powerpoint/2010/main" val="3951764157"/>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aphicFrame>
        <p:nvGraphicFramePr>
          <p:cNvPr id="4" name="Chart 3"/>
          <p:cNvGraphicFramePr>
            <a:graphicFrameLocks/>
          </p:cNvGraphicFramePr>
          <p:nvPr>
            <p:extLst>
              <p:ext uri="{D42A27DB-BD31-4B8C-83A1-F6EECF244321}">
                <p14:modId xmlns:p14="http://schemas.microsoft.com/office/powerpoint/2010/main" val="1381065166"/>
              </p:ext>
            </p:extLst>
          </p:nvPr>
        </p:nvGraphicFramePr>
        <p:xfrm>
          <a:off x="254000" y="0"/>
          <a:ext cx="12563475" cy="9423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3371654"/>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aphicFrame>
        <p:nvGraphicFramePr>
          <p:cNvPr id="8" name="Chart 7"/>
          <p:cNvGraphicFramePr>
            <a:graphicFrameLocks/>
          </p:cNvGraphicFramePr>
          <p:nvPr>
            <p:extLst>
              <p:ext uri="{D42A27DB-BD31-4B8C-83A1-F6EECF244321}">
                <p14:modId xmlns:p14="http://schemas.microsoft.com/office/powerpoint/2010/main" val="2561393866"/>
              </p:ext>
            </p:extLst>
          </p:nvPr>
        </p:nvGraphicFramePr>
        <p:xfrm>
          <a:off x="558800" y="838199"/>
          <a:ext cx="12115800" cy="7699867"/>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p:cNvSpPr/>
          <p:nvPr/>
        </p:nvSpPr>
        <p:spPr>
          <a:xfrm>
            <a:off x="558800" y="311795"/>
            <a:ext cx="12115800" cy="523220"/>
          </a:xfrm>
          <a:prstGeom prst="rect">
            <a:avLst/>
          </a:prstGeom>
        </p:spPr>
        <p:txBody>
          <a:bodyPr wrap="square">
            <a:spAutoFit/>
          </a:bodyPr>
          <a:lstStyle/>
          <a:p>
            <a:pPr>
              <a:defRPr sz="4000" b="1" i="0" u="none" strike="noStrike" kern="1200" baseline="0">
                <a:solidFill>
                  <a:prstClr val="black"/>
                </a:solidFill>
                <a:latin typeface="+mn-lt"/>
                <a:ea typeface="+mn-ea"/>
                <a:cs typeface="+mn-cs"/>
              </a:defRPr>
            </a:pPr>
            <a:r>
              <a:rPr lang="en-US" sz="2800" b="1" dirty="0">
                <a:solidFill>
                  <a:prstClr val="black"/>
                </a:solidFill>
              </a:rPr>
              <a:t>Capital Expenditures 5-Year Comparison of Facilities and Technology</a:t>
            </a:r>
          </a:p>
        </p:txBody>
      </p:sp>
    </p:spTree>
    <p:extLst>
      <p:ext uri="{BB962C8B-B14F-4D97-AF65-F5344CB8AC3E}">
        <p14:creationId xmlns:p14="http://schemas.microsoft.com/office/powerpoint/2010/main" val="3705535313"/>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aphicFrame>
        <p:nvGraphicFramePr>
          <p:cNvPr id="8" name="Chart 7"/>
          <p:cNvGraphicFramePr>
            <a:graphicFrameLocks/>
          </p:cNvGraphicFramePr>
          <p:nvPr>
            <p:extLst>
              <p:ext uri="{D42A27DB-BD31-4B8C-83A1-F6EECF244321}">
                <p14:modId xmlns:p14="http://schemas.microsoft.com/office/powerpoint/2010/main" val="1206617352"/>
              </p:ext>
            </p:extLst>
          </p:nvPr>
        </p:nvGraphicFramePr>
        <p:xfrm>
          <a:off x="330201" y="1181407"/>
          <a:ext cx="12487274" cy="7756217"/>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p:cNvSpPr/>
          <p:nvPr/>
        </p:nvSpPr>
        <p:spPr>
          <a:xfrm>
            <a:off x="0" y="658188"/>
            <a:ext cx="13004800" cy="523220"/>
          </a:xfrm>
          <a:prstGeom prst="rect">
            <a:avLst/>
          </a:prstGeom>
        </p:spPr>
        <p:txBody>
          <a:bodyPr wrap="square">
            <a:spAutoFit/>
          </a:bodyPr>
          <a:lstStyle/>
          <a:p>
            <a:pPr algn="ctr">
              <a:defRPr sz="1800" b="1" i="0" u="none" strike="noStrike" kern="1200" baseline="0">
                <a:solidFill>
                  <a:prstClr val="black"/>
                </a:solidFill>
                <a:latin typeface="+mn-lt"/>
                <a:ea typeface="+mn-ea"/>
                <a:cs typeface="+mn-cs"/>
              </a:defRPr>
            </a:pPr>
            <a:r>
              <a:rPr lang="en-US" sz="2800" b="1" dirty="0">
                <a:solidFill>
                  <a:prstClr val="black"/>
                </a:solidFill>
              </a:rPr>
              <a:t>Endowment and Draw Percentage Comparison</a:t>
            </a:r>
          </a:p>
        </p:txBody>
      </p:sp>
    </p:spTree>
    <p:extLst>
      <p:ext uri="{BB962C8B-B14F-4D97-AF65-F5344CB8AC3E}">
        <p14:creationId xmlns:p14="http://schemas.microsoft.com/office/powerpoint/2010/main" val="189232756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p:cNvSpPr>
          <p:nvPr/>
        </p:nvSpPr>
        <p:spPr bwMode="auto">
          <a:xfrm>
            <a:off x="10020300" y="3619500"/>
            <a:ext cx="1930400" cy="1333500"/>
          </a:xfrm>
          <a:prstGeom prst="rect">
            <a:avLst/>
          </a:prstGeom>
          <a:gradFill rotWithShape="0">
            <a:gsLst>
              <a:gs pos="0">
                <a:srgbClr val="FF3134">
                  <a:alpha val="64000"/>
                </a:srgbClr>
              </a:gs>
              <a:gs pos="100000">
                <a:srgbClr val="9E1E21">
                  <a:alpha val="64000"/>
                </a:srgbClr>
              </a:gs>
            </a:gsLst>
            <a:lin ang="5400000" scaled="1"/>
          </a:gradFill>
          <a:ln>
            <a:noFill/>
          </a:ln>
          <a:effectLst>
            <a:outerShdw blurRad="101600" dist="76199" dir="2760010" algn="ctr" rotWithShape="0">
              <a:schemeClr val="bg2">
                <a:alpha val="50000"/>
              </a:schemeClr>
            </a:outerShdw>
          </a:effectLst>
          <a:extLst>
            <a:ext uri="{91240B29-F687-4F45-9708-019B960494DF}">
              <a14:hiddenLine xmlns:a14="http://schemas.microsoft.com/office/drawing/2010/main" w="25400" cap="flat">
                <a:solidFill>
                  <a:srgbClr val="000000">
                    <a:alpha val="64000"/>
                  </a:srgbClr>
                </a:solidFill>
                <a:miter lim="800000"/>
                <a:headEnd type="none" w="med" len="med"/>
                <a:tailEnd type="none" w="med" len="med"/>
              </a14:hiddenLine>
            </a:ext>
          </a:extLst>
        </p:spPr>
        <p:txBody>
          <a:bodyPr lIns="0" tIns="0" rIns="0" bIns="0"/>
          <a:lstStyle/>
          <a:p>
            <a:endParaRPr lang="en-US"/>
          </a:p>
        </p:txBody>
      </p:sp>
      <p:pic>
        <p:nvPicPr>
          <p:cNvPr id="4198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63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1987" name="Rectangle 3"/>
          <p:cNvSpPr>
            <a:spLocks/>
          </p:cNvSpPr>
          <p:nvPr/>
        </p:nvSpPr>
        <p:spPr bwMode="auto">
          <a:xfrm>
            <a:off x="1117600" y="292100"/>
            <a:ext cx="10464800" cy="965200"/>
          </a:xfrm>
          <a:prstGeom prst="rect">
            <a:avLst/>
          </a:prstGeom>
          <a:gradFill rotWithShape="0">
            <a:gsLst>
              <a:gs pos="0">
                <a:srgbClr val="000000"/>
              </a:gs>
              <a:gs pos="100000">
                <a:srgbClr val="9F9EA0"/>
              </a:gs>
            </a:gsLst>
            <a:lin ang="5400000" scaled="1"/>
          </a:gra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127000" tIns="127000" rIns="127000" bIns="127000"/>
          <a:lstStyle/>
          <a:p>
            <a:pPr algn="ctr">
              <a:lnSpc>
                <a:spcPct val="90000"/>
              </a:lnSpc>
              <a:spcBef>
                <a:spcPct val="0"/>
              </a:spcBef>
            </a:pPr>
            <a:r>
              <a:rPr lang="en-US" sz="4400">
                <a:solidFill>
                  <a:srgbClr val="B7FF12"/>
                </a:solidFill>
                <a:latin typeface="Georgia" charset="0"/>
                <a:ea typeface="Georgia" charset="0"/>
                <a:cs typeface="Georgia" charset="0"/>
                <a:sym typeface="Georgia" charset="0"/>
              </a:rPr>
              <a:t>Application numbers, 2010-2013</a:t>
            </a:r>
          </a:p>
        </p:txBody>
      </p:sp>
      <p:graphicFrame>
        <p:nvGraphicFramePr>
          <p:cNvPr id="41988" name="Object 4"/>
          <p:cNvGraphicFramePr>
            <a:graphicFrameLocks/>
          </p:cNvGraphicFramePr>
          <p:nvPr/>
        </p:nvGraphicFramePr>
        <p:xfrm>
          <a:off x="633413" y="1436688"/>
          <a:ext cx="11722100" cy="6858000"/>
        </p:xfrm>
        <a:graphic>
          <a:graphicData uri="http://schemas.openxmlformats.org/presentationml/2006/ole">
            <mc:AlternateContent xmlns:mc="http://schemas.openxmlformats.org/markup-compatibility/2006">
              <mc:Choice xmlns:v="urn:schemas-microsoft-com:vml" Requires="v">
                <p:oleObj spid="_x0000_s2065" name="Chart" r:id="rId4" imgW="16469841" imgH="9634697" progId="MSGraph.Chart.8">
                  <p:embed/>
                </p:oleObj>
              </mc:Choice>
              <mc:Fallback>
                <p:oleObj name="Chart" r:id="rId4" imgW="16469841" imgH="9634697" progId="MSGraph.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13" y="1436688"/>
                        <a:ext cx="117221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989" name="AutoShape 5"/>
          <p:cNvSpPr>
            <a:spLocks/>
          </p:cNvSpPr>
          <p:nvPr/>
        </p:nvSpPr>
        <p:spPr bwMode="auto">
          <a:xfrm>
            <a:off x="1409700" y="1346200"/>
            <a:ext cx="9220200" cy="6959600"/>
          </a:xfrm>
          <a:prstGeom prst="rightArrow">
            <a:avLst>
              <a:gd name="adj1" fmla="val 47426"/>
              <a:gd name="adj2" fmla="val 27606"/>
            </a:avLst>
          </a:prstGeom>
          <a:solidFill>
            <a:schemeClr val="accent1"/>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nchor="ctr"/>
          <a:lstStyle/>
          <a:p>
            <a:pPr algn="ctr">
              <a:lnSpc>
                <a:spcPct val="100000"/>
              </a:lnSpc>
              <a:spcBef>
                <a:spcPts val="1500"/>
              </a:spcBef>
            </a:pPr>
            <a:r>
              <a:rPr lang="en-US" sz="4000">
                <a:solidFill>
                  <a:srgbClr val="FFFFFF"/>
                </a:solidFill>
                <a:effectLst>
                  <a:outerShdw blurRad="38100" dist="38100" dir="2700000" algn="tl">
                    <a:srgbClr val="000000"/>
                  </a:outerShdw>
                </a:effectLst>
                <a:latin typeface="Gill Sans" charset="0"/>
                <a:ea typeface="Gill Sans" charset="0"/>
                <a:cs typeface="Gill Sans" charset="0"/>
                <a:sym typeface="Gill Sans" charset="0"/>
              </a:rPr>
              <a:t>770 for the International Section</a:t>
            </a:r>
          </a:p>
          <a:p>
            <a:pPr algn="ctr">
              <a:lnSpc>
                <a:spcPct val="100000"/>
              </a:lnSpc>
              <a:spcBef>
                <a:spcPts val="1500"/>
              </a:spcBef>
            </a:pPr>
            <a:r>
              <a:rPr lang="en-US" sz="4000">
                <a:solidFill>
                  <a:srgbClr val="FFFFFF"/>
                </a:solidFill>
                <a:effectLst>
                  <a:outerShdw blurRad="38100" dist="38100" dir="2700000" algn="tl">
                    <a:srgbClr val="000000"/>
                  </a:outerShdw>
                </a:effectLst>
                <a:latin typeface="Gill Sans" charset="0"/>
                <a:ea typeface="Gill Sans" charset="0"/>
                <a:cs typeface="Gill Sans" charset="0"/>
                <a:sym typeface="Gill Sans" charset="0"/>
              </a:rPr>
              <a:t>182 for the French Bilingual Section</a:t>
            </a:r>
          </a:p>
        </p:txBody>
      </p:sp>
      <p:pic>
        <p:nvPicPr>
          <p:cNvPr id="7" name="Picture 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8" name="Picture 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20742388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wipe(left)">
                                      <p:cBhvr>
                                        <p:cTn id="7" dur="500"/>
                                        <p:tgtEl>
                                          <p:spTgt spid="419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989"/>
                                        </p:tgtEl>
                                        <p:attrNameLst>
                                          <p:attrName>style.visibility</p:attrName>
                                        </p:attrNameLst>
                                      </p:cBhvr>
                                      <p:to>
                                        <p:strVal val="visible"/>
                                      </p:to>
                                    </p:set>
                                    <p:animEffect transition="in" filter="wipe(left)">
                                      <p:cBhvr>
                                        <p:cTn id="12" dur="500"/>
                                        <p:tgtEl>
                                          <p:spTgt spid="41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autoUpdateAnimBg="0"/>
      <p:bldP spid="41989"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0418" name="Freeform 2"/>
          <p:cNvSpPr>
            <a:spLocks/>
          </p:cNvSpPr>
          <p:nvPr/>
        </p:nvSpPr>
        <p:spPr bwMode="auto">
          <a:xfrm>
            <a:off x="0" y="5140325"/>
            <a:ext cx="13004800" cy="1595438"/>
          </a:xfrm>
          <a:custGeom>
            <a:avLst/>
            <a:gdLst>
              <a:gd name="T0" fmla="*/ 0 w 21600"/>
              <a:gd name="T1" fmla="*/ 2147483647 h 21600"/>
              <a:gd name="T2" fmla="*/ 0 w 21600"/>
              <a:gd name="T3" fmla="*/ 2147483647 h 21600"/>
              <a:gd name="T4" fmla="*/ 2147483647 w 21600"/>
              <a:gd name="T5" fmla="*/ 1121882235 h 21600"/>
              <a:gd name="T6" fmla="*/ 2147483647 w 21600"/>
              <a:gd name="T7" fmla="*/ 0 h 21600"/>
              <a:gd name="T8" fmla="*/ 0 w 21600"/>
              <a:gd name="T9" fmla="*/ 2147483647 h 21600"/>
              <a:gd name="T10" fmla="*/ 0 w 21600"/>
              <a:gd name="T11" fmla="*/ 2147483647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19092"/>
                </a:moveTo>
                <a:lnTo>
                  <a:pt x="0" y="21600"/>
                </a:lnTo>
                <a:lnTo>
                  <a:pt x="21600" y="2784"/>
                </a:lnTo>
                <a:lnTo>
                  <a:pt x="21600" y="0"/>
                </a:lnTo>
                <a:lnTo>
                  <a:pt x="0" y="19092"/>
                </a:lnTo>
                <a:close/>
                <a:moveTo>
                  <a:pt x="0" y="19092"/>
                </a:moveTo>
              </a:path>
            </a:pathLst>
          </a:custGeom>
          <a:solidFill>
            <a:srgbClr val="D1EB2B">
              <a:alpha val="70195"/>
            </a:srgbClr>
          </a:solidFill>
          <a:ln>
            <a:noFill/>
          </a:ln>
          <a:extLst>
            <a:ext uri="{91240B29-F687-4F45-9708-019B960494DF}">
              <a14:hiddenLine xmlns:a14="http://schemas.microsoft.com/office/drawing/2010/main" w="12700" cap="flat">
                <a:solidFill>
                  <a:srgbClr val="000000">
                    <a:alpha val="70195"/>
                  </a:srgbClr>
                </a:solidFill>
                <a:miter lim="800000"/>
                <a:headEnd type="none" w="med" len="med"/>
                <a:tailEnd type="none" w="med" len="med"/>
              </a14:hiddenLine>
            </a:ext>
          </a:extLst>
        </p:spPr>
        <p:txBody>
          <a:bodyPr lIns="0" tIns="0" rIns="0" bIns="0"/>
          <a:lstStyle/>
          <a:p>
            <a:endParaRPr lang="en-US"/>
          </a:p>
        </p:txBody>
      </p:sp>
      <p:sp>
        <p:nvSpPr>
          <p:cNvPr id="122883" name="Rectangle 3"/>
          <p:cNvSpPr>
            <a:spLocks noGrp="1" noChangeArrowheads="1"/>
          </p:cNvSpPr>
          <p:nvPr>
            <p:ph type="title"/>
          </p:nvPr>
        </p:nvSpPr>
        <p:spPr>
          <a:xfrm>
            <a:off x="800100" y="5969000"/>
            <a:ext cx="11988800" cy="2082800"/>
          </a:xfrm>
        </p:spPr>
        <p:txBody>
          <a:bodyPr/>
          <a:lstStyle/>
          <a:p>
            <a:pPr eaLnBrk="1" hangingPunct="1">
              <a:defRPr/>
            </a:pPr>
            <a:r>
              <a:rPr lang="en-US" sz="8600" dirty="0" smtClean="0">
                <a:sym typeface="Georgia" charset="0"/>
              </a:rPr>
              <a:t>Ronald Jackson</a:t>
            </a:r>
          </a:p>
        </p:txBody>
      </p:sp>
      <p:sp>
        <p:nvSpPr>
          <p:cNvPr id="122884" name="Rectangle 4"/>
          <p:cNvSpPr>
            <a:spLocks noGrp="1" noChangeArrowheads="1"/>
          </p:cNvSpPr>
          <p:nvPr>
            <p:ph type="body" idx="1"/>
          </p:nvPr>
        </p:nvSpPr>
        <p:spPr>
          <a:xfrm>
            <a:off x="812800" y="8153400"/>
            <a:ext cx="10566400" cy="584200"/>
          </a:xfrm>
        </p:spPr>
        <p:txBody>
          <a:bodyPr/>
          <a:lstStyle/>
          <a:p>
            <a:pPr marL="0" indent="0" eaLnBrk="1" hangingPunct="1">
              <a:defRPr/>
            </a:pPr>
            <a:r>
              <a:rPr lang="en-US" sz="3600" dirty="0" smtClean="0"/>
              <a:t>Director of Advancement and External Affairs</a:t>
            </a:r>
          </a:p>
        </p:txBody>
      </p:sp>
    </p:spTree>
    <p:extLst>
      <p:ext uri="{BB962C8B-B14F-4D97-AF65-F5344CB8AC3E}">
        <p14:creationId xmlns:p14="http://schemas.microsoft.com/office/powerpoint/2010/main" val="1600902598"/>
      </p:ext>
    </p:extLst>
  </p:cSld>
  <p:clrMapOvr>
    <a:masterClrMapping/>
  </p:clrMapOvr>
  <p:transition spd="slow">
    <p:split orient="ver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800" dirty="0" smtClean="0"/>
              <a:t>What is Advancement</a:t>
            </a:r>
            <a:r>
              <a:rPr lang="en-US" dirty="0" smtClean="0"/>
              <a:t>?</a:t>
            </a:r>
            <a:endParaRPr lang="en-US" dirty="0"/>
          </a:p>
        </p:txBody>
      </p:sp>
      <p:sp>
        <p:nvSpPr>
          <p:cNvPr id="3" name="Text Placeholder 2"/>
          <p:cNvSpPr>
            <a:spLocks noGrp="1"/>
          </p:cNvSpPr>
          <p:nvPr>
            <p:ph type="body" idx="1"/>
          </p:nvPr>
        </p:nvSpPr>
        <p:spPr>
          <a:xfrm>
            <a:off x="635000" y="1905000"/>
            <a:ext cx="11718925" cy="914401"/>
          </a:xfrm>
        </p:spPr>
        <p:txBody>
          <a:bodyPr/>
          <a:lstStyle/>
          <a:p>
            <a:pPr>
              <a:lnSpc>
                <a:spcPct val="115000"/>
              </a:lnSpc>
              <a:spcBef>
                <a:spcPts val="0"/>
              </a:spcBef>
              <a:spcAft>
                <a:spcPts val="1000"/>
              </a:spcAft>
            </a:pPr>
            <a:r>
              <a:rPr lang="en-US" sz="2000" dirty="0" smtClean="0">
                <a:latin typeface="Calibri"/>
                <a:ea typeface="Calibri"/>
                <a:cs typeface="Times New Roman"/>
              </a:rPr>
              <a:t>The </a:t>
            </a:r>
            <a:r>
              <a:rPr lang="en-US" sz="2000" dirty="0">
                <a:latin typeface="Calibri"/>
                <a:ea typeface="Calibri"/>
                <a:cs typeface="Times New Roman"/>
              </a:rPr>
              <a:t>Advancement </a:t>
            </a:r>
            <a:r>
              <a:rPr lang="en-US" sz="2000" dirty="0" smtClean="0">
                <a:latin typeface="Calibri"/>
                <a:ea typeface="Calibri"/>
                <a:cs typeface="Times New Roman"/>
              </a:rPr>
              <a:t>Department and </a:t>
            </a:r>
            <a:r>
              <a:rPr lang="en-US" sz="2000" dirty="0">
                <a:latin typeface="Calibri"/>
                <a:ea typeface="Calibri"/>
                <a:cs typeface="Times New Roman"/>
              </a:rPr>
              <a:t>staff exist as a team to help build and sustain strong relationships in the Awty community. The following are areas of focus in order to achieve this central objective</a:t>
            </a:r>
            <a:r>
              <a:rPr lang="en-US" sz="2000" dirty="0" smtClean="0">
                <a:latin typeface="Calibri"/>
                <a:ea typeface="Calibri"/>
                <a:cs typeface="Times New Roman"/>
              </a:rPr>
              <a:t>:</a:t>
            </a:r>
            <a:endParaRPr lang="en-US" dirty="0"/>
          </a:p>
        </p:txBody>
      </p:sp>
      <p:sp>
        <p:nvSpPr>
          <p:cNvPr id="6" name="Content Placeholder 5"/>
          <p:cNvSpPr>
            <a:spLocks noGrp="1"/>
          </p:cNvSpPr>
          <p:nvPr>
            <p:ph sz="quarter" idx="4"/>
          </p:nvPr>
        </p:nvSpPr>
        <p:spPr>
          <a:xfrm>
            <a:off x="3987800" y="3581400"/>
            <a:ext cx="5257800" cy="3733800"/>
          </a:xfrm>
        </p:spPr>
        <p:txBody>
          <a:bodyPr/>
          <a:lstStyle/>
          <a:p>
            <a:pPr marL="114300" indent="-457200">
              <a:spcBef>
                <a:spcPts val="0"/>
              </a:spcBef>
              <a:spcAft>
                <a:spcPts val="0"/>
              </a:spcAft>
              <a:buFont typeface="Arial" pitchFamily="34" charset="0"/>
              <a:buChar char="•"/>
            </a:pPr>
            <a:r>
              <a:rPr lang="en-US" sz="3200" b="1" dirty="0">
                <a:solidFill>
                  <a:srgbClr val="343434"/>
                </a:solidFill>
                <a:latin typeface="Calibri"/>
                <a:ea typeface="Calibri"/>
                <a:cs typeface="Times New Roman"/>
              </a:rPr>
              <a:t>Alumni  and Alumni Parents</a:t>
            </a:r>
          </a:p>
          <a:p>
            <a:pPr marL="114300" lvl="0" indent="-457200">
              <a:spcBef>
                <a:spcPts val="0"/>
              </a:spcBef>
              <a:spcAft>
                <a:spcPts val="0"/>
              </a:spcAft>
              <a:buFont typeface="Arial" pitchFamily="34" charset="0"/>
              <a:buChar char="•"/>
            </a:pPr>
            <a:r>
              <a:rPr lang="en-US" sz="3200" b="1" dirty="0" smtClean="0">
                <a:solidFill>
                  <a:srgbClr val="343434"/>
                </a:solidFill>
                <a:latin typeface="Calibri"/>
                <a:ea typeface="Calibri"/>
                <a:cs typeface="Times New Roman"/>
              </a:rPr>
              <a:t>Annual Giving</a:t>
            </a:r>
          </a:p>
          <a:p>
            <a:pPr marL="114300" lvl="0" indent="-457200">
              <a:spcBef>
                <a:spcPts val="0"/>
              </a:spcBef>
              <a:spcAft>
                <a:spcPts val="0"/>
              </a:spcAft>
              <a:buFont typeface="Arial" pitchFamily="34" charset="0"/>
              <a:buChar char="•"/>
            </a:pPr>
            <a:r>
              <a:rPr lang="en-US" sz="3200" b="1" dirty="0" smtClean="0">
                <a:solidFill>
                  <a:srgbClr val="343434"/>
                </a:solidFill>
                <a:latin typeface="Calibri"/>
                <a:ea typeface="Calibri"/>
                <a:cs typeface="Times New Roman"/>
              </a:rPr>
              <a:t>Capital </a:t>
            </a:r>
            <a:r>
              <a:rPr lang="en-US" sz="3200" b="1" dirty="0">
                <a:solidFill>
                  <a:srgbClr val="343434"/>
                </a:solidFill>
                <a:latin typeface="Calibri"/>
                <a:ea typeface="Calibri"/>
                <a:cs typeface="Times New Roman"/>
              </a:rPr>
              <a:t>Campaign </a:t>
            </a:r>
            <a:endParaRPr lang="en-US" sz="3200" b="1" dirty="0" smtClean="0">
              <a:solidFill>
                <a:srgbClr val="343434"/>
              </a:solidFill>
              <a:latin typeface="Calibri"/>
              <a:ea typeface="Calibri"/>
              <a:cs typeface="Times New Roman"/>
            </a:endParaRPr>
          </a:p>
          <a:p>
            <a:pPr marL="114300" lvl="0" indent="-457200">
              <a:spcBef>
                <a:spcPts val="0"/>
              </a:spcBef>
              <a:spcAft>
                <a:spcPts val="0"/>
              </a:spcAft>
              <a:buFont typeface="Arial" pitchFamily="34" charset="0"/>
              <a:buChar char="•"/>
            </a:pPr>
            <a:r>
              <a:rPr lang="en-US" sz="3200" b="1" dirty="0">
                <a:latin typeface="Calibri"/>
                <a:ea typeface="Calibri"/>
                <a:cs typeface="Times New Roman"/>
              </a:rPr>
              <a:t>Communications</a:t>
            </a:r>
            <a:endParaRPr lang="en-US" sz="3200" b="1" dirty="0" smtClean="0">
              <a:solidFill>
                <a:srgbClr val="343434"/>
              </a:solidFill>
              <a:latin typeface="Calibri"/>
              <a:ea typeface="Calibri"/>
              <a:cs typeface="Times New Roman"/>
            </a:endParaRPr>
          </a:p>
          <a:p>
            <a:pPr marL="114300" lvl="0" indent="-457200">
              <a:spcBef>
                <a:spcPts val="0"/>
              </a:spcBef>
              <a:spcAft>
                <a:spcPts val="0"/>
              </a:spcAft>
              <a:buFont typeface="Arial" pitchFamily="34" charset="0"/>
              <a:buChar char="•"/>
            </a:pPr>
            <a:r>
              <a:rPr lang="en-US" sz="3200" b="1" dirty="0">
                <a:solidFill>
                  <a:srgbClr val="343434"/>
                </a:solidFill>
                <a:latin typeface="Calibri"/>
                <a:ea typeface="Calibri"/>
                <a:cs typeface="Times New Roman"/>
              </a:rPr>
              <a:t>Events</a:t>
            </a:r>
          </a:p>
          <a:p>
            <a:pPr marL="114300" lvl="0" indent="-457200">
              <a:spcBef>
                <a:spcPts val="0"/>
              </a:spcBef>
              <a:spcAft>
                <a:spcPts val="0"/>
              </a:spcAft>
              <a:buFont typeface="Arial" pitchFamily="34" charset="0"/>
              <a:buChar char="•"/>
            </a:pPr>
            <a:r>
              <a:rPr lang="en-US" sz="3200" b="1" dirty="0" smtClean="0">
                <a:solidFill>
                  <a:srgbClr val="343434"/>
                </a:solidFill>
                <a:latin typeface="Calibri"/>
                <a:ea typeface="Calibri"/>
                <a:cs typeface="Times New Roman"/>
              </a:rPr>
              <a:t>Stewardship</a:t>
            </a:r>
          </a:p>
          <a:p>
            <a:pPr marL="114300" lvl="0" indent="-457200">
              <a:spcBef>
                <a:spcPts val="0"/>
              </a:spcBef>
              <a:spcAft>
                <a:spcPts val="0"/>
              </a:spcAft>
              <a:buFont typeface="Arial" pitchFamily="34" charset="0"/>
              <a:buChar char="•"/>
            </a:pPr>
            <a:r>
              <a:rPr lang="en-US" sz="3200" b="1" dirty="0" smtClean="0">
                <a:solidFill>
                  <a:srgbClr val="343434"/>
                </a:solidFill>
                <a:latin typeface="Calibri"/>
                <a:ea typeface="Calibri"/>
                <a:cs typeface="Times New Roman"/>
              </a:rPr>
              <a:t>Volunteers</a:t>
            </a:r>
            <a:endParaRPr lang="en-US" dirty="0">
              <a:solidFill>
                <a:srgbClr val="343434"/>
              </a:solidFill>
            </a:endParaRPr>
          </a:p>
          <a:p>
            <a:endParaRPr lang="en-US" dirty="0"/>
          </a:p>
        </p:txBody>
      </p:sp>
    </p:spTree>
    <p:extLst>
      <p:ext uri="{BB962C8B-B14F-4D97-AF65-F5344CB8AC3E}">
        <p14:creationId xmlns:p14="http://schemas.microsoft.com/office/powerpoint/2010/main" val="3063158243"/>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5511800"/>
            <a:ext cx="32766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373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832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0595" name="Rectangle 3"/>
          <p:cNvSpPr>
            <a:spLocks noGrp="1" noChangeArrowheads="1"/>
          </p:cNvSpPr>
          <p:nvPr>
            <p:ph type="title"/>
          </p:nvPr>
        </p:nvSpPr>
        <p:spPr>
          <a:xfrm>
            <a:off x="5253865" y="-1289050"/>
            <a:ext cx="7543800" cy="2578100"/>
          </a:xfrm>
        </p:spPr>
        <p:txBody>
          <a:bodyPr/>
          <a:lstStyle/>
          <a:p>
            <a:pPr algn="ctr">
              <a:defRPr/>
            </a:pPr>
            <a:r>
              <a:rPr lang="en-US" sz="8800" dirty="0" smtClean="0">
                <a:sym typeface="Georgia" charset="0"/>
              </a:rPr>
              <a:t>Awty Alumni</a:t>
            </a:r>
            <a:endParaRPr lang="en-US" sz="8800" dirty="0">
              <a:sym typeface="Georgia" charset="0"/>
            </a:endParaRPr>
          </a:p>
        </p:txBody>
      </p:sp>
      <p:sp>
        <p:nvSpPr>
          <p:cNvPr id="2" name="Rectangle 1"/>
          <p:cNvSpPr/>
          <p:nvPr/>
        </p:nvSpPr>
        <p:spPr>
          <a:xfrm>
            <a:off x="5264597" y="1682571"/>
            <a:ext cx="8077200" cy="492443"/>
          </a:xfrm>
          <a:prstGeom prst="rect">
            <a:avLst/>
          </a:prstGeom>
        </p:spPr>
        <p:txBody>
          <a:bodyPr wrap="square">
            <a:spAutoFit/>
          </a:bodyPr>
          <a:lstStyle/>
          <a:p>
            <a:r>
              <a:rPr lang="en-US" dirty="0" smtClean="0"/>
              <a:t>Raised </a:t>
            </a:r>
            <a:r>
              <a:rPr lang="en-US" dirty="0"/>
              <a:t>$7,890 from 28 alumni this year</a:t>
            </a:r>
            <a:r>
              <a:rPr lang="en-US" dirty="0" smtClean="0"/>
              <a:t>. </a:t>
            </a:r>
            <a:endParaRPr lang="en-US" dirty="0"/>
          </a:p>
        </p:txBody>
      </p:sp>
      <p:sp>
        <p:nvSpPr>
          <p:cNvPr id="7" name="Rectangle 6"/>
          <p:cNvSpPr/>
          <p:nvPr/>
        </p:nvSpPr>
        <p:spPr>
          <a:xfrm>
            <a:off x="3911600" y="4953000"/>
            <a:ext cx="8915400" cy="1292662"/>
          </a:xfrm>
          <a:prstGeom prst="rect">
            <a:avLst/>
          </a:prstGeom>
        </p:spPr>
        <p:txBody>
          <a:bodyPr wrap="square">
            <a:spAutoFit/>
          </a:bodyPr>
          <a:lstStyle/>
          <a:p>
            <a:r>
              <a:rPr lang="en-US" b="1" dirty="0" smtClean="0">
                <a:solidFill>
                  <a:srgbClr val="819820"/>
                </a:solidFill>
              </a:rPr>
              <a:t>The </a:t>
            </a:r>
            <a:r>
              <a:rPr lang="en-US" b="1" dirty="0">
                <a:solidFill>
                  <a:srgbClr val="819820"/>
                </a:solidFill>
              </a:rPr>
              <a:t>Awty Alumni Association Membership </a:t>
            </a:r>
            <a:endParaRPr lang="en-US" b="1" dirty="0" smtClean="0">
              <a:solidFill>
                <a:srgbClr val="819820"/>
              </a:solidFill>
            </a:endParaRPr>
          </a:p>
          <a:p>
            <a:r>
              <a:rPr lang="en-US" dirty="0" smtClean="0"/>
              <a:t>For </a:t>
            </a:r>
            <a:r>
              <a:rPr lang="en-US" dirty="0"/>
              <a:t>the first time this year we added a $50 membership fee to the graduating seniors school accounts</a:t>
            </a:r>
            <a:r>
              <a:rPr lang="en-US" dirty="0" smtClean="0"/>
              <a:t>.</a:t>
            </a:r>
          </a:p>
        </p:txBody>
      </p:sp>
      <p:sp>
        <p:nvSpPr>
          <p:cNvPr id="8" name="Rectangle 7"/>
          <p:cNvSpPr/>
          <p:nvPr/>
        </p:nvSpPr>
        <p:spPr>
          <a:xfrm>
            <a:off x="4592749" y="2882900"/>
            <a:ext cx="8534400" cy="1292662"/>
          </a:xfrm>
          <a:prstGeom prst="rect">
            <a:avLst/>
          </a:prstGeom>
        </p:spPr>
        <p:txBody>
          <a:bodyPr wrap="square">
            <a:spAutoFit/>
          </a:bodyPr>
          <a:lstStyle/>
          <a:p>
            <a:r>
              <a:rPr lang="en-US" b="1" dirty="0" smtClean="0">
                <a:solidFill>
                  <a:srgbClr val="819820"/>
                </a:solidFill>
              </a:rPr>
              <a:t>Alumni </a:t>
            </a:r>
            <a:r>
              <a:rPr lang="en-US" b="1" dirty="0">
                <a:solidFill>
                  <a:srgbClr val="819820"/>
                </a:solidFill>
              </a:rPr>
              <a:t>Challenge </a:t>
            </a:r>
            <a:r>
              <a:rPr lang="en-US" dirty="0"/>
              <a:t>– The Challenge is encouraging the alumni to participate in the Annual </a:t>
            </a:r>
            <a:r>
              <a:rPr lang="en-US" dirty="0" smtClean="0"/>
              <a:t>Fund - big </a:t>
            </a:r>
            <a:r>
              <a:rPr lang="en-US" dirty="0"/>
              <a:t>push in May at the alumni events.  </a:t>
            </a:r>
          </a:p>
        </p:txBody>
      </p:sp>
      <p:sp>
        <p:nvSpPr>
          <p:cNvPr id="3" name="Rectangle 2"/>
          <p:cNvSpPr/>
          <p:nvPr/>
        </p:nvSpPr>
        <p:spPr>
          <a:xfrm>
            <a:off x="2828701" y="6941919"/>
            <a:ext cx="10109200" cy="1292662"/>
          </a:xfrm>
          <a:prstGeom prst="rect">
            <a:avLst/>
          </a:prstGeom>
        </p:spPr>
        <p:txBody>
          <a:bodyPr wrap="square">
            <a:spAutoFit/>
          </a:bodyPr>
          <a:lstStyle/>
          <a:p>
            <a:r>
              <a:rPr lang="en-US" b="1" dirty="0" smtClean="0">
                <a:solidFill>
                  <a:srgbClr val="819820"/>
                </a:solidFill>
              </a:rPr>
              <a:t>Alumni  Care Packages</a:t>
            </a:r>
            <a:endParaRPr lang="en-US" b="1" dirty="0" smtClean="0"/>
          </a:p>
          <a:p>
            <a:r>
              <a:rPr lang="en-US" dirty="0" smtClean="0"/>
              <a:t>In November, more </a:t>
            </a:r>
            <a:r>
              <a:rPr lang="en-US" dirty="0"/>
              <a:t>than 100 care packages </a:t>
            </a:r>
            <a:r>
              <a:rPr lang="en-US" dirty="0" smtClean="0"/>
              <a:t>were sent </a:t>
            </a:r>
            <a:r>
              <a:rPr lang="en-US" dirty="0"/>
              <a:t>to alumni from the classes of 2010, 2011, and 2012. </a:t>
            </a:r>
          </a:p>
        </p:txBody>
      </p:sp>
    </p:spTree>
    <p:extLst>
      <p:ext uri="{BB962C8B-B14F-4D97-AF65-F5344CB8AC3E}">
        <p14:creationId xmlns:p14="http://schemas.microsoft.com/office/powerpoint/2010/main" val="3268804136"/>
      </p:ext>
    </p:extLst>
  </p:cSld>
  <p:clrMapOvr>
    <a:masterClrMapping/>
  </p:clrMapOvr>
  <p:transition spd="slow">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5511800"/>
            <a:ext cx="32766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475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832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1619" name="Rectangle 3"/>
          <p:cNvSpPr>
            <a:spLocks noGrp="1" noChangeArrowheads="1"/>
          </p:cNvSpPr>
          <p:nvPr>
            <p:ph type="title"/>
          </p:nvPr>
        </p:nvSpPr>
        <p:spPr>
          <a:xfrm>
            <a:off x="5740400" y="-762000"/>
            <a:ext cx="7975600" cy="2578100"/>
          </a:xfrm>
        </p:spPr>
        <p:txBody>
          <a:bodyPr/>
          <a:lstStyle/>
          <a:p>
            <a:pPr>
              <a:defRPr/>
            </a:pPr>
            <a:r>
              <a:rPr lang="en-US" dirty="0" smtClean="0">
                <a:sym typeface="Georgia" charset="0"/>
              </a:rPr>
              <a:t>Volunteers</a:t>
            </a:r>
            <a:endParaRPr lang="en-US" dirty="0">
              <a:sym typeface="Georgia" charset="0"/>
            </a:endParaRPr>
          </a:p>
        </p:txBody>
      </p:sp>
      <p:sp>
        <p:nvSpPr>
          <p:cNvPr id="6" name="Rectangle 5"/>
          <p:cNvSpPr/>
          <p:nvPr/>
        </p:nvSpPr>
        <p:spPr>
          <a:xfrm>
            <a:off x="5336146" y="2935938"/>
            <a:ext cx="6728854" cy="1292662"/>
          </a:xfrm>
          <a:prstGeom prst="rect">
            <a:avLst/>
          </a:prstGeom>
        </p:spPr>
        <p:txBody>
          <a:bodyPr wrap="square">
            <a:spAutoFit/>
          </a:bodyPr>
          <a:lstStyle/>
          <a:p>
            <a:r>
              <a:rPr lang="en-US" b="1" dirty="0" smtClean="0"/>
              <a:t>586 Approved volunteers for 2012-2013!</a:t>
            </a:r>
          </a:p>
          <a:p>
            <a:pPr marL="1371600" lvl="2" indent="-457200">
              <a:buFont typeface="Wingdings" pitchFamily="2" charset="2"/>
              <a:buChar char="§"/>
            </a:pPr>
            <a:r>
              <a:rPr lang="en-US" dirty="0" smtClean="0"/>
              <a:t>Training</a:t>
            </a:r>
          </a:p>
          <a:p>
            <a:pPr marL="1371600" lvl="2" indent="-457200">
              <a:buFont typeface="Wingdings" pitchFamily="2" charset="2"/>
              <a:buChar char="§"/>
            </a:pPr>
            <a:r>
              <a:rPr lang="en-US" dirty="0" smtClean="0"/>
              <a:t>Background Checks</a:t>
            </a:r>
            <a:endParaRPr lang="en-US" dirty="0"/>
          </a:p>
        </p:txBody>
      </p:sp>
      <p:sp>
        <p:nvSpPr>
          <p:cNvPr id="8" name="Rectangle 7"/>
          <p:cNvSpPr/>
          <p:nvPr/>
        </p:nvSpPr>
        <p:spPr>
          <a:xfrm>
            <a:off x="3073400" y="4865876"/>
            <a:ext cx="10109200" cy="892552"/>
          </a:xfrm>
          <a:prstGeom prst="rect">
            <a:avLst/>
          </a:prstGeom>
        </p:spPr>
        <p:txBody>
          <a:bodyPr wrap="square">
            <a:spAutoFit/>
          </a:bodyPr>
          <a:lstStyle/>
          <a:p>
            <a:pPr algn="ctr"/>
            <a:r>
              <a:rPr lang="en-US" b="1" i="1" dirty="0" smtClean="0"/>
              <a:t>Volunteer Appreciation Breakfast</a:t>
            </a:r>
          </a:p>
          <a:p>
            <a:pPr algn="ctr"/>
            <a:r>
              <a:rPr lang="en-US" dirty="0" smtClean="0"/>
              <a:t>May 15, 2013 8:00 a.m. Café South</a:t>
            </a:r>
            <a:endParaRPr lang="en-US" dirty="0"/>
          </a:p>
        </p:txBody>
      </p:sp>
      <p:sp>
        <p:nvSpPr>
          <p:cNvPr id="9" name="Rectangle 8"/>
          <p:cNvSpPr/>
          <p:nvPr/>
        </p:nvSpPr>
        <p:spPr>
          <a:xfrm>
            <a:off x="3759200" y="6667863"/>
            <a:ext cx="8305800" cy="492443"/>
          </a:xfrm>
          <a:prstGeom prst="rect">
            <a:avLst/>
          </a:prstGeom>
        </p:spPr>
        <p:txBody>
          <a:bodyPr wrap="square">
            <a:spAutoFit/>
          </a:bodyPr>
          <a:lstStyle/>
          <a:p>
            <a:r>
              <a:rPr lang="en-US" dirty="0" smtClean="0"/>
              <a:t>Contact Liza Navarro 713-328-5897 lnavarro@awty.org</a:t>
            </a:r>
            <a:endParaRPr lang="en-US" dirty="0"/>
          </a:p>
        </p:txBody>
      </p:sp>
    </p:spTree>
    <p:extLst>
      <p:ext uri="{BB962C8B-B14F-4D97-AF65-F5344CB8AC3E}">
        <p14:creationId xmlns:p14="http://schemas.microsoft.com/office/powerpoint/2010/main" val="3444049145"/>
      </p:ext>
    </p:extLst>
  </p:cSld>
  <p:clrMapOvr>
    <a:masterClrMapping/>
  </p:clrMapOvr>
  <p:transition spd="slow">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6400" y="400050"/>
            <a:ext cx="12255500" cy="1016000"/>
          </a:xfrm>
          <a:prstGeom prst="rect">
            <a:avLst/>
          </a:prstGeom>
        </p:spPr>
        <p:txBody>
          <a:bodyPr>
            <a:spAutoFit/>
          </a:bodyPr>
          <a:lstStyle/>
          <a:p>
            <a:pPr algn="ctr">
              <a:defRPr/>
            </a:pPr>
            <a:r>
              <a:rPr lang="en-US" sz="6000" kern="0" dirty="0" smtClean="0">
                <a:solidFill>
                  <a:srgbClr val="819820"/>
                </a:solidFill>
                <a:latin typeface="Georgia"/>
                <a:ea typeface="ヒラギノ角ゴ ProN W3"/>
                <a:sym typeface="Georgia" pitchFamily="18" charset="0"/>
              </a:rPr>
              <a:t>TOTAL ANNUAL GIVING</a:t>
            </a:r>
            <a:endParaRPr lang="en-US" sz="2000" dirty="0">
              <a:latin typeface="Helvetica Neue Light"/>
              <a:ea typeface="ヒラギノ角ゴ ProN W3"/>
              <a:sym typeface="Helvetica Neue Light"/>
            </a:endParaRPr>
          </a:p>
        </p:txBody>
      </p:sp>
      <p:graphicFrame>
        <p:nvGraphicFramePr>
          <p:cNvPr id="5" name="Chart 4"/>
          <p:cNvGraphicFramePr>
            <a:graphicFrameLocks/>
          </p:cNvGraphicFramePr>
          <p:nvPr>
            <p:extLst>
              <p:ext uri="{D42A27DB-BD31-4B8C-83A1-F6EECF244321}">
                <p14:modId xmlns:p14="http://schemas.microsoft.com/office/powerpoint/2010/main" val="3858363343"/>
              </p:ext>
            </p:extLst>
          </p:nvPr>
        </p:nvGraphicFramePr>
        <p:xfrm>
          <a:off x="787400" y="1600200"/>
          <a:ext cx="11506200" cy="655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09471667"/>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6400" y="400050"/>
            <a:ext cx="12255500" cy="1016000"/>
          </a:xfrm>
          <a:prstGeom prst="rect">
            <a:avLst/>
          </a:prstGeom>
        </p:spPr>
        <p:txBody>
          <a:bodyPr>
            <a:spAutoFit/>
          </a:bodyPr>
          <a:lstStyle/>
          <a:p>
            <a:pPr algn="ctr">
              <a:defRPr/>
            </a:pPr>
            <a:r>
              <a:rPr lang="en-US" sz="6000" kern="0" dirty="0" smtClean="0">
                <a:solidFill>
                  <a:srgbClr val="819820"/>
                </a:solidFill>
                <a:latin typeface="Georgia"/>
                <a:ea typeface="ヒラギノ角ゴ ProN W3"/>
                <a:sym typeface="Georgia" pitchFamily="18" charset="0"/>
              </a:rPr>
              <a:t>GALA</a:t>
            </a:r>
            <a:endParaRPr lang="en-US" sz="2000" dirty="0">
              <a:latin typeface="Helvetica Neue Light"/>
              <a:ea typeface="ヒラギノ角ゴ ProN W3"/>
              <a:sym typeface="Helvetica Neue Light"/>
            </a:endParaRPr>
          </a:p>
        </p:txBody>
      </p:sp>
      <p:graphicFrame>
        <p:nvGraphicFramePr>
          <p:cNvPr id="7" name="Chart 6"/>
          <p:cNvGraphicFramePr>
            <a:graphicFrameLocks/>
          </p:cNvGraphicFramePr>
          <p:nvPr>
            <p:extLst>
              <p:ext uri="{D42A27DB-BD31-4B8C-83A1-F6EECF244321}">
                <p14:modId xmlns:p14="http://schemas.microsoft.com/office/powerpoint/2010/main" val="2505064613"/>
              </p:ext>
            </p:extLst>
          </p:nvPr>
        </p:nvGraphicFramePr>
        <p:xfrm>
          <a:off x="1168400" y="1828800"/>
          <a:ext cx="10820400" cy="6324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60159130"/>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6400" y="400050"/>
            <a:ext cx="12255500" cy="1016000"/>
          </a:xfrm>
          <a:prstGeom prst="rect">
            <a:avLst/>
          </a:prstGeom>
        </p:spPr>
        <p:txBody>
          <a:bodyPr>
            <a:spAutoFit/>
          </a:bodyPr>
          <a:lstStyle/>
          <a:p>
            <a:pPr algn="ctr">
              <a:defRPr/>
            </a:pPr>
            <a:r>
              <a:rPr lang="en-US" sz="6000" kern="0" dirty="0" smtClean="0">
                <a:solidFill>
                  <a:srgbClr val="819820"/>
                </a:solidFill>
                <a:latin typeface="Georgia"/>
                <a:ea typeface="ヒラギノ角ゴ ProN W3"/>
                <a:sym typeface="Georgia" pitchFamily="18" charset="0"/>
              </a:rPr>
              <a:t>ANNUAL FUND</a:t>
            </a:r>
            <a:endParaRPr lang="en-US" sz="2000" dirty="0">
              <a:latin typeface="Helvetica Neue Light"/>
              <a:ea typeface="ヒラギノ角ゴ ProN W3"/>
              <a:sym typeface="Helvetica Neue Light"/>
            </a:endParaRPr>
          </a:p>
        </p:txBody>
      </p:sp>
      <p:graphicFrame>
        <p:nvGraphicFramePr>
          <p:cNvPr id="6" name="Chart 5"/>
          <p:cNvGraphicFramePr>
            <a:graphicFrameLocks/>
          </p:cNvGraphicFramePr>
          <p:nvPr>
            <p:extLst>
              <p:ext uri="{D42A27DB-BD31-4B8C-83A1-F6EECF244321}">
                <p14:modId xmlns:p14="http://schemas.microsoft.com/office/powerpoint/2010/main" val="614212531"/>
              </p:ext>
            </p:extLst>
          </p:nvPr>
        </p:nvGraphicFramePr>
        <p:xfrm>
          <a:off x="939800" y="1752600"/>
          <a:ext cx="11353800" cy="655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79327119"/>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6400" y="400050"/>
            <a:ext cx="12255500" cy="769441"/>
          </a:xfrm>
          <a:prstGeom prst="rect">
            <a:avLst/>
          </a:prstGeom>
        </p:spPr>
        <p:txBody>
          <a:bodyPr>
            <a:spAutoFit/>
          </a:bodyPr>
          <a:lstStyle/>
          <a:p>
            <a:pPr algn="ctr">
              <a:defRPr/>
            </a:pPr>
            <a:r>
              <a:rPr lang="en-US" sz="4400" kern="0" dirty="0" smtClean="0">
                <a:solidFill>
                  <a:srgbClr val="819820"/>
                </a:solidFill>
                <a:latin typeface="Georgia"/>
                <a:ea typeface="ヒラギノ角ゴ ProN W3"/>
                <a:sym typeface="Georgia" pitchFamily="18" charset="0"/>
              </a:rPr>
              <a:t>ANNUAL FUND PARENT PARTICIPATION</a:t>
            </a:r>
            <a:endParaRPr lang="en-US" sz="4400" dirty="0">
              <a:latin typeface="Helvetica Neue Light"/>
              <a:ea typeface="ヒラギノ角ゴ ProN W3"/>
              <a:sym typeface="Helvetica Neue Light"/>
            </a:endParaRPr>
          </a:p>
        </p:txBody>
      </p:sp>
      <p:graphicFrame>
        <p:nvGraphicFramePr>
          <p:cNvPr id="5" name="Chart 4"/>
          <p:cNvGraphicFramePr>
            <a:graphicFrameLocks/>
          </p:cNvGraphicFramePr>
          <p:nvPr>
            <p:extLst>
              <p:ext uri="{D42A27DB-BD31-4B8C-83A1-F6EECF244321}">
                <p14:modId xmlns:p14="http://schemas.microsoft.com/office/powerpoint/2010/main" val="3414981607"/>
              </p:ext>
            </p:extLst>
          </p:nvPr>
        </p:nvGraphicFramePr>
        <p:xfrm>
          <a:off x="939800" y="1676400"/>
          <a:ext cx="11277600" cy="6477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20123363"/>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963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89700"/>
            <a:ext cx="31877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963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1877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9635"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68700"/>
            <a:ext cx="31877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4516" name="Rectangle 4"/>
          <p:cNvSpPr>
            <a:spLocks noGrp="1" noChangeArrowheads="1"/>
          </p:cNvSpPr>
          <p:nvPr>
            <p:ph type="title"/>
          </p:nvPr>
        </p:nvSpPr>
        <p:spPr>
          <a:xfrm>
            <a:off x="3467100" y="0"/>
            <a:ext cx="9537700" cy="1371600"/>
          </a:xfrm>
        </p:spPr>
        <p:txBody>
          <a:bodyPr/>
          <a:lstStyle/>
          <a:p>
            <a:pPr algn="ctr">
              <a:defRPr/>
            </a:pPr>
            <a:r>
              <a:rPr lang="en-US" sz="4400" b="1" dirty="0" smtClean="0">
                <a:sym typeface="Georgia" charset="0"/>
              </a:rPr>
              <a:t>Annual Giving Shortfall</a:t>
            </a:r>
            <a:endParaRPr lang="en-US" sz="4400" b="1" dirty="0">
              <a:sym typeface="Georgia" charset="0"/>
            </a:endParaRPr>
          </a:p>
        </p:txBody>
      </p:sp>
      <p:sp>
        <p:nvSpPr>
          <p:cNvPr id="3" name="Content Placeholder 2"/>
          <p:cNvSpPr>
            <a:spLocks noGrp="1"/>
          </p:cNvSpPr>
          <p:nvPr>
            <p:ph idx="1"/>
          </p:nvPr>
        </p:nvSpPr>
        <p:spPr>
          <a:xfrm>
            <a:off x="3683000" y="7010400"/>
            <a:ext cx="8483600" cy="584200"/>
          </a:xfrm>
        </p:spPr>
        <p:txBody>
          <a:bodyPr/>
          <a:lstStyle/>
          <a:p>
            <a:pPr algn="ctr"/>
            <a:r>
              <a:rPr lang="en-US" sz="3600" b="1" dirty="0" smtClean="0">
                <a:solidFill>
                  <a:srgbClr val="819820"/>
                </a:solidFill>
              </a:rPr>
              <a:t>Dollars to reach goal:  $82,952</a:t>
            </a:r>
            <a:endParaRPr lang="en-US" sz="3600" b="1" dirty="0">
              <a:solidFill>
                <a:srgbClr val="819820"/>
              </a:solidFill>
            </a:endParaRPr>
          </a:p>
        </p:txBody>
      </p:sp>
      <p:graphicFrame>
        <p:nvGraphicFramePr>
          <p:cNvPr id="9" name="Chart 8"/>
          <p:cNvGraphicFramePr>
            <a:graphicFrameLocks/>
          </p:cNvGraphicFramePr>
          <p:nvPr>
            <p:extLst>
              <p:ext uri="{D42A27DB-BD31-4B8C-83A1-F6EECF244321}">
                <p14:modId xmlns:p14="http://schemas.microsoft.com/office/powerpoint/2010/main" val="1819213317"/>
              </p:ext>
            </p:extLst>
          </p:nvPr>
        </p:nvGraphicFramePr>
        <p:xfrm>
          <a:off x="4216400" y="1646170"/>
          <a:ext cx="7772400" cy="5105400"/>
        </p:xfrm>
        <a:graphic>
          <a:graphicData uri="http://schemas.openxmlformats.org/drawingml/2006/chart">
            <c:chart xmlns:c="http://schemas.openxmlformats.org/drawingml/2006/chart" xmlns:r="http://schemas.openxmlformats.org/officeDocument/2006/relationships" r:id="rId5"/>
          </a:graphicData>
        </a:graphic>
      </p:graphicFrame>
      <p:sp>
        <p:nvSpPr>
          <p:cNvPr id="10" name="Content Placeholder 2"/>
          <p:cNvSpPr txBox="1">
            <a:spLocks/>
          </p:cNvSpPr>
          <p:nvPr/>
        </p:nvSpPr>
        <p:spPr bwMode="auto">
          <a:xfrm>
            <a:off x="3835400" y="7772400"/>
            <a:ext cx="8483600"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1pPr>
            <a:lvl2pPr marL="742950" indent="-285750" algn="l"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2pPr>
            <a:lvl3pPr marL="1143000" indent="-228600" algn="l"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3pPr>
            <a:lvl4pPr marL="1600200" indent="-228600" algn="l"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4pPr>
            <a:lvl5pPr marL="2057400" indent="-228600" algn="l" rtl="0" eaLnBrk="0" fontAlgn="base" hangingPunct="0">
              <a:lnSpc>
                <a:spcPct val="120000"/>
              </a:lnSpc>
              <a:spcBef>
                <a:spcPts val="3000"/>
              </a:spcBef>
              <a:spcAft>
                <a:spcPct val="0"/>
              </a:spcAft>
              <a:defRPr sz="2600">
                <a:solidFill>
                  <a:schemeClr val="tx1"/>
                </a:solidFill>
                <a:latin typeface="+mn-lt"/>
                <a:ea typeface="+mn-ea"/>
                <a:cs typeface="+mn-cs"/>
                <a:sym typeface="Helvetica Neue Light" charset="0"/>
              </a:defRPr>
            </a:lvl5pPr>
            <a:lvl6pPr marL="457200" algn="l" rtl="0" fontAlgn="base">
              <a:lnSpc>
                <a:spcPct val="120000"/>
              </a:lnSpc>
              <a:spcBef>
                <a:spcPts val="3000"/>
              </a:spcBef>
              <a:spcAft>
                <a:spcPct val="0"/>
              </a:spcAft>
              <a:defRPr sz="2600">
                <a:solidFill>
                  <a:schemeClr val="tx1"/>
                </a:solidFill>
                <a:latin typeface="+mn-lt"/>
                <a:ea typeface="+mn-ea"/>
                <a:cs typeface="+mn-cs"/>
                <a:sym typeface="Helvetica Neue Light" charset="0"/>
              </a:defRPr>
            </a:lvl6pPr>
            <a:lvl7pPr marL="914400" algn="l" rtl="0" fontAlgn="base">
              <a:lnSpc>
                <a:spcPct val="120000"/>
              </a:lnSpc>
              <a:spcBef>
                <a:spcPts val="3000"/>
              </a:spcBef>
              <a:spcAft>
                <a:spcPct val="0"/>
              </a:spcAft>
              <a:defRPr sz="2600">
                <a:solidFill>
                  <a:schemeClr val="tx1"/>
                </a:solidFill>
                <a:latin typeface="+mn-lt"/>
                <a:ea typeface="+mn-ea"/>
                <a:cs typeface="+mn-cs"/>
                <a:sym typeface="Helvetica Neue Light" charset="0"/>
              </a:defRPr>
            </a:lvl7pPr>
            <a:lvl8pPr marL="1371600" algn="l" rtl="0" fontAlgn="base">
              <a:lnSpc>
                <a:spcPct val="120000"/>
              </a:lnSpc>
              <a:spcBef>
                <a:spcPts val="3000"/>
              </a:spcBef>
              <a:spcAft>
                <a:spcPct val="0"/>
              </a:spcAft>
              <a:defRPr sz="2600">
                <a:solidFill>
                  <a:schemeClr val="tx1"/>
                </a:solidFill>
                <a:latin typeface="+mn-lt"/>
                <a:ea typeface="+mn-ea"/>
                <a:cs typeface="+mn-cs"/>
                <a:sym typeface="Helvetica Neue Light" charset="0"/>
              </a:defRPr>
            </a:lvl8pPr>
            <a:lvl9pPr marL="1828800" algn="l" rtl="0" fontAlgn="base">
              <a:lnSpc>
                <a:spcPct val="120000"/>
              </a:lnSpc>
              <a:spcBef>
                <a:spcPts val="3000"/>
              </a:spcBef>
              <a:spcAft>
                <a:spcPct val="0"/>
              </a:spcAft>
              <a:defRPr sz="2600">
                <a:solidFill>
                  <a:schemeClr val="tx1"/>
                </a:solidFill>
                <a:latin typeface="+mn-lt"/>
                <a:ea typeface="+mn-ea"/>
                <a:cs typeface="+mn-cs"/>
                <a:sym typeface="Helvetica Neue Light" charset="0"/>
              </a:defRPr>
            </a:lvl9pPr>
          </a:lstStyle>
          <a:p>
            <a:pPr algn="ctr"/>
            <a:r>
              <a:rPr lang="en-US" sz="3200" b="1" kern="0" dirty="0" smtClean="0"/>
              <a:t>If you have not given, we need your help!</a:t>
            </a:r>
            <a:endParaRPr lang="en-US" sz="3200" b="1" kern="0" dirty="0"/>
          </a:p>
        </p:txBody>
      </p:sp>
    </p:spTree>
    <p:extLst>
      <p:ext uri="{BB962C8B-B14F-4D97-AF65-F5344CB8AC3E}">
        <p14:creationId xmlns:p14="http://schemas.microsoft.com/office/powerpoint/2010/main" val="2439852522"/>
      </p:ext>
    </p:extLst>
  </p:cSld>
  <p:clrMapOvr>
    <a:masterClrMapping/>
  </p:clrMapOvr>
  <p:transition spd="slow">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Title 1"/>
          <p:cNvSpPr>
            <a:spLocks noGrp="1"/>
          </p:cNvSpPr>
          <p:nvPr>
            <p:ph type="title"/>
          </p:nvPr>
        </p:nvSpPr>
        <p:spPr>
          <a:xfrm>
            <a:off x="1114336" y="-304800"/>
            <a:ext cx="10350500" cy="2082800"/>
          </a:xfrm>
        </p:spPr>
        <p:txBody>
          <a:bodyPr/>
          <a:lstStyle/>
          <a:p>
            <a:r>
              <a:rPr lang="en-US" sz="8800" dirty="0" smtClean="0"/>
              <a:t>2013-2014 Focus:</a:t>
            </a:r>
            <a:endParaRPr lang="en-US" sz="8800" dirty="0"/>
          </a:p>
        </p:txBody>
      </p:sp>
      <p:pic>
        <p:nvPicPr>
          <p:cNvPr id="4"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 name="Rectangle 6"/>
          <p:cNvSpPr/>
          <p:nvPr/>
        </p:nvSpPr>
        <p:spPr>
          <a:xfrm>
            <a:off x="1156237" y="2133600"/>
            <a:ext cx="10896600" cy="6093976"/>
          </a:xfrm>
          <a:prstGeom prst="rect">
            <a:avLst/>
          </a:prstGeom>
        </p:spPr>
        <p:txBody>
          <a:bodyPr wrap="square">
            <a:spAutoFit/>
          </a:bodyPr>
          <a:lstStyle/>
          <a:p>
            <a:pPr>
              <a:lnSpc>
                <a:spcPct val="150000"/>
              </a:lnSpc>
            </a:pPr>
            <a:r>
              <a:rPr lang="en-US" b="1" dirty="0" smtClean="0">
                <a:solidFill>
                  <a:srgbClr val="819820"/>
                </a:solidFill>
              </a:rPr>
              <a:t>Communications</a:t>
            </a:r>
          </a:p>
          <a:p>
            <a:pPr>
              <a:lnSpc>
                <a:spcPct val="150000"/>
              </a:lnSpc>
            </a:pPr>
            <a:r>
              <a:rPr lang="en-US" b="1" dirty="0"/>
              <a:t>	</a:t>
            </a:r>
            <a:r>
              <a:rPr lang="en-US" dirty="0" smtClean="0"/>
              <a:t>Survey to Awty Parents – May 13</a:t>
            </a:r>
          </a:p>
          <a:p>
            <a:pPr>
              <a:lnSpc>
                <a:spcPct val="150000"/>
              </a:lnSpc>
            </a:pPr>
            <a:r>
              <a:rPr lang="en-US" dirty="0"/>
              <a:t>	</a:t>
            </a:r>
            <a:r>
              <a:rPr lang="en-US" dirty="0" smtClean="0"/>
              <a:t>Audit current publications</a:t>
            </a:r>
          </a:p>
          <a:p>
            <a:pPr>
              <a:lnSpc>
                <a:spcPct val="150000"/>
              </a:lnSpc>
            </a:pPr>
            <a:r>
              <a:rPr lang="en-US" b="1" dirty="0" smtClean="0">
                <a:solidFill>
                  <a:srgbClr val="819820"/>
                </a:solidFill>
              </a:rPr>
              <a:t>Welcoming New Families to our Community</a:t>
            </a:r>
          </a:p>
          <a:p>
            <a:pPr>
              <a:lnSpc>
                <a:spcPct val="150000"/>
              </a:lnSpc>
            </a:pPr>
            <a:r>
              <a:rPr lang="en-US" dirty="0"/>
              <a:t>	</a:t>
            </a:r>
            <a:r>
              <a:rPr lang="en-US" dirty="0" smtClean="0"/>
              <a:t>New Parents Reception</a:t>
            </a:r>
          </a:p>
          <a:p>
            <a:pPr>
              <a:lnSpc>
                <a:spcPct val="150000"/>
              </a:lnSpc>
            </a:pPr>
            <a:r>
              <a:rPr lang="en-US" dirty="0" smtClean="0"/>
              <a:t>	Welcome Committee</a:t>
            </a:r>
          </a:p>
          <a:p>
            <a:pPr>
              <a:lnSpc>
                <a:spcPct val="150000"/>
              </a:lnSpc>
            </a:pPr>
            <a:r>
              <a:rPr lang="en-US" dirty="0" smtClean="0"/>
              <a:t>	Revising Orientation Events</a:t>
            </a:r>
          </a:p>
          <a:p>
            <a:pPr>
              <a:lnSpc>
                <a:spcPct val="150000"/>
              </a:lnSpc>
            </a:pPr>
            <a:r>
              <a:rPr lang="en-US" b="1" dirty="0" smtClean="0">
                <a:solidFill>
                  <a:srgbClr val="819820"/>
                </a:solidFill>
              </a:rPr>
              <a:t>Stewardship and Cultivation</a:t>
            </a:r>
          </a:p>
          <a:p>
            <a:pPr>
              <a:lnSpc>
                <a:spcPct val="150000"/>
              </a:lnSpc>
            </a:pPr>
            <a:r>
              <a:rPr lang="en-US" dirty="0" smtClean="0"/>
              <a:t>	Thanking Donors Properly</a:t>
            </a:r>
          </a:p>
          <a:p>
            <a:pPr>
              <a:lnSpc>
                <a:spcPct val="150000"/>
              </a:lnSpc>
            </a:pPr>
            <a:r>
              <a:rPr lang="en-US" dirty="0" smtClean="0"/>
              <a:t>	Preparing our community for a Capital Campaign</a:t>
            </a:r>
            <a:endParaRPr lang="en-US" dirty="0"/>
          </a:p>
        </p:txBody>
      </p:sp>
    </p:spTree>
    <p:extLst>
      <p:ext uri="{BB962C8B-B14F-4D97-AF65-F5344CB8AC3E}">
        <p14:creationId xmlns:p14="http://schemas.microsoft.com/office/powerpoint/2010/main" val="224826235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63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3010" name="Rectangle 2"/>
          <p:cNvSpPr>
            <a:spLocks/>
          </p:cNvSpPr>
          <p:nvPr/>
        </p:nvSpPr>
        <p:spPr bwMode="auto">
          <a:xfrm>
            <a:off x="1117600" y="292100"/>
            <a:ext cx="10464800" cy="965200"/>
          </a:xfrm>
          <a:prstGeom prst="rect">
            <a:avLst/>
          </a:prstGeom>
          <a:gradFill rotWithShape="0">
            <a:gsLst>
              <a:gs pos="0">
                <a:srgbClr val="000000"/>
              </a:gs>
              <a:gs pos="100000">
                <a:srgbClr val="9F9EA0"/>
              </a:gs>
            </a:gsLst>
            <a:lin ang="5400000" scaled="1"/>
          </a:gra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127000" tIns="127000" rIns="127000" bIns="127000"/>
          <a:lstStyle/>
          <a:p>
            <a:pPr algn="ctr">
              <a:lnSpc>
                <a:spcPct val="90000"/>
              </a:lnSpc>
              <a:spcBef>
                <a:spcPct val="0"/>
              </a:spcBef>
            </a:pPr>
            <a:r>
              <a:rPr lang="en-US" sz="4400">
                <a:solidFill>
                  <a:srgbClr val="B7FF12"/>
                </a:solidFill>
                <a:latin typeface="Georgia" charset="0"/>
                <a:ea typeface="Georgia" charset="0"/>
                <a:cs typeface="Georgia" charset="0"/>
                <a:sym typeface="Georgia" charset="0"/>
              </a:rPr>
              <a:t>Acceptances 2013 (so far)</a:t>
            </a:r>
          </a:p>
        </p:txBody>
      </p:sp>
      <p:sp>
        <p:nvSpPr>
          <p:cNvPr id="43011" name="AutoShape 3"/>
          <p:cNvSpPr>
            <a:spLocks/>
          </p:cNvSpPr>
          <p:nvPr/>
        </p:nvSpPr>
        <p:spPr bwMode="auto">
          <a:xfrm>
            <a:off x="1409700" y="1346200"/>
            <a:ext cx="9220200" cy="6959600"/>
          </a:xfrm>
          <a:prstGeom prst="rightArrow">
            <a:avLst>
              <a:gd name="adj1" fmla="val 47426"/>
              <a:gd name="adj2" fmla="val 27606"/>
            </a:avLst>
          </a:prstGeom>
          <a:solidFill>
            <a:schemeClr val="accent1"/>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nchor="ctr"/>
          <a:lstStyle/>
          <a:p>
            <a:pPr algn="ctr">
              <a:lnSpc>
                <a:spcPct val="100000"/>
              </a:lnSpc>
              <a:spcBef>
                <a:spcPts val="1500"/>
              </a:spcBef>
            </a:pPr>
            <a:r>
              <a:rPr lang="en-US" sz="4000">
                <a:solidFill>
                  <a:srgbClr val="FFFFFF"/>
                </a:solidFill>
                <a:effectLst>
                  <a:outerShdw blurRad="38100" dist="38100" dir="2700000" algn="tl">
                    <a:srgbClr val="000000"/>
                  </a:outerShdw>
                </a:effectLst>
                <a:latin typeface="Gill Sans" charset="0"/>
                <a:ea typeface="Gill Sans" charset="0"/>
                <a:cs typeface="Gill Sans" charset="0"/>
                <a:sym typeface="Gill Sans" charset="0"/>
              </a:rPr>
              <a:t>770 for the International Section</a:t>
            </a:r>
          </a:p>
          <a:p>
            <a:pPr algn="ctr">
              <a:lnSpc>
                <a:spcPct val="100000"/>
              </a:lnSpc>
              <a:spcBef>
                <a:spcPts val="1500"/>
              </a:spcBef>
            </a:pPr>
            <a:r>
              <a:rPr lang="en-US" sz="4000">
                <a:solidFill>
                  <a:srgbClr val="FFFFFF"/>
                </a:solidFill>
                <a:effectLst>
                  <a:outerShdw blurRad="38100" dist="38100" dir="2700000" algn="tl">
                    <a:srgbClr val="000000"/>
                  </a:outerShdw>
                </a:effectLst>
                <a:latin typeface="Gill Sans" charset="0"/>
                <a:ea typeface="Gill Sans" charset="0"/>
                <a:cs typeface="Gill Sans" charset="0"/>
                <a:sym typeface="Gill Sans" charset="0"/>
              </a:rPr>
              <a:t>182 for the French Bilingual Section</a:t>
            </a:r>
          </a:p>
        </p:txBody>
      </p:sp>
      <p:sp>
        <p:nvSpPr>
          <p:cNvPr id="43012" name="Line 4"/>
          <p:cNvSpPr>
            <a:spLocks noChangeShapeType="1"/>
          </p:cNvSpPr>
          <p:nvPr/>
        </p:nvSpPr>
        <p:spPr bwMode="auto">
          <a:xfrm>
            <a:off x="2781300" y="2590800"/>
            <a:ext cx="0" cy="1273175"/>
          </a:xfrm>
          <a:prstGeom prst="line">
            <a:avLst/>
          </a:prstGeom>
          <a:noFill/>
          <a:ln w="152400" cap="flat">
            <a:solidFill>
              <a:srgbClr val="FF0300"/>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3013" name="Rectangle 5"/>
          <p:cNvSpPr>
            <a:spLocks/>
          </p:cNvSpPr>
          <p:nvPr/>
        </p:nvSpPr>
        <p:spPr bwMode="auto">
          <a:xfrm>
            <a:off x="1676400" y="1549400"/>
            <a:ext cx="51244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6300" b="1">
                <a:solidFill>
                  <a:srgbClr val="FF0300"/>
                </a:solidFill>
                <a:latin typeface="Helvetica Neue" charset="0"/>
                <a:ea typeface="Helvetica Neue" charset="0"/>
                <a:cs typeface="Helvetica Neue" charset="0"/>
                <a:sym typeface="Helvetica Neue" charset="0"/>
              </a:rPr>
              <a:t>106 accepted</a:t>
            </a:r>
          </a:p>
        </p:txBody>
      </p:sp>
      <p:sp>
        <p:nvSpPr>
          <p:cNvPr id="43014" name="Line 6"/>
          <p:cNvSpPr>
            <a:spLocks noChangeShapeType="1"/>
          </p:cNvSpPr>
          <p:nvPr/>
        </p:nvSpPr>
        <p:spPr bwMode="auto">
          <a:xfrm rot="10800000">
            <a:off x="2781300" y="5603875"/>
            <a:ext cx="0" cy="1652588"/>
          </a:xfrm>
          <a:prstGeom prst="line">
            <a:avLst/>
          </a:prstGeom>
          <a:noFill/>
          <a:ln w="152400" cap="flat">
            <a:solidFill>
              <a:srgbClr val="FF0300"/>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3015" name="Rectangle 7"/>
          <p:cNvSpPr>
            <a:spLocks/>
          </p:cNvSpPr>
          <p:nvPr/>
        </p:nvSpPr>
        <p:spPr bwMode="auto">
          <a:xfrm>
            <a:off x="1676400" y="7543800"/>
            <a:ext cx="46799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6300" b="1">
                <a:solidFill>
                  <a:srgbClr val="FF0300"/>
                </a:solidFill>
                <a:latin typeface="Helvetica Neue" charset="0"/>
                <a:ea typeface="Helvetica Neue" charset="0"/>
                <a:cs typeface="Helvetica Neue" charset="0"/>
                <a:sym typeface="Helvetica Neue" charset="0"/>
              </a:rPr>
              <a:t>73 accepted</a:t>
            </a:r>
          </a:p>
        </p:txBody>
      </p:sp>
      <p:pic>
        <p:nvPicPr>
          <p:cNvPr id="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0"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213678294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wipe(down)">
                                      <p:cBhvr>
                                        <p:cTn id="7" dur="500"/>
                                        <p:tgtEl>
                                          <p:spTgt spid="4301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3013"/>
                                        </p:tgtEl>
                                        <p:attrNameLst>
                                          <p:attrName>style.visibility</p:attrName>
                                        </p:attrNameLst>
                                      </p:cBhvr>
                                      <p:to>
                                        <p:strVal val="visible"/>
                                      </p:to>
                                    </p:set>
                                    <p:animEffect transition="in" filter="wipe(left)">
                                      <p:cBhvr>
                                        <p:cTn id="11" dur="500"/>
                                        <p:tgtEl>
                                          <p:spTgt spid="43013"/>
                                        </p:tgtEl>
                                      </p:cBhvr>
                                    </p:animEffect>
                                  </p:childTnLst>
                                </p:cTn>
                              </p:par>
                            </p:childTnLst>
                          </p:cTn>
                        </p:par>
                        <p:par>
                          <p:cTn id="12" fill="hold" nodeType="afterGroup">
                            <p:stCondLst>
                              <p:cond delay="1000"/>
                            </p:stCondLst>
                            <p:childTnLst>
                              <p:par>
                                <p:cTn id="13" presetID="22" presetClass="entr" presetSubtype="1" fill="hold" grpId="0" nodeType="afterEffect">
                                  <p:stCondLst>
                                    <p:cond delay="500"/>
                                  </p:stCondLst>
                                  <p:childTnLst>
                                    <p:set>
                                      <p:cBhvr>
                                        <p:cTn id="14" dur="1" fill="hold">
                                          <p:stCondLst>
                                            <p:cond delay="0"/>
                                          </p:stCondLst>
                                        </p:cTn>
                                        <p:tgtEl>
                                          <p:spTgt spid="43014"/>
                                        </p:tgtEl>
                                        <p:attrNameLst>
                                          <p:attrName>style.visibility</p:attrName>
                                        </p:attrNameLst>
                                      </p:cBhvr>
                                      <p:to>
                                        <p:strVal val="visible"/>
                                      </p:to>
                                    </p:set>
                                    <p:animEffect transition="in" filter="wipe(up)">
                                      <p:cBhvr>
                                        <p:cTn id="15" dur="500"/>
                                        <p:tgtEl>
                                          <p:spTgt spid="43014"/>
                                        </p:tgtEl>
                                      </p:cBhvr>
                                    </p:animEffect>
                                  </p:childTnLst>
                                </p:cTn>
                              </p:par>
                            </p:childTnLst>
                          </p:cTn>
                        </p:par>
                        <p:par>
                          <p:cTn id="16" fill="hold" nodeType="afterGroup">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43015"/>
                                        </p:tgtEl>
                                        <p:attrNameLst>
                                          <p:attrName>style.visibility</p:attrName>
                                        </p:attrNameLst>
                                      </p:cBhvr>
                                      <p:to>
                                        <p:strVal val="visible"/>
                                      </p:to>
                                    </p:set>
                                    <p:animEffect transition="in" filter="wipe(left)">
                                      <p:cBhvr>
                                        <p:cTn id="19" dur="500"/>
                                        <p:tgtEl>
                                          <p:spTgt spid="430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nimBg="1"/>
      <p:bldP spid="43013" grpId="0" autoUpdateAnimBg="0"/>
      <p:bldP spid="43014" grpId="0" animBg="1"/>
      <p:bldP spid="43015"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Title 1"/>
          <p:cNvSpPr>
            <a:spLocks noGrp="1"/>
          </p:cNvSpPr>
          <p:nvPr>
            <p:ph type="title"/>
          </p:nvPr>
        </p:nvSpPr>
        <p:spPr>
          <a:xfrm>
            <a:off x="1095375" y="609600"/>
            <a:ext cx="10350500" cy="2082800"/>
          </a:xfrm>
        </p:spPr>
        <p:txBody>
          <a:bodyPr/>
          <a:lstStyle/>
          <a:p>
            <a:r>
              <a:rPr lang="en-US" sz="8800" dirty="0" smtClean="0"/>
              <a:t>How Can You Help Advance Awty?</a:t>
            </a:r>
            <a:endParaRPr lang="en-US" sz="8800" dirty="0"/>
          </a:p>
        </p:txBody>
      </p:sp>
      <p:sp>
        <p:nvSpPr>
          <p:cNvPr id="3" name="Content Placeholder 2"/>
          <p:cNvSpPr>
            <a:spLocks noGrp="1"/>
          </p:cNvSpPr>
          <p:nvPr>
            <p:ph idx="1"/>
          </p:nvPr>
        </p:nvSpPr>
        <p:spPr>
          <a:xfrm>
            <a:off x="1092200" y="2971800"/>
            <a:ext cx="11277600" cy="4114800"/>
          </a:xfrm>
        </p:spPr>
        <p:txBody>
          <a:bodyPr/>
          <a:lstStyle/>
          <a:p>
            <a:r>
              <a:rPr lang="en-US" dirty="0" smtClean="0"/>
              <a:t>Volunteer for the Fund Raising Effort</a:t>
            </a:r>
          </a:p>
          <a:p>
            <a:pPr marL="1485900" lvl="3" indent="-457200">
              <a:buFont typeface="Wingdings" pitchFamily="2" charset="2"/>
              <a:buChar char="§"/>
            </a:pPr>
            <a:r>
              <a:rPr lang="en-US" dirty="0" smtClean="0"/>
              <a:t>Experience with marketing or fund raising</a:t>
            </a:r>
          </a:p>
          <a:p>
            <a:pPr marL="0" indent="0"/>
            <a:r>
              <a:rPr lang="en-US" dirty="0" smtClean="0"/>
              <a:t>Share your contacts</a:t>
            </a:r>
          </a:p>
          <a:p>
            <a:pPr marL="1485900" lvl="3" indent="-457200">
              <a:buFont typeface="Wingdings" pitchFamily="2" charset="2"/>
              <a:buChar char="§"/>
            </a:pPr>
            <a:r>
              <a:rPr lang="en-US" dirty="0" smtClean="0"/>
              <a:t>Foundations</a:t>
            </a:r>
          </a:p>
          <a:p>
            <a:pPr marL="1485900" lvl="3" indent="-457200">
              <a:buFont typeface="Wingdings" pitchFamily="2" charset="2"/>
              <a:buChar char="§"/>
            </a:pPr>
            <a:r>
              <a:rPr lang="en-US" dirty="0" smtClean="0"/>
              <a:t>Companies</a:t>
            </a:r>
          </a:p>
          <a:p>
            <a:pPr marL="1485900" lvl="3" indent="-457200">
              <a:buFont typeface="Wingdings" pitchFamily="2" charset="2"/>
              <a:buChar char="§"/>
            </a:pPr>
            <a:r>
              <a:rPr lang="en-US" dirty="0" smtClean="0"/>
              <a:t>Insight into grants</a:t>
            </a:r>
            <a:endParaRPr lang="en-US" dirty="0"/>
          </a:p>
          <a:p>
            <a:pPr marL="0" indent="0" algn="ctr"/>
            <a:r>
              <a:rPr lang="en-US" b="1" dirty="0" smtClean="0">
                <a:solidFill>
                  <a:srgbClr val="819820"/>
                </a:solidFill>
              </a:rPr>
              <a:t>Contact Ronald Jackson </a:t>
            </a:r>
            <a:r>
              <a:rPr lang="en-US" b="1" dirty="0" smtClean="0">
                <a:solidFill>
                  <a:srgbClr val="819820"/>
                </a:solidFill>
              </a:rPr>
              <a:t>713-328-5836 </a:t>
            </a:r>
            <a:r>
              <a:rPr lang="en-US" b="1" dirty="0" smtClean="0">
                <a:solidFill>
                  <a:srgbClr val="819820"/>
                </a:solidFill>
              </a:rPr>
              <a:t>or rjackson@awty.org</a:t>
            </a:r>
            <a:endParaRPr lang="en-US" b="1" dirty="0">
              <a:solidFill>
                <a:srgbClr val="819820"/>
              </a:solidFill>
            </a:endParaRPr>
          </a:p>
          <a:p>
            <a:pPr marL="457200" indent="-457200">
              <a:buFontTx/>
              <a:buChar char="-"/>
            </a:pPr>
            <a:endParaRPr lang="en-US" dirty="0" smtClean="0"/>
          </a:p>
          <a:p>
            <a:pPr marL="457200" indent="-457200">
              <a:buFontTx/>
              <a:buChar char="-"/>
            </a:pPr>
            <a:endParaRPr lang="en-US" dirty="0"/>
          </a:p>
        </p:txBody>
      </p:sp>
      <p:pic>
        <p:nvPicPr>
          <p:cNvPr id="4"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720460546"/>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5511800"/>
            <a:ext cx="32766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475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832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1619" name="Rectangle 3"/>
          <p:cNvSpPr>
            <a:spLocks noGrp="1" noChangeArrowheads="1"/>
          </p:cNvSpPr>
          <p:nvPr>
            <p:ph type="title"/>
          </p:nvPr>
        </p:nvSpPr>
        <p:spPr>
          <a:xfrm>
            <a:off x="5420216" y="228600"/>
            <a:ext cx="7975600" cy="2578100"/>
          </a:xfrm>
        </p:spPr>
        <p:txBody>
          <a:bodyPr/>
          <a:lstStyle/>
          <a:p>
            <a:pPr>
              <a:defRPr/>
            </a:pPr>
            <a:r>
              <a:rPr lang="en-US" sz="8800" dirty="0" smtClean="0">
                <a:sym typeface="Georgia" charset="0"/>
              </a:rPr>
              <a:t>Advancement Committee</a:t>
            </a:r>
            <a:endParaRPr lang="en-US" sz="8800" dirty="0">
              <a:sym typeface="Georgia" charset="0"/>
            </a:endParaRPr>
          </a:p>
        </p:txBody>
      </p:sp>
      <p:sp>
        <p:nvSpPr>
          <p:cNvPr id="2" name="Rectangle 1"/>
          <p:cNvSpPr/>
          <p:nvPr/>
        </p:nvSpPr>
        <p:spPr>
          <a:xfrm>
            <a:off x="4281510" y="5349731"/>
            <a:ext cx="4800600" cy="2893100"/>
          </a:xfrm>
          <a:prstGeom prst="rect">
            <a:avLst/>
          </a:prstGeom>
        </p:spPr>
        <p:txBody>
          <a:bodyPr wrap="square">
            <a:spAutoFit/>
          </a:bodyPr>
          <a:lstStyle/>
          <a:p>
            <a:r>
              <a:rPr lang="en-US" dirty="0"/>
              <a:t>Lana </a:t>
            </a:r>
            <a:r>
              <a:rPr lang="en-US" dirty="0" err="1"/>
              <a:t>Billeaud</a:t>
            </a:r>
            <a:endParaRPr lang="en-US" dirty="0"/>
          </a:p>
          <a:p>
            <a:r>
              <a:rPr lang="en-US" dirty="0"/>
              <a:t>Shelly Hendry</a:t>
            </a:r>
          </a:p>
          <a:p>
            <a:r>
              <a:rPr lang="en-US" dirty="0"/>
              <a:t>Jennifer Hohman</a:t>
            </a:r>
          </a:p>
          <a:p>
            <a:r>
              <a:rPr lang="en-US" dirty="0"/>
              <a:t>Karen Joyce</a:t>
            </a:r>
          </a:p>
          <a:p>
            <a:r>
              <a:rPr lang="en-US" dirty="0"/>
              <a:t>Lisa Key</a:t>
            </a:r>
          </a:p>
          <a:p>
            <a:r>
              <a:rPr lang="en-US" dirty="0"/>
              <a:t>Kathy Lehne</a:t>
            </a:r>
          </a:p>
          <a:p>
            <a:r>
              <a:rPr lang="en-US" dirty="0" err="1"/>
              <a:t>Zena</a:t>
            </a:r>
            <a:r>
              <a:rPr lang="en-US" dirty="0"/>
              <a:t> </a:t>
            </a:r>
            <a:r>
              <a:rPr lang="en-US" dirty="0" err="1" smtClean="0"/>
              <a:t>Majdalani</a:t>
            </a:r>
            <a:endParaRPr lang="en-US" dirty="0"/>
          </a:p>
        </p:txBody>
      </p:sp>
      <p:sp>
        <p:nvSpPr>
          <p:cNvPr id="10" name="Rectangle 9"/>
          <p:cNvSpPr/>
          <p:nvPr/>
        </p:nvSpPr>
        <p:spPr>
          <a:xfrm>
            <a:off x="7024710" y="5375663"/>
            <a:ext cx="4800600" cy="2492990"/>
          </a:xfrm>
          <a:prstGeom prst="rect">
            <a:avLst/>
          </a:prstGeom>
        </p:spPr>
        <p:txBody>
          <a:bodyPr wrap="square">
            <a:spAutoFit/>
          </a:bodyPr>
          <a:lstStyle/>
          <a:p>
            <a:r>
              <a:rPr lang="en-US" dirty="0" smtClean="0"/>
              <a:t>Meredith </a:t>
            </a:r>
            <a:r>
              <a:rPr lang="en-US" dirty="0"/>
              <a:t>Philipp-</a:t>
            </a:r>
            <a:r>
              <a:rPr lang="en-US" dirty="0" err="1"/>
              <a:t>Tcholakian</a:t>
            </a:r>
            <a:endParaRPr lang="en-US" dirty="0"/>
          </a:p>
          <a:p>
            <a:r>
              <a:rPr lang="en-US" dirty="0"/>
              <a:t>Amy Pierce</a:t>
            </a:r>
          </a:p>
          <a:p>
            <a:r>
              <a:rPr lang="en-US" dirty="0" err="1"/>
              <a:t>Suneeta</a:t>
            </a:r>
            <a:r>
              <a:rPr lang="en-US" dirty="0"/>
              <a:t> </a:t>
            </a:r>
            <a:r>
              <a:rPr lang="en-US" dirty="0" err="1"/>
              <a:t>Rangwani</a:t>
            </a:r>
            <a:endParaRPr lang="en-US" dirty="0"/>
          </a:p>
          <a:p>
            <a:r>
              <a:rPr lang="en-US" dirty="0"/>
              <a:t>Mark Schroeder</a:t>
            </a:r>
          </a:p>
          <a:p>
            <a:r>
              <a:rPr lang="en-US" dirty="0"/>
              <a:t>Lorraine Talbot</a:t>
            </a:r>
          </a:p>
          <a:p>
            <a:r>
              <a:rPr lang="en-US" dirty="0"/>
              <a:t>Lori </a:t>
            </a:r>
            <a:r>
              <a:rPr lang="en-US" dirty="0" err="1"/>
              <a:t>Vetters</a:t>
            </a:r>
            <a:endParaRPr lang="en-US" dirty="0"/>
          </a:p>
        </p:txBody>
      </p:sp>
      <p:sp>
        <p:nvSpPr>
          <p:cNvPr id="11" name="Rectangle 10"/>
          <p:cNvSpPr/>
          <p:nvPr/>
        </p:nvSpPr>
        <p:spPr>
          <a:xfrm>
            <a:off x="5283200" y="3124200"/>
            <a:ext cx="6502400" cy="892552"/>
          </a:xfrm>
          <a:prstGeom prst="rect">
            <a:avLst/>
          </a:prstGeom>
        </p:spPr>
        <p:txBody>
          <a:bodyPr>
            <a:spAutoFit/>
          </a:bodyPr>
          <a:lstStyle/>
          <a:p>
            <a:r>
              <a:rPr lang="en-US" dirty="0" smtClean="0"/>
              <a:t>Lisa Meacham, Chair</a:t>
            </a:r>
          </a:p>
          <a:p>
            <a:r>
              <a:rPr lang="en-US" dirty="0" smtClean="0"/>
              <a:t>Ed Harris, Chair-Elect</a:t>
            </a:r>
            <a:endParaRPr lang="en-US" dirty="0"/>
          </a:p>
        </p:txBody>
      </p:sp>
      <p:sp>
        <p:nvSpPr>
          <p:cNvPr id="12" name="Rectangle 11"/>
          <p:cNvSpPr/>
          <p:nvPr/>
        </p:nvSpPr>
        <p:spPr>
          <a:xfrm>
            <a:off x="4281510" y="4559431"/>
            <a:ext cx="6502400" cy="492443"/>
          </a:xfrm>
          <a:prstGeom prst="rect">
            <a:avLst/>
          </a:prstGeom>
        </p:spPr>
        <p:txBody>
          <a:bodyPr>
            <a:spAutoFit/>
          </a:bodyPr>
          <a:lstStyle/>
          <a:p>
            <a:r>
              <a:rPr lang="en-US" dirty="0" smtClean="0"/>
              <a:t>Committee Members:</a:t>
            </a:r>
            <a:endParaRPr lang="en-US" dirty="0"/>
          </a:p>
        </p:txBody>
      </p:sp>
    </p:spTree>
    <p:extLst>
      <p:ext uri="{BB962C8B-B14F-4D97-AF65-F5344CB8AC3E}">
        <p14:creationId xmlns:p14="http://schemas.microsoft.com/office/powerpoint/2010/main" val="1200579591"/>
      </p:ext>
    </p:extLst>
  </p:cSld>
  <p:clrMapOvr>
    <a:masterClrMapping/>
  </p:clrMapOvr>
  <p:transition spd="slow">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8675"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8676"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813"/>
            <a:ext cx="13004800" cy="674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5"/>
          <p:cNvSpPr>
            <a:spLocks noGrp="1" noChangeArrowheads="1"/>
          </p:cNvSpPr>
          <p:nvPr>
            <p:ph type="title"/>
          </p:nvPr>
        </p:nvSpPr>
        <p:spPr/>
        <p:txBody>
          <a:bodyPr/>
          <a:lstStyle/>
          <a:p>
            <a:pPr eaLnBrk="1" hangingPunct="1"/>
            <a:r>
              <a:rPr lang="en-US" sz="9000" dirty="0" smtClean="0"/>
              <a:t>Don Davis</a:t>
            </a:r>
          </a:p>
        </p:txBody>
      </p:sp>
      <p:sp>
        <p:nvSpPr>
          <p:cNvPr id="28678" name="Rectangle 6"/>
          <p:cNvSpPr>
            <a:spLocks noGrp="1" noChangeArrowheads="1"/>
          </p:cNvSpPr>
          <p:nvPr>
            <p:ph type="body" idx="1"/>
          </p:nvPr>
        </p:nvSpPr>
        <p:spPr/>
        <p:txBody>
          <a:bodyPr/>
          <a:lstStyle/>
          <a:p>
            <a:pPr marL="0" indent="0" eaLnBrk="1" hangingPunct="1"/>
            <a:r>
              <a:rPr lang="en-US" dirty="0" smtClean="0"/>
              <a:t>Director of Facilities and Construction</a:t>
            </a:r>
          </a:p>
        </p:txBody>
      </p:sp>
      <p:sp>
        <p:nvSpPr>
          <p:cNvPr id="28679" name="Freeform 7"/>
          <p:cNvSpPr>
            <a:spLocks/>
          </p:cNvSpPr>
          <p:nvPr/>
        </p:nvSpPr>
        <p:spPr bwMode="auto">
          <a:xfrm>
            <a:off x="0" y="5140325"/>
            <a:ext cx="13004800" cy="1595438"/>
          </a:xfrm>
          <a:custGeom>
            <a:avLst/>
            <a:gdLst>
              <a:gd name="T0" fmla="*/ 0 w 21600"/>
              <a:gd name="T1" fmla="*/ 2147483647 h 21600"/>
              <a:gd name="T2" fmla="*/ 0 w 21600"/>
              <a:gd name="T3" fmla="*/ 2147483647 h 21600"/>
              <a:gd name="T4" fmla="*/ 2147483647 w 21600"/>
              <a:gd name="T5" fmla="*/ 2147483647 h 21600"/>
              <a:gd name="T6" fmla="*/ 2147483647 w 21600"/>
              <a:gd name="T7" fmla="*/ 0 h 21600"/>
              <a:gd name="T8" fmla="*/ 0 w 21600"/>
              <a:gd name="T9" fmla="*/ 2147483647 h 21600"/>
              <a:gd name="T10" fmla="*/ 0 w 21600"/>
              <a:gd name="T11" fmla="*/ 2147483647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19092"/>
                </a:moveTo>
                <a:lnTo>
                  <a:pt x="0" y="21600"/>
                </a:lnTo>
                <a:lnTo>
                  <a:pt x="21600" y="2784"/>
                </a:lnTo>
                <a:lnTo>
                  <a:pt x="21600" y="0"/>
                </a:lnTo>
                <a:lnTo>
                  <a:pt x="0" y="19092"/>
                </a:lnTo>
                <a:close/>
                <a:moveTo>
                  <a:pt x="0" y="19092"/>
                </a:moveTo>
              </a:path>
            </a:pathLst>
          </a:custGeom>
          <a:solidFill>
            <a:srgbClr val="D1EB2B">
              <a:alpha val="69803"/>
            </a:srgbClr>
          </a:solidFill>
          <a:ln>
            <a:noFill/>
          </a:ln>
          <a:extLst>
            <a:ext uri="{91240B29-F687-4F45-9708-019B960494DF}">
              <a14:hiddenLine xmlns:a14="http://schemas.microsoft.com/office/drawing/2010/main" w="12700" cap="flat">
                <a:solidFill>
                  <a:srgbClr val="000000">
                    <a:alpha val="70195"/>
                  </a:srgbClr>
                </a:solidFill>
                <a:miter lim="800000"/>
                <a:headEnd type="none" w="med" len="med"/>
                <a:tailEnd type="none" w="med" len="med"/>
              </a14:hiddenLine>
            </a:ext>
          </a:extLst>
        </p:spPr>
        <p:txBody>
          <a:bodyPr lIns="0" tIns="0" rIns="0" bIns="0"/>
          <a:lstStyle/>
          <a:p>
            <a:endParaRPr lang="en-US" dirty="0"/>
          </a:p>
        </p:txBody>
      </p:sp>
    </p:spTree>
    <p:extLst>
      <p:ext uri="{BB962C8B-B14F-4D97-AF65-F5344CB8AC3E}">
        <p14:creationId xmlns:p14="http://schemas.microsoft.com/office/powerpoint/2010/main" val="920624596"/>
      </p:ext>
    </p:extLst>
  </p:cSld>
  <p:clrMapOvr>
    <a:masterClrMapping/>
  </p:clrMapOvr>
  <p:transition spd="slow">
    <p:dissolv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699"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1588" y="1066800"/>
            <a:ext cx="13006388" cy="8696325"/>
          </a:xfrm>
        </p:spPr>
      </p:pic>
      <p:sp>
        <p:nvSpPr>
          <p:cNvPr id="29701" name="Title 1"/>
          <p:cNvSpPr>
            <a:spLocks noGrp="1"/>
          </p:cNvSpPr>
          <p:nvPr>
            <p:ph type="title"/>
          </p:nvPr>
        </p:nvSpPr>
        <p:spPr>
          <a:xfrm>
            <a:off x="1016000" y="762000"/>
            <a:ext cx="11607800" cy="2590800"/>
          </a:xfrm>
          <a:solidFill>
            <a:schemeClr val="bg1"/>
          </a:solidFill>
        </p:spPr>
        <p:txBody>
          <a:bodyPr/>
          <a:lstStyle/>
          <a:p>
            <a:r>
              <a:rPr lang="en-US" dirty="0" smtClean="0"/>
              <a:t>Awty Campus Plan August 2011</a:t>
            </a:r>
            <a:br>
              <a:rPr lang="en-US" dirty="0" smtClean="0"/>
            </a:br>
            <a:endParaRPr lang="en-US" dirty="0" smtClean="0"/>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0723"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072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273175"/>
            <a:ext cx="13006388" cy="848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5" name="Title 1"/>
          <p:cNvSpPr>
            <a:spLocks noGrp="1"/>
          </p:cNvSpPr>
          <p:nvPr>
            <p:ph type="title"/>
          </p:nvPr>
        </p:nvSpPr>
        <p:spPr>
          <a:xfrm>
            <a:off x="939800" y="838200"/>
            <a:ext cx="11607800" cy="2590800"/>
          </a:xfrm>
          <a:solidFill>
            <a:schemeClr val="bg1"/>
          </a:solidFill>
        </p:spPr>
        <p:txBody>
          <a:bodyPr/>
          <a:lstStyle/>
          <a:p>
            <a:r>
              <a:rPr lang="en-US" dirty="0" smtClean="0"/>
              <a:t>Awty Master Plan Final Phase</a:t>
            </a:r>
            <a:br>
              <a:rPr lang="en-US" dirty="0" smtClean="0"/>
            </a:br>
            <a:endParaRPr lang="en-US" dirty="0" smtClean="0"/>
          </a:p>
        </p:txBody>
      </p:sp>
    </p:spTree>
  </p:cSld>
  <p:clrMapOvr>
    <a:masterClrMapping/>
  </p:clrMapOvr>
  <p:transition spd="med">
    <p:dissolv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1747"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5875" y="8451850"/>
            <a:ext cx="1371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1748" name="Rectangle 3"/>
          <p:cNvSpPr>
            <a:spLocks noGrp="1" noChangeArrowheads="1"/>
          </p:cNvSpPr>
          <p:nvPr>
            <p:ph type="title"/>
          </p:nvPr>
        </p:nvSpPr>
        <p:spPr>
          <a:xfrm>
            <a:off x="5969000" y="381000"/>
            <a:ext cx="6731000" cy="1830388"/>
          </a:xfrm>
        </p:spPr>
        <p:txBody>
          <a:bodyPr/>
          <a:lstStyle/>
          <a:p>
            <a:pPr algn="r" eaLnBrk="1" hangingPunct="1"/>
            <a:r>
              <a:rPr lang="en-US" dirty="0" smtClean="0"/>
              <a:t>Phase I</a:t>
            </a:r>
          </a:p>
        </p:txBody>
      </p:sp>
      <p:sp>
        <p:nvSpPr>
          <p:cNvPr id="31749" name="Rectangle 5"/>
          <p:cNvSpPr>
            <a:spLocks/>
          </p:cNvSpPr>
          <p:nvPr/>
        </p:nvSpPr>
        <p:spPr bwMode="auto">
          <a:xfrm>
            <a:off x="406400" y="8442325"/>
            <a:ext cx="77851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nSpc>
                <a:spcPct val="120000"/>
              </a:lnSpc>
              <a:spcBef>
                <a:spcPts val="3000"/>
              </a:spcBef>
            </a:pPr>
            <a:r>
              <a:rPr lang="en-US" dirty="0">
                <a:solidFill>
                  <a:schemeClr val="tx1"/>
                </a:solidFill>
              </a:rPr>
              <a:t>The Levant Foundation Building</a:t>
            </a:r>
          </a:p>
        </p:txBody>
      </p:sp>
      <p:pic>
        <p:nvPicPr>
          <p:cNvPr id="7" name="Content Placeholder 3" descr="classroom3.tif"/>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1473200" y="1828800"/>
            <a:ext cx="10321925" cy="6243638"/>
          </a:xfrm>
          <a:ln w="12700">
            <a:solidFill>
              <a:schemeClr val="accent1"/>
            </a:solidFill>
            <a:miter lim="800000"/>
            <a:headEnd/>
            <a:tailEnd/>
          </a:ln>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2771" name="Rectangle 3"/>
          <p:cNvSpPr>
            <a:spLocks noGrp="1" noChangeArrowheads="1"/>
          </p:cNvSpPr>
          <p:nvPr>
            <p:ph type="title"/>
          </p:nvPr>
        </p:nvSpPr>
        <p:spPr>
          <a:xfrm>
            <a:off x="5969000" y="381000"/>
            <a:ext cx="6731000" cy="1681163"/>
          </a:xfrm>
        </p:spPr>
        <p:txBody>
          <a:bodyPr/>
          <a:lstStyle/>
          <a:p>
            <a:pPr algn="r" eaLnBrk="1" hangingPunct="1"/>
            <a:r>
              <a:rPr lang="en-US" dirty="0" smtClean="0"/>
              <a:t>Phase II</a:t>
            </a:r>
          </a:p>
        </p:txBody>
      </p:sp>
      <p:sp>
        <p:nvSpPr>
          <p:cNvPr id="32772" name="Rectangle 4"/>
          <p:cNvSpPr>
            <a:spLocks/>
          </p:cNvSpPr>
          <p:nvPr/>
        </p:nvSpPr>
        <p:spPr bwMode="auto">
          <a:xfrm>
            <a:off x="482600" y="8382000"/>
            <a:ext cx="84709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nSpc>
                <a:spcPct val="120000"/>
              </a:lnSpc>
              <a:spcBef>
                <a:spcPts val="3000"/>
              </a:spcBef>
            </a:pPr>
            <a:r>
              <a:rPr lang="en-US" dirty="0">
                <a:solidFill>
                  <a:schemeClr val="tx1"/>
                </a:solidFill>
              </a:rPr>
              <a:t>440-Space Parking Garage and Maintenance Facility</a:t>
            </a:r>
          </a:p>
        </p:txBody>
      </p:sp>
      <p:pic>
        <p:nvPicPr>
          <p:cNvPr id="3277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5413" y="1752600"/>
            <a:ext cx="10058400" cy="651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dissolv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8607425"/>
            <a:ext cx="11161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4819" name="Rectangle 3"/>
          <p:cNvSpPr>
            <a:spLocks noGrp="1" noChangeArrowheads="1"/>
          </p:cNvSpPr>
          <p:nvPr>
            <p:ph type="title"/>
          </p:nvPr>
        </p:nvSpPr>
        <p:spPr>
          <a:xfrm>
            <a:off x="5969000" y="381000"/>
            <a:ext cx="6731000" cy="1528763"/>
          </a:xfrm>
        </p:spPr>
        <p:txBody>
          <a:bodyPr/>
          <a:lstStyle/>
          <a:p>
            <a:pPr algn="r" eaLnBrk="1" hangingPunct="1"/>
            <a:r>
              <a:rPr lang="en-US" dirty="0" smtClean="0"/>
              <a:t>Phase II</a:t>
            </a:r>
          </a:p>
        </p:txBody>
      </p:sp>
      <p:pic>
        <p:nvPicPr>
          <p:cNvPr id="3482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752600"/>
            <a:ext cx="10987087"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1" name="TextBox 1"/>
          <p:cNvSpPr txBox="1">
            <a:spLocks noChangeArrowheads="1"/>
          </p:cNvSpPr>
          <p:nvPr/>
        </p:nvSpPr>
        <p:spPr bwMode="auto">
          <a:xfrm>
            <a:off x="3911600" y="7994650"/>
            <a:ext cx="68580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rgbClr val="343434"/>
                </a:solidFill>
                <a:latin typeface="Helvetica Neue Light" charset="0"/>
                <a:ea typeface="ヒラギノ角ゴ ProN W3" charset="-128"/>
                <a:sym typeface="Helvetica Neue Light" charset="0"/>
              </a:defRPr>
            </a:lvl1pPr>
            <a:lvl2pPr marL="742950" indent="-285750" eaLnBrk="0" hangingPunct="0">
              <a:defRPr sz="2600">
                <a:solidFill>
                  <a:srgbClr val="343434"/>
                </a:solidFill>
                <a:latin typeface="Helvetica Neue Light" charset="0"/>
                <a:ea typeface="ヒラギノ角ゴ ProN W3" charset="-128"/>
                <a:sym typeface="Helvetica Neue Light" charset="0"/>
              </a:defRPr>
            </a:lvl2pPr>
            <a:lvl3pPr marL="1143000" indent="-228600" eaLnBrk="0" hangingPunct="0">
              <a:defRPr sz="2600">
                <a:solidFill>
                  <a:srgbClr val="343434"/>
                </a:solidFill>
                <a:latin typeface="Helvetica Neue Light" charset="0"/>
                <a:ea typeface="ヒラギノ角ゴ ProN W3" charset="-128"/>
                <a:sym typeface="Helvetica Neue Light" charset="0"/>
              </a:defRPr>
            </a:lvl3pPr>
            <a:lvl4pPr marL="1600200" indent="-228600" eaLnBrk="0" hangingPunct="0">
              <a:defRPr sz="2600">
                <a:solidFill>
                  <a:srgbClr val="343434"/>
                </a:solidFill>
                <a:latin typeface="Helvetica Neue Light" charset="0"/>
                <a:ea typeface="ヒラギノ角ゴ ProN W3" charset="-128"/>
                <a:sym typeface="Helvetica Neue Light" charset="0"/>
              </a:defRPr>
            </a:lvl4pPr>
            <a:lvl5pPr marL="2057400" indent="-228600" eaLnBrk="0" hangingPunct="0">
              <a:defRPr sz="2600">
                <a:solidFill>
                  <a:srgbClr val="343434"/>
                </a:solidFill>
                <a:latin typeface="Helvetica Neue Light" charset="0"/>
                <a:ea typeface="ヒラギノ角ゴ ProN W3" charset="-128"/>
                <a:sym typeface="Helvetica Neue Light" charset="0"/>
              </a:defRPr>
            </a:lvl5pPr>
            <a:lvl6pPr marL="2514600" indent="-228600" eaLnBrk="0" fontAlgn="base" hangingPunct="0">
              <a:spcBef>
                <a:spcPct val="0"/>
              </a:spcBef>
              <a:spcAft>
                <a:spcPct val="0"/>
              </a:spcAft>
              <a:defRPr sz="2600">
                <a:solidFill>
                  <a:srgbClr val="343434"/>
                </a:solidFill>
                <a:latin typeface="Helvetica Neue Light" charset="0"/>
                <a:ea typeface="ヒラギノ角ゴ ProN W3" charset="-128"/>
                <a:sym typeface="Helvetica Neue Light" charset="0"/>
              </a:defRPr>
            </a:lvl6pPr>
            <a:lvl7pPr marL="2971800" indent="-228600" eaLnBrk="0" fontAlgn="base" hangingPunct="0">
              <a:spcBef>
                <a:spcPct val="0"/>
              </a:spcBef>
              <a:spcAft>
                <a:spcPct val="0"/>
              </a:spcAft>
              <a:defRPr sz="2600">
                <a:solidFill>
                  <a:srgbClr val="343434"/>
                </a:solidFill>
                <a:latin typeface="Helvetica Neue Light" charset="0"/>
                <a:ea typeface="ヒラギノ角ゴ ProN W3" charset="-128"/>
                <a:sym typeface="Helvetica Neue Light" charset="0"/>
              </a:defRPr>
            </a:lvl7pPr>
            <a:lvl8pPr marL="3429000" indent="-228600" eaLnBrk="0" fontAlgn="base" hangingPunct="0">
              <a:spcBef>
                <a:spcPct val="0"/>
              </a:spcBef>
              <a:spcAft>
                <a:spcPct val="0"/>
              </a:spcAft>
              <a:defRPr sz="2600">
                <a:solidFill>
                  <a:srgbClr val="343434"/>
                </a:solidFill>
                <a:latin typeface="Helvetica Neue Light" charset="0"/>
                <a:ea typeface="ヒラギノ角ゴ ProN W3" charset="-128"/>
                <a:sym typeface="Helvetica Neue Light" charset="0"/>
              </a:defRPr>
            </a:lvl8pPr>
            <a:lvl9pPr marL="3886200" indent="-228600" eaLnBrk="0" fontAlgn="base" hangingPunct="0">
              <a:spcBef>
                <a:spcPct val="0"/>
              </a:spcBef>
              <a:spcAft>
                <a:spcPct val="0"/>
              </a:spcAft>
              <a:defRPr sz="2600">
                <a:solidFill>
                  <a:srgbClr val="343434"/>
                </a:solidFill>
                <a:latin typeface="Helvetica Neue Light" charset="0"/>
                <a:ea typeface="ヒラギノ角ゴ ProN W3" charset="-128"/>
                <a:sym typeface="Helvetica Neue Light" charset="0"/>
              </a:defRPr>
            </a:lvl9pPr>
          </a:lstStyle>
          <a:p>
            <a:pPr eaLnBrk="1" hangingPunct="1"/>
            <a:r>
              <a:rPr lang="en-US" dirty="0"/>
              <a:t>Lower School Addition and New Pre-School</a:t>
            </a:r>
          </a:p>
        </p:txBody>
      </p:sp>
    </p:spTree>
  </p:cSld>
  <p:clrMapOvr>
    <a:masterClrMapping/>
  </p:clrMapOvr>
  <p:transition spd="med">
    <p:dissolv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title"/>
          </p:nvPr>
        </p:nvSpPr>
        <p:spPr>
          <a:xfrm>
            <a:off x="5969000" y="381000"/>
            <a:ext cx="6731000" cy="1487488"/>
          </a:xfrm>
        </p:spPr>
        <p:txBody>
          <a:bodyPr/>
          <a:lstStyle/>
          <a:p>
            <a:pPr algn="r" eaLnBrk="1" hangingPunct="1"/>
            <a:r>
              <a:rPr lang="en-US" dirty="0" smtClean="0"/>
              <a:t>Phase II</a:t>
            </a:r>
          </a:p>
        </p:txBody>
      </p:sp>
      <p:pic>
        <p:nvPicPr>
          <p:cNvPr id="3584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 y="1600200"/>
            <a:ext cx="12068175" cy="780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dissolv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type="title"/>
          </p:nvPr>
        </p:nvSpPr>
        <p:spPr>
          <a:xfrm>
            <a:off x="5969000" y="381000"/>
            <a:ext cx="6731000" cy="1487488"/>
          </a:xfrm>
        </p:spPr>
        <p:txBody>
          <a:bodyPr/>
          <a:lstStyle/>
          <a:p>
            <a:pPr algn="r" eaLnBrk="1" hangingPunct="1"/>
            <a:r>
              <a:rPr lang="en-US" dirty="0" smtClean="0"/>
              <a:t>Phase II</a:t>
            </a:r>
          </a:p>
        </p:txBody>
      </p:sp>
      <p:pic>
        <p:nvPicPr>
          <p:cNvPr id="368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 y="1600200"/>
            <a:ext cx="11806238" cy="763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dissolve/>
  </p:transition>
  <p:timing>
    <p:tnLst>
      <p:par>
        <p:cTn id="1" dur="indefinite" restart="never" nodeType="tmRoot"/>
      </p:par>
    </p:tnLst>
  </p:timing>
</p:sld>
</file>

<file path=ppt/theme/theme1.xml><?xml version="1.0" encoding="utf-8"?>
<a:theme xmlns:a="http://schemas.openxmlformats.org/drawingml/2006/main" name="Title &amp; Subtitle">
  <a:themeElements>
    <a:clrScheme name="">
      <a:dk1>
        <a:srgbClr val="343434"/>
      </a:dk1>
      <a:lt1>
        <a:srgbClr val="FFFFFF"/>
      </a:lt1>
      <a:dk2>
        <a:srgbClr val="000000"/>
      </a:dk2>
      <a:lt2>
        <a:srgbClr val="808080"/>
      </a:lt2>
      <a:accent1>
        <a:srgbClr val="8FB836"/>
      </a:accent1>
      <a:accent2>
        <a:srgbClr val="333399"/>
      </a:accent2>
      <a:accent3>
        <a:srgbClr val="FFFFFF"/>
      </a:accent3>
      <a:accent4>
        <a:srgbClr val="2B2B2B"/>
      </a:accent4>
      <a:accent5>
        <a:srgbClr val="C6D8AE"/>
      </a:accent5>
      <a:accent6>
        <a:srgbClr val="2D2D8A"/>
      </a:accent6>
      <a:hlink>
        <a:srgbClr val="009999"/>
      </a:hlink>
      <a:folHlink>
        <a:srgbClr val="99CC00"/>
      </a:folHlink>
    </a:clrScheme>
    <a:fontScheme name="Title &amp; Subtitle">
      <a:majorFont>
        <a:latin typeface="Georgia"/>
        <a:ea typeface="ヒラギノ明朝 ProN W3"/>
        <a:cs typeface="ヒラギノ明朝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itle &amp; Bullets">
  <a:themeElements>
    <a:clrScheme name="">
      <a:dk1>
        <a:srgbClr val="343434"/>
      </a:dk1>
      <a:lt1>
        <a:srgbClr val="FFFFFF"/>
      </a:lt1>
      <a:dk2>
        <a:srgbClr val="000000"/>
      </a:dk2>
      <a:lt2>
        <a:srgbClr val="808080"/>
      </a:lt2>
      <a:accent1>
        <a:srgbClr val="8FB836"/>
      </a:accent1>
      <a:accent2>
        <a:srgbClr val="333399"/>
      </a:accent2>
      <a:accent3>
        <a:srgbClr val="FFFFFF"/>
      </a:accent3>
      <a:accent4>
        <a:srgbClr val="2B2B2B"/>
      </a:accent4>
      <a:accent5>
        <a:srgbClr val="C6D8AE"/>
      </a:accent5>
      <a:accent6>
        <a:srgbClr val="2D2D8A"/>
      </a:accent6>
      <a:hlink>
        <a:srgbClr val="009999"/>
      </a:hlink>
      <a:folHlink>
        <a:srgbClr val="99CC00"/>
      </a:folHlink>
    </a:clrScheme>
    <a:fontScheme name="Title &amp; Bullets">
      <a:majorFont>
        <a:latin typeface="Georgia"/>
        <a:ea typeface="ヒラギノ明朝 ProN W3"/>
        <a:cs typeface="ヒラギノ明朝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 Photos &amp; Captions">
  <a:themeElements>
    <a:clrScheme name="">
      <a:dk1>
        <a:srgbClr val="343434"/>
      </a:dk1>
      <a:lt1>
        <a:srgbClr val="FFFFFF"/>
      </a:lt1>
      <a:dk2>
        <a:srgbClr val="000000"/>
      </a:dk2>
      <a:lt2>
        <a:srgbClr val="808080"/>
      </a:lt2>
      <a:accent1>
        <a:srgbClr val="8FB836"/>
      </a:accent1>
      <a:accent2>
        <a:srgbClr val="333399"/>
      </a:accent2>
      <a:accent3>
        <a:srgbClr val="FFFFFF"/>
      </a:accent3>
      <a:accent4>
        <a:srgbClr val="2B2B2B"/>
      </a:accent4>
      <a:accent5>
        <a:srgbClr val="C6D8AE"/>
      </a:accent5>
      <a:accent6>
        <a:srgbClr val="2D2D8A"/>
      </a:accent6>
      <a:hlink>
        <a:srgbClr val="009999"/>
      </a:hlink>
      <a:folHlink>
        <a:srgbClr val="99CC00"/>
      </a:folHlink>
    </a:clrScheme>
    <a:fontScheme name="6 Photos &amp; Captions">
      <a:majorFont>
        <a:latin typeface="Georgia"/>
        <a:ea typeface="ヒラギノ明朝 ProN W3"/>
        <a:cs typeface="ヒラギノ明朝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6 Photos &amp; Captio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 Photos">
  <a:themeElements>
    <a:clrScheme name="">
      <a:dk1>
        <a:srgbClr val="343434"/>
      </a:dk1>
      <a:lt1>
        <a:srgbClr val="FFFFFF"/>
      </a:lt1>
      <a:dk2>
        <a:srgbClr val="000000"/>
      </a:dk2>
      <a:lt2>
        <a:srgbClr val="808080"/>
      </a:lt2>
      <a:accent1>
        <a:srgbClr val="8FB836"/>
      </a:accent1>
      <a:accent2>
        <a:srgbClr val="333399"/>
      </a:accent2>
      <a:accent3>
        <a:srgbClr val="FFFFFF"/>
      </a:accent3>
      <a:accent4>
        <a:srgbClr val="2B2B2B"/>
      </a:accent4>
      <a:accent5>
        <a:srgbClr val="C6D8AE"/>
      </a:accent5>
      <a:accent6>
        <a:srgbClr val="2D2D8A"/>
      </a:accent6>
      <a:hlink>
        <a:srgbClr val="009999"/>
      </a:hlink>
      <a:folHlink>
        <a:srgbClr val="99CC00"/>
      </a:folHlink>
    </a:clrScheme>
    <a:fontScheme name="12 Photos">
      <a:majorFont>
        <a:latin typeface="Georgia"/>
        <a:ea typeface="ヒラギノ明朝 ProN W3"/>
        <a:cs typeface="ヒラギノ明朝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12 Photo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Bullets &amp; 2 Photos - Left">
  <a:themeElements>
    <a:clrScheme name="">
      <a:dk1>
        <a:srgbClr val="343434"/>
      </a:dk1>
      <a:lt1>
        <a:srgbClr val="FFFFFF"/>
      </a:lt1>
      <a:dk2>
        <a:srgbClr val="000000"/>
      </a:dk2>
      <a:lt2>
        <a:srgbClr val="808080"/>
      </a:lt2>
      <a:accent1>
        <a:srgbClr val="8FB836"/>
      </a:accent1>
      <a:accent2>
        <a:srgbClr val="333399"/>
      </a:accent2>
      <a:accent3>
        <a:srgbClr val="FFFFFF"/>
      </a:accent3>
      <a:accent4>
        <a:srgbClr val="2B2B2B"/>
      </a:accent4>
      <a:accent5>
        <a:srgbClr val="C6D8AE"/>
      </a:accent5>
      <a:accent6>
        <a:srgbClr val="2D2D8A"/>
      </a:accent6>
      <a:hlink>
        <a:srgbClr val="009999"/>
      </a:hlink>
      <a:folHlink>
        <a:srgbClr val="99CC00"/>
      </a:folHlink>
    </a:clrScheme>
    <a:fontScheme name="Title, Bullets &amp; 2 Photos - Left">
      <a:majorFont>
        <a:latin typeface="Georgia"/>
        <a:ea typeface="ヒラギノ明朝 ProN W3"/>
        <a:cs typeface="ヒラギノ明朝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Bullets &amp; 2 Photo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amp; 8 Photos - Top">
  <a:themeElements>
    <a:clrScheme name="">
      <a:dk1>
        <a:srgbClr val="343434"/>
      </a:dk1>
      <a:lt1>
        <a:srgbClr val="FFFFFF"/>
      </a:lt1>
      <a:dk2>
        <a:srgbClr val="000000"/>
      </a:dk2>
      <a:lt2>
        <a:srgbClr val="808080"/>
      </a:lt2>
      <a:accent1>
        <a:srgbClr val="8FB836"/>
      </a:accent1>
      <a:accent2>
        <a:srgbClr val="333399"/>
      </a:accent2>
      <a:accent3>
        <a:srgbClr val="FFFFFF"/>
      </a:accent3>
      <a:accent4>
        <a:srgbClr val="2B2B2B"/>
      </a:accent4>
      <a:accent5>
        <a:srgbClr val="C6D8AE"/>
      </a:accent5>
      <a:accent6>
        <a:srgbClr val="2D2D8A"/>
      </a:accent6>
      <a:hlink>
        <a:srgbClr val="009999"/>
      </a:hlink>
      <a:folHlink>
        <a:srgbClr val="99CC00"/>
      </a:folHlink>
    </a:clrScheme>
    <a:fontScheme name="Title &amp; 8 Photos - Top">
      <a:majorFont>
        <a:latin typeface="Georgia"/>
        <a:ea typeface="ヒラギノ明朝 ProN W3"/>
        <a:cs typeface="ヒラギノ明朝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8 Photos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 Photos, Title &amp; Bullets">
  <a:themeElements>
    <a:clrScheme name="">
      <a:dk1>
        <a:srgbClr val="343434"/>
      </a:dk1>
      <a:lt1>
        <a:srgbClr val="FFFFFF"/>
      </a:lt1>
      <a:dk2>
        <a:srgbClr val="000000"/>
      </a:dk2>
      <a:lt2>
        <a:srgbClr val="808080"/>
      </a:lt2>
      <a:accent1>
        <a:srgbClr val="8FB836"/>
      </a:accent1>
      <a:accent2>
        <a:srgbClr val="333399"/>
      </a:accent2>
      <a:accent3>
        <a:srgbClr val="FFFFFF"/>
      </a:accent3>
      <a:accent4>
        <a:srgbClr val="2B2B2B"/>
      </a:accent4>
      <a:accent5>
        <a:srgbClr val="C6D8AE"/>
      </a:accent5>
      <a:accent6>
        <a:srgbClr val="2D2D8A"/>
      </a:accent6>
      <a:hlink>
        <a:srgbClr val="009999"/>
      </a:hlink>
      <a:folHlink>
        <a:srgbClr val="99CC00"/>
      </a:folHlink>
    </a:clrScheme>
    <a:fontScheme name="4 Photos, Title &amp; Bullets">
      <a:majorFont>
        <a:latin typeface="Georgia"/>
        <a:ea typeface="ヒラギノ明朝 ProN W3"/>
        <a:cs typeface="ヒラギノ明朝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4 Photos, 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Title, Bullets &amp; 4 Photos - Top">
  <a:themeElements>
    <a:clrScheme name="">
      <a:dk1>
        <a:srgbClr val="343434"/>
      </a:dk1>
      <a:lt1>
        <a:srgbClr val="FFFFFF"/>
      </a:lt1>
      <a:dk2>
        <a:srgbClr val="000000"/>
      </a:dk2>
      <a:lt2>
        <a:srgbClr val="808080"/>
      </a:lt2>
      <a:accent1>
        <a:srgbClr val="8FB836"/>
      </a:accent1>
      <a:accent2>
        <a:srgbClr val="333399"/>
      </a:accent2>
      <a:accent3>
        <a:srgbClr val="FFFFFF"/>
      </a:accent3>
      <a:accent4>
        <a:srgbClr val="2B2B2B"/>
      </a:accent4>
      <a:accent5>
        <a:srgbClr val="C6D8AE"/>
      </a:accent5>
      <a:accent6>
        <a:srgbClr val="2D2D8A"/>
      </a:accent6>
      <a:hlink>
        <a:srgbClr val="009999"/>
      </a:hlink>
      <a:folHlink>
        <a:srgbClr val="99CC00"/>
      </a:folHlink>
    </a:clrScheme>
    <a:fontScheme name="Title, Bullets &amp; 4 Photos - Top">
      <a:majorFont>
        <a:latin typeface="Georgia"/>
        <a:ea typeface="ヒラギノ明朝 ProN W3"/>
        <a:cs typeface="ヒラギノ明朝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Bullets &amp; 4 Photos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Title, Bullets &amp; 6 Photos - Left">
  <a:themeElements>
    <a:clrScheme name="">
      <a:dk1>
        <a:srgbClr val="343434"/>
      </a:dk1>
      <a:lt1>
        <a:srgbClr val="FFFFFF"/>
      </a:lt1>
      <a:dk2>
        <a:srgbClr val="000000"/>
      </a:dk2>
      <a:lt2>
        <a:srgbClr val="808080"/>
      </a:lt2>
      <a:accent1>
        <a:srgbClr val="8FB836"/>
      </a:accent1>
      <a:accent2>
        <a:srgbClr val="333399"/>
      </a:accent2>
      <a:accent3>
        <a:srgbClr val="FFFFFF"/>
      </a:accent3>
      <a:accent4>
        <a:srgbClr val="2B2B2B"/>
      </a:accent4>
      <a:accent5>
        <a:srgbClr val="C6D8AE"/>
      </a:accent5>
      <a:accent6>
        <a:srgbClr val="2D2D8A"/>
      </a:accent6>
      <a:hlink>
        <a:srgbClr val="009999"/>
      </a:hlink>
      <a:folHlink>
        <a:srgbClr val="99CC00"/>
      </a:folHlink>
    </a:clrScheme>
    <a:fontScheme name="Title, Bullets &amp; 6 Photos - Left">
      <a:majorFont>
        <a:latin typeface="Georgia"/>
        <a:ea typeface="ヒラギノ明朝 ProN W3"/>
        <a:cs typeface="ヒラギノ明朝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Bullets &amp; 6 Photo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itle &amp; 8 Photos - Bottom">
  <a:themeElements>
    <a:clrScheme name="">
      <a:dk1>
        <a:srgbClr val="343434"/>
      </a:dk1>
      <a:lt1>
        <a:srgbClr val="FFFFFF"/>
      </a:lt1>
      <a:dk2>
        <a:srgbClr val="000000"/>
      </a:dk2>
      <a:lt2>
        <a:srgbClr val="808080"/>
      </a:lt2>
      <a:accent1>
        <a:srgbClr val="8FB836"/>
      </a:accent1>
      <a:accent2>
        <a:srgbClr val="333399"/>
      </a:accent2>
      <a:accent3>
        <a:srgbClr val="FFFFFF"/>
      </a:accent3>
      <a:accent4>
        <a:srgbClr val="2B2B2B"/>
      </a:accent4>
      <a:accent5>
        <a:srgbClr val="C6D8AE"/>
      </a:accent5>
      <a:accent6>
        <a:srgbClr val="2D2D8A"/>
      </a:accent6>
      <a:hlink>
        <a:srgbClr val="009999"/>
      </a:hlink>
      <a:folHlink>
        <a:srgbClr val="99CC00"/>
      </a:folHlink>
    </a:clrScheme>
    <a:fontScheme name="Title &amp; 8 Photos - Bottom">
      <a:majorFont>
        <a:latin typeface="Georgia"/>
        <a:ea typeface="ヒラギノ明朝 ProN W3"/>
        <a:cs typeface="ヒラギノ明朝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8 Photos - Bot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Title, Bullets &amp; 4 Photos - Bottom">
  <a:themeElements>
    <a:clrScheme name="">
      <a:dk1>
        <a:srgbClr val="343434"/>
      </a:dk1>
      <a:lt1>
        <a:srgbClr val="FFFFFF"/>
      </a:lt1>
      <a:dk2>
        <a:srgbClr val="000000"/>
      </a:dk2>
      <a:lt2>
        <a:srgbClr val="808080"/>
      </a:lt2>
      <a:accent1>
        <a:srgbClr val="8FB836"/>
      </a:accent1>
      <a:accent2>
        <a:srgbClr val="333399"/>
      </a:accent2>
      <a:accent3>
        <a:srgbClr val="FFFFFF"/>
      </a:accent3>
      <a:accent4>
        <a:srgbClr val="2B2B2B"/>
      </a:accent4>
      <a:accent5>
        <a:srgbClr val="C6D8AE"/>
      </a:accent5>
      <a:accent6>
        <a:srgbClr val="2D2D8A"/>
      </a:accent6>
      <a:hlink>
        <a:srgbClr val="009999"/>
      </a:hlink>
      <a:folHlink>
        <a:srgbClr val="99CC00"/>
      </a:folHlink>
    </a:clrScheme>
    <a:fontScheme name="Title, Bullets &amp; 4 Photos - Bottom">
      <a:majorFont>
        <a:latin typeface="Georgia"/>
        <a:ea typeface="ヒラギノ明朝 ProN W3"/>
        <a:cs typeface="ヒラギノ明朝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Bullets &amp; 4 Photos - Bot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Bullets &amp; 2 Photos - Right">
  <a:themeElements>
    <a:clrScheme name="">
      <a:dk1>
        <a:srgbClr val="343434"/>
      </a:dk1>
      <a:lt1>
        <a:srgbClr val="FFFFFF"/>
      </a:lt1>
      <a:dk2>
        <a:srgbClr val="000000"/>
      </a:dk2>
      <a:lt2>
        <a:srgbClr val="000000"/>
      </a:lt2>
      <a:accent1>
        <a:srgbClr val="8FB836"/>
      </a:accent1>
      <a:accent2>
        <a:srgbClr val="333399"/>
      </a:accent2>
      <a:accent3>
        <a:srgbClr val="FFFFFF"/>
      </a:accent3>
      <a:accent4>
        <a:srgbClr val="2B2B2B"/>
      </a:accent4>
      <a:accent5>
        <a:srgbClr val="C6D8AE"/>
      </a:accent5>
      <a:accent6>
        <a:srgbClr val="2D2D8A"/>
      </a:accent6>
      <a:hlink>
        <a:srgbClr val="009999"/>
      </a:hlink>
      <a:folHlink>
        <a:srgbClr val="99CC00"/>
      </a:folHlink>
    </a:clrScheme>
    <a:fontScheme name="Title, Bullets &amp; 2 Photos - Right">
      <a:majorFont>
        <a:latin typeface="Georgia"/>
        <a:ea typeface="ヒラギノ明朝 ProN W3"/>
        <a:cs typeface="ヒラギノ明朝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Bullets &amp; 2 Photo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Title, Bullets &amp; Photo - Top">
  <a:themeElements>
    <a:clrScheme name="">
      <a:dk1>
        <a:srgbClr val="343434"/>
      </a:dk1>
      <a:lt1>
        <a:srgbClr val="FFFFFF"/>
      </a:lt1>
      <a:dk2>
        <a:srgbClr val="000000"/>
      </a:dk2>
      <a:lt2>
        <a:srgbClr val="808080"/>
      </a:lt2>
      <a:accent1>
        <a:srgbClr val="8FB836"/>
      </a:accent1>
      <a:accent2>
        <a:srgbClr val="333399"/>
      </a:accent2>
      <a:accent3>
        <a:srgbClr val="FFFFFF"/>
      </a:accent3>
      <a:accent4>
        <a:srgbClr val="2B2B2B"/>
      </a:accent4>
      <a:accent5>
        <a:srgbClr val="C6D8AE"/>
      </a:accent5>
      <a:accent6>
        <a:srgbClr val="2D2D8A"/>
      </a:accent6>
      <a:hlink>
        <a:srgbClr val="009999"/>
      </a:hlink>
      <a:folHlink>
        <a:srgbClr val="99CC00"/>
      </a:folHlink>
    </a:clrScheme>
    <a:fontScheme name="Title, Bullets &amp; Photo - Top">
      <a:majorFont>
        <a:latin typeface="Georgia"/>
        <a:ea typeface="ヒラギノ明朝 ProN W3"/>
        <a:cs typeface="ヒラギノ明朝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Bullets &amp; Photo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Title, Bullets &amp; Vertical Photo - Left">
  <a:themeElements>
    <a:clrScheme name="">
      <a:dk1>
        <a:srgbClr val="343434"/>
      </a:dk1>
      <a:lt1>
        <a:srgbClr val="FFFFFF"/>
      </a:lt1>
      <a:dk2>
        <a:srgbClr val="000000"/>
      </a:dk2>
      <a:lt2>
        <a:srgbClr val="808080"/>
      </a:lt2>
      <a:accent1>
        <a:srgbClr val="8FB836"/>
      </a:accent1>
      <a:accent2>
        <a:srgbClr val="333399"/>
      </a:accent2>
      <a:accent3>
        <a:srgbClr val="FFFFFF"/>
      </a:accent3>
      <a:accent4>
        <a:srgbClr val="2B2B2B"/>
      </a:accent4>
      <a:accent5>
        <a:srgbClr val="C6D8AE"/>
      </a:accent5>
      <a:accent6>
        <a:srgbClr val="2D2D8A"/>
      </a:accent6>
      <a:hlink>
        <a:srgbClr val="009999"/>
      </a:hlink>
      <a:folHlink>
        <a:srgbClr val="99CC00"/>
      </a:folHlink>
    </a:clrScheme>
    <a:fontScheme name="Title, Bullets &amp; Vertical Photo - Left">
      <a:majorFont>
        <a:latin typeface="Georgia"/>
        <a:ea typeface="ヒラギノ明朝 ProN W3"/>
        <a:cs typeface="ヒラギノ明朝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Bullets &amp; Vertical Photo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Bullets">
  <a:themeElements>
    <a:clrScheme name="">
      <a:dk1>
        <a:srgbClr val="343434"/>
      </a:dk1>
      <a:lt1>
        <a:srgbClr val="FFFFFF"/>
      </a:lt1>
      <a:dk2>
        <a:srgbClr val="000000"/>
      </a:dk2>
      <a:lt2>
        <a:srgbClr val="808080"/>
      </a:lt2>
      <a:accent1>
        <a:srgbClr val="8FB836"/>
      </a:accent1>
      <a:accent2>
        <a:srgbClr val="333399"/>
      </a:accent2>
      <a:accent3>
        <a:srgbClr val="FFFFFF"/>
      </a:accent3>
      <a:accent4>
        <a:srgbClr val="2B2B2B"/>
      </a:accent4>
      <a:accent5>
        <a:srgbClr val="C6D8AE"/>
      </a:accent5>
      <a:accent6>
        <a:srgbClr val="2D2D8A"/>
      </a:accent6>
      <a:hlink>
        <a:srgbClr val="009999"/>
      </a:hlink>
      <a:folHlink>
        <a:srgbClr val="99CC00"/>
      </a:folHlink>
    </a:clrScheme>
    <a:fontScheme name="Bullets">
      <a:majorFont>
        <a:latin typeface="Georgia"/>
        <a:ea typeface="ヒラギノ明朝 ProN W3"/>
        <a:cs typeface="ヒラギノ明朝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Bullets - Green">
  <a:themeElements>
    <a:clrScheme name="">
      <a:dk1>
        <a:srgbClr val="343434"/>
      </a:dk1>
      <a:lt1>
        <a:srgbClr val="FFFFFF"/>
      </a:lt1>
      <a:dk2>
        <a:srgbClr val="000000"/>
      </a:dk2>
      <a:lt2>
        <a:srgbClr val="808080"/>
      </a:lt2>
      <a:accent1>
        <a:srgbClr val="8FB836"/>
      </a:accent1>
      <a:accent2>
        <a:srgbClr val="333399"/>
      </a:accent2>
      <a:accent3>
        <a:srgbClr val="FFFFFF"/>
      </a:accent3>
      <a:accent4>
        <a:srgbClr val="2B2B2B"/>
      </a:accent4>
      <a:accent5>
        <a:srgbClr val="C6D8AE"/>
      </a:accent5>
      <a:accent6>
        <a:srgbClr val="2D2D8A"/>
      </a:accent6>
      <a:hlink>
        <a:srgbClr val="009999"/>
      </a:hlink>
      <a:folHlink>
        <a:srgbClr val="99CC00"/>
      </a:folHlink>
    </a:clrScheme>
    <a:fontScheme name="Bullets - Green">
      <a:majorFont>
        <a:latin typeface="Georgia"/>
        <a:ea typeface="ヒラギノ明朝 ProN W3"/>
        <a:cs typeface="ヒラギノ明朝 ProN W3"/>
      </a:majorFont>
      <a:minorFont>
        <a:latin typeface="Georgia"/>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Bullets - 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Title, Bullets &amp; 2 Photos - Right">
  <a:themeElements>
    <a:clrScheme name="">
      <a:dk1>
        <a:srgbClr val="343434"/>
      </a:dk1>
      <a:lt1>
        <a:srgbClr val="FFFFFF"/>
      </a:lt1>
      <a:dk2>
        <a:srgbClr val="000000"/>
      </a:dk2>
      <a:lt2>
        <a:srgbClr val="808080"/>
      </a:lt2>
      <a:accent1>
        <a:srgbClr val="8FB836"/>
      </a:accent1>
      <a:accent2>
        <a:srgbClr val="333399"/>
      </a:accent2>
      <a:accent3>
        <a:srgbClr val="FFFFFF"/>
      </a:accent3>
      <a:accent4>
        <a:srgbClr val="2B2B2B"/>
      </a:accent4>
      <a:accent5>
        <a:srgbClr val="C6D8AE"/>
      </a:accent5>
      <a:accent6>
        <a:srgbClr val="2D2D8A"/>
      </a:accent6>
      <a:hlink>
        <a:srgbClr val="009999"/>
      </a:hlink>
      <a:folHlink>
        <a:srgbClr val="99CC00"/>
      </a:folHlink>
    </a:clrScheme>
    <a:fontScheme name="Title, Bullets &amp; 2 Photos - Right">
      <a:majorFont>
        <a:latin typeface="Georgia"/>
        <a:ea typeface="ヒラギノ明朝 ProN W3"/>
        <a:cs typeface="ヒラギノ明朝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Bullets &amp; 2 Photo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Title, Bullets &amp; 6 Photos - Right">
  <a:themeElements>
    <a:clrScheme name="">
      <a:dk1>
        <a:srgbClr val="343434"/>
      </a:dk1>
      <a:lt1>
        <a:srgbClr val="FFFFFF"/>
      </a:lt1>
      <a:dk2>
        <a:srgbClr val="000000"/>
      </a:dk2>
      <a:lt2>
        <a:srgbClr val="808080"/>
      </a:lt2>
      <a:accent1>
        <a:srgbClr val="8FB836"/>
      </a:accent1>
      <a:accent2>
        <a:srgbClr val="333399"/>
      </a:accent2>
      <a:accent3>
        <a:srgbClr val="FFFFFF"/>
      </a:accent3>
      <a:accent4>
        <a:srgbClr val="2B2B2B"/>
      </a:accent4>
      <a:accent5>
        <a:srgbClr val="C6D8AE"/>
      </a:accent5>
      <a:accent6>
        <a:srgbClr val="2D2D8A"/>
      </a:accent6>
      <a:hlink>
        <a:srgbClr val="009999"/>
      </a:hlink>
      <a:folHlink>
        <a:srgbClr val="99CC00"/>
      </a:folHlink>
    </a:clrScheme>
    <a:fontScheme name="Title, Bullets &amp; 6 Photos - Right">
      <a:majorFont>
        <a:latin typeface="Georgia"/>
        <a:ea typeface="ヒラギノ明朝 ProN W3"/>
        <a:cs typeface="ヒラギノ明朝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Bullets &amp; 6 Photo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Title, Bullets &amp; 2 Photos - Bottom">
  <a:themeElements>
    <a:clrScheme name="">
      <a:dk1>
        <a:srgbClr val="343434"/>
      </a:dk1>
      <a:lt1>
        <a:srgbClr val="FFFFFF"/>
      </a:lt1>
      <a:dk2>
        <a:srgbClr val="000000"/>
      </a:dk2>
      <a:lt2>
        <a:srgbClr val="808080"/>
      </a:lt2>
      <a:accent1>
        <a:srgbClr val="8FB836"/>
      </a:accent1>
      <a:accent2>
        <a:srgbClr val="333399"/>
      </a:accent2>
      <a:accent3>
        <a:srgbClr val="FFFFFF"/>
      </a:accent3>
      <a:accent4>
        <a:srgbClr val="2B2B2B"/>
      </a:accent4>
      <a:accent5>
        <a:srgbClr val="C6D8AE"/>
      </a:accent5>
      <a:accent6>
        <a:srgbClr val="2D2D8A"/>
      </a:accent6>
      <a:hlink>
        <a:srgbClr val="009999"/>
      </a:hlink>
      <a:folHlink>
        <a:srgbClr val="99CC00"/>
      </a:folHlink>
    </a:clrScheme>
    <a:fontScheme name="Title, Bullets &amp; 2 Photos - Bottom">
      <a:majorFont>
        <a:latin typeface="Georgia"/>
        <a:ea typeface="ヒラギノ明朝 ProN W3"/>
        <a:cs typeface="ヒラギノ明朝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Bullets &amp; 2 Photos - Bot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itle &amp; Subtitle">
  <a:themeElements>
    <a:clrScheme name="">
      <a:dk1>
        <a:srgbClr val="343434"/>
      </a:dk1>
      <a:lt1>
        <a:srgbClr val="FFFFFF"/>
      </a:lt1>
      <a:dk2>
        <a:srgbClr val="000000"/>
      </a:dk2>
      <a:lt2>
        <a:srgbClr val="808080"/>
      </a:lt2>
      <a:accent1>
        <a:srgbClr val="8FB836"/>
      </a:accent1>
      <a:accent2>
        <a:srgbClr val="333399"/>
      </a:accent2>
      <a:accent3>
        <a:srgbClr val="FFFFFF"/>
      </a:accent3>
      <a:accent4>
        <a:srgbClr val="2B2B2B"/>
      </a:accent4>
      <a:accent5>
        <a:srgbClr val="C6D8AE"/>
      </a:accent5>
      <a:accent6>
        <a:srgbClr val="2D2D8A"/>
      </a:accent6>
      <a:hlink>
        <a:srgbClr val="009999"/>
      </a:hlink>
      <a:folHlink>
        <a:srgbClr val="99CC00"/>
      </a:folHlink>
    </a:clrScheme>
    <a:fontScheme name="Title &amp; Subtitle">
      <a:majorFont>
        <a:latin typeface="Georgia"/>
        <a:ea typeface="ヒラギノ明朝 ProN W3"/>
        <a:cs typeface="ヒラギノ明朝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Bullets - Bottom">
  <a:themeElements>
    <a:clrScheme name="">
      <a:dk1>
        <a:srgbClr val="343434"/>
      </a:dk1>
      <a:lt1>
        <a:srgbClr val="FFFFFF"/>
      </a:lt1>
      <a:dk2>
        <a:srgbClr val="000000"/>
      </a:dk2>
      <a:lt2>
        <a:srgbClr val="808080"/>
      </a:lt2>
      <a:accent1>
        <a:srgbClr val="8FB836"/>
      </a:accent1>
      <a:accent2>
        <a:srgbClr val="333399"/>
      </a:accent2>
      <a:accent3>
        <a:srgbClr val="FFFFFF"/>
      </a:accent3>
      <a:accent4>
        <a:srgbClr val="2B2B2B"/>
      </a:accent4>
      <a:accent5>
        <a:srgbClr val="C6D8AE"/>
      </a:accent5>
      <a:accent6>
        <a:srgbClr val="2D2D8A"/>
      </a:accent6>
      <a:hlink>
        <a:srgbClr val="009999"/>
      </a:hlink>
      <a:folHlink>
        <a:srgbClr val="99CC00"/>
      </a:folHlink>
    </a:clrScheme>
    <a:fontScheme name="Title &amp; Bullets - Bottom">
      <a:majorFont>
        <a:latin typeface="Georgia"/>
        <a:ea typeface="ヒラギノ明朝 ProN W3"/>
        <a:cs typeface="ヒラギノ明朝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Bullets - Bot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itle &amp; Bullets - Bottom, 2 Columns">
  <a:themeElements>
    <a:clrScheme name="">
      <a:dk1>
        <a:srgbClr val="343434"/>
      </a:dk1>
      <a:lt1>
        <a:srgbClr val="FFFFFF"/>
      </a:lt1>
      <a:dk2>
        <a:srgbClr val="000000"/>
      </a:dk2>
      <a:lt2>
        <a:srgbClr val="808080"/>
      </a:lt2>
      <a:accent1>
        <a:srgbClr val="8FB836"/>
      </a:accent1>
      <a:accent2>
        <a:srgbClr val="333399"/>
      </a:accent2>
      <a:accent3>
        <a:srgbClr val="FFFFFF"/>
      </a:accent3>
      <a:accent4>
        <a:srgbClr val="2B2B2B"/>
      </a:accent4>
      <a:accent5>
        <a:srgbClr val="C6D8AE"/>
      </a:accent5>
      <a:accent6>
        <a:srgbClr val="2D2D8A"/>
      </a:accent6>
      <a:hlink>
        <a:srgbClr val="009999"/>
      </a:hlink>
      <a:folHlink>
        <a:srgbClr val="99CC00"/>
      </a:folHlink>
    </a:clrScheme>
    <a:fontScheme name="Title &amp; Bullets - Bottom, 2 Columns">
      <a:majorFont>
        <a:latin typeface="Georgia"/>
        <a:ea typeface="ヒラギノ明朝 ProN W3"/>
        <a:cs typeface="ヒラギノ明朝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Bullets - Bottom, 2 Colum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Title, Bullets &amp; 3 Photos - Right">
  <a:themeElements>
    <a:clrScheme name="">
      <a:dk1>
        <a:srgbClr val="343434"/>
      </a:dk1>
      <a:lt1>
        <a:srgbClr val="FFFFFF"/>
      </a:lt1>
      <a:dk2>
        <a:srgbClr val="000000"/>
      </a:dk2>
      <a:lt2>
        <a:srgbClr val="808080"/>
      </a:lt2>
      <a:accent1>
        <a:srgbClr val="8FB836"/>
      </a:accent1>
      <a:accent2>
        <a:srgbClr val="333399"/>
      </a:accent2>
      <a:accent3>
        <a:srgbClr val="FFFFFF"/>
      </a:accent3>
      <a:accent4>
        <a:srgbClr val="2B2B2B"/>
      </a:accent4>
      <a:accent5>
        <a:srgbClr val="C6D8AE"/>
      </a:accent5>
      <a:accent6>
        <a:srgbClr val="2D2D8A"/>
      </a:accent6>
      <a:hlink>
        <a:srgbClr val="009999"/>
      </a:hlink>
      <a:folHlink>
        <a:srgbClr val="99CC00"/>
      </a:folHlink>
    </a:clrScheme>
    <a:fontScheme name="Title, Bullets &amp; 3 Photos - Right">
      <a:majorFont>
        <a:latin typeface="Georgia"/>
        <a:ea typeface="ヒラギノ明朝 ProN W3"/>
        <a:cs typeface="ヒラギノ明朝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Bullets &amp; 3 Photo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itle, Bullets &amp; 3 Photos - Left">
  <a:themeElements>
    <a:clrScheme name="">
      <a:dk1>
        <a:srgbClr val="343434"/>
      </a:dk1>
      <a:lt1>
        <a:srgbClr val="FFFFFF"/>
      </a:lt1>
      <a:dk2>
        <a:srgbClr val="000000"/>
      </a:dk2>
      <a:lt2>
        <a:srgbClr val="808080"/>
      </a:lt2>
      <a:accent1>
        <a:srgbClr val="8FB836"/>
      </a:accent1>
      <a:accent2>
        <a:srgbClr val="333399"/>
      </a:accent2>
      <a:accent3>
        <a:srgbClr val="FFFFFF"/>
      </a:accent3>
      <a:accent4>
        <a:srgbClr val="2B2B2B"/>
      </a:accent4>
      <a:accent5>
        <a:srgbClr val="C6D8AE"/>
      </a:accent5>
      <a:accent6>
        <a:srgbClr val="2D2D8A"/>
      </a:accent6>
      <a:hlink>
        <a:srgbClr val="009999"/>
      </a:hlink>
      <a:folHlink>
        <a:srgbClr val="99CC00"/>
      </a:folHlink>
    </a:clrScheme>
    <a:fontScheme name="Title, Bullets &amp; 3 Photos - Left">
      <a:majorFont>
        <a:latin typeface="Georgia"/>
        <a:ea typeface="ヒラギノ明朝 ProN W3"/>
        <a:cs typeface="ヒラギノ明朝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Bullets &amp; 3 Photo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itle &amp; Subtitle - Center">
  <a:themeElements>
    <a:clrScheme name="">
      <a:dk1>
        <a:srgbClr val="343434"/>
      </a:dk1>
      <a:lt1>
        <a:srgbClr val="FFFFFF"/>
      </a:lt1>
      <a:dk2>
        <a:srgbClr val="000000"/>
      </a:dk2>
      <a:lt2>
        <a:srgbClr val="808080"/>
      </a:lt2>
      <a:accent1>
        <a:srgbClr val="8FB836"/>
      </a:accent1>
      <a:accent2>
        <a:srgbClr val="333399"/>
      </a:accent2>
      <a:accent3>
        <a:srgbClr val="FFFFFF"/>
      </a:accent3>
      <a:accent4>
        <a:srgbClr val="2B2B2B"/>
      </a:accent4>
      <a:accent5>
        <a:srgbClr val="C6D8AE"/>
      </a:accent5>
      <a:accent6>
        <a:srgbClr val="2D2D8A"/>
      </a:accent6>
      <a:hlink>
        <a:srgbClr val="009999"/>
      </a:hlink>
      <a:folHlink>
        <a:srgbClr val="99CC00"/>
      </a:folHlink>
    </a:clrScheme>
    <a:fontScheme name="Title &amp; Subtitle - Center">
      <a:majorFont>
        <a:latin typeface="Georgia"/>
        <a:ea typeface="ヒラギノ明朝 ProN W3"/>
        <a:cs typeface="ヒラギノ明朝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Sub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Bullets &amp; Vertical Photo - Right">
  <a:themeElements>
    <a:clrScheme name="">
      <a:dk1>
        <a:srgbClr val="343434"/>
      </a:dk1>
      <a:lt1>
        <a:srgbClr val="FFFFFF"/>
      </a:lt1>
      <a:dk2>
        <a:srgbClr val="000000"/>
      </a:dk2>
      <a:lt2>
        <a:srgbClr val="808080"/>
      </a:lt2>
      <a:accent1>
        <a:srgbClr val="8FB836"/>
      </a:accent1>
      <a:accent2>
        <a:srgbClr val="333399"/>
      </a:accent2>
      <a:accent3>
        <a:srgbClr val="FFFFFF"/>
      </a:accent3>
      <a:accent4>
        <a:srgbClr val="2B2B2B"/>
      </a:accent4>
      <a:accent5>
        <a:srgbClr val="C6D8AE"/>
      </a:accent5>
      <a:accent6>
        <a:srgbClr val="2D2D8A"/>
      </a:accent6>
      <a:hlink>
        <a:srgbClr val="009999"/>
      </a:hlink>
      <a:folHlink>
        <a:srgbClr val="99CC00"/>
      </a:folHlink>
    </a:clrScheme>
    <a:fontScheme name="Title, Bullets &amp; Vertical Photo - Right">
      <a:majorFont>
        <a:latin typeface="Georgia"/>
        <a:ea typeface="ヒラギノ明朝 ProN W3"/>
        <a:cs typeface="ヒラギノ明朝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8FB836"/>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ts val="3000"/>
          </a:spcBef>
          <a:spcAft>
            <a:spcPct val="0"/>
          </a:spcAft>
          <a:buClrTx/>
          <a:buSzTx/>
          <a:buFontTx/>
          <a:buNone/>
          <a:tabLst/>
          <a:defRPr kumimoji="0" lang="en-US" sz="2600" b="0" i="0" u="none" strike="noStrike" cap="none" normalizeH="0" baseline="0" smtClean="0">
            <a:ln>
              <a:noFill/>
            </a:ln>
            <a:solidFill>
              <a:srgbClr val="343434"/>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Bullets &amp; Vertical Photo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1296</TotalTime>
  <Pages>0</Pages>
  <Words>3966</Words>
  <Characters>0</Characters>
  <Application>Microsoft Office PowerPoint</Application>
  <PresentationFormat>Custom</PresentationFormat>
  <Lines>0</Lines>
  <Paragraphs>1711</Paragraphs>
  <Slides>110</Slides>
  <Notes>3</Notes>
  <HiddenSlides>6</HiddenSlides>
  <MMClips>0</MMClips>
  <ScaleCrop>false</ScaleCrop>
  <HeadingPairs>
    <vt:vector size="6" baseType="variant">
      <vt:variant>
        <vt:lpstr>Theme</vt:lpstr>
      </vt:variant>
      <vt:variant>
        <vt:i4>26</vt:i4>
      </vt:variant>
      <vt:variant>
        <vt:lpstr>Embedded OLE Servers</vt:lpstr>
      </vt:variant>
      <vt:variant>
        <vt:i4>1</vt:i4>
      </vt:variant>
      <vt:variant>
        <vt:lpstr>Slide Titles</vt:lpstr>
      </vt:variant>
      <vt:variant>
        <vt:i4>110</vt:i4>
      </vt:variant>
    </vt:vector>
  </HeadingPairs>
  <TitlesOfParts>
    <vt:vector size="137" baseType="lpstr">
      <vt:lpstr>Title &amp; Subtitle</vt:lpstr>
      <vt:lpstr>Title, Bullets &amp; 2 Photos - Right</vt:lpstr>
      <vt:lpstr>1_Title &amp; Subtitle</vt:lpstr>
      <vt:lpstr>Title &amp; Bullets - Bottom</vt:lpstr>
      <vt:lpstr>Title &amp; Bullets - Bottom, 2 Columns</vt:lpstr>
      <vt:lpstr>1_Title, Bullets &amp; 3 Photos - Right</vt:lpstr>
      <vt:lpstr>Title, Bullets &amp; 3 Photos - Left</vt:lpstr>
      <vt:lpstr>Title &amp; Subtitle - Center</vt:lpstr>
      <vt:lpstr>Title, Bullets &amp; Vertical Photo - Right</vt:lpstr>
      <vt:lpstr>Title &amp; Bullets</vt:lpstr>
      <vt:lpstr>6 Photos &amp; Captions</vt:lpstr>
      <vt:lpstr>12 Photos</vt:lpstr>
      <vt:lpstr>Title, Bullets &amp; 2 Photos - Left</vt:lpstr>
      <vt:lpstr>Title &amp; 8 Photos - Top</vt:lpstr>
      <vt:lpstr>4 Photos, Title &amp; Bullets</vt:lpstr>
      <vt:lpstr>Title, Bullets &amp; 4 Photos - Top</vt:lpstr>
      <vt:lpstr>Title, Bullets &amp; 6 Photos - Left</vt:lpstr>
      <vt:lpstr>Title &amp; 8 Photos - Bottom</vt:lpstr>
      <vt:lpstr>Title, Bullets &amp; 4 Photos - Bottom</vt:lpstr>
      <vt:lpstr>Title, Bullets &amp; Photo - Top</vt:lpstr>
      <vt:lpstr>Title, Bullets &amp; Vertical Photo - Left</vt:lpstr>
      <vt:lpstr>Bullets</vt:lpstr>
      <vt:lpstr>Bullets - Green</vt:lpstr>
      <vt:lpstr>1_Title, Bullets &amp; 2 Photos - Right</vt:lpstr>
      <vt:lpstr>Title, Bullets &amp; 6 Photos - Right</vt:lpstr>
      <vt:lpstr>Title, Bullets &amp; 2 Photos - Bottom</vt:lpstr>
      <vt:lpstr>Chart</vt:lpstr>
      <vt:lpstr>PowerPoint Presentation</vt:lpstr>
      <vt:lpstr>Head of School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Student attrition rates</vt:lpstr>
      <vt:lpstr>Faculty attrition rates</vt:lpstr>
      <vt:lpstr>Student Outcomes</vt:lpstr>
      <vt:lpstr>Student Outcomes</vt:lpstr>
      <vt:lpstr>Student Outcomes</vt:lpstr>
      <vt:lpstr>Student Outcomes</vt:lpstr>
      <vt:lpstr>Curriculum Initiative</vt:lpstr>
      <vt:lpstr>The IB has 4 programs</vt:lpstr>
      <vt:lpstr>The IB has 4 programs</vt:lpstr>
      <vt:lpstr>The IB has 4 programs</vt:lpstr>
      <vt:lpstr>The IB has 4 programs</vt:lpstr>
      <vt:lpstr>The IB has 4 programs</vt:lpstr>
      <vt:lpstr>Common threads to all IB programs</vt:lpstr>
      <vt:lpstr>PowerPoint Presentation</vt:lpstr>
      <vt:lpstr>The PYP</vt:lpstr>
      <vt:lpstr>PowerPoint Presentation</vt:lpstr>
      <vt:lpstr>Why consider PYP for Awty?</vt:lpstr>
      <vt:lpstr>Timeline 2013-2014</vt:lpstr>
      <vt:lpstr>Timeline 2014-2015</vt:lpstr>
      <vt:lpstr>Other initiatives</vt:lpstr>
      <vt:lpstr>Boualem Maizia</vt:lpstr>
      <vt:lpstr> Enrollment since 1999 </vt:lpstr>
      <vt:lpstr>PowerPoint Presentation</vt:lpstr>
      <vt:lpstr> Effectifs par niveau   </vt:lpstr>
      <vt:lpstr>Répartition des sections </vt:lpstr>
      <vt:lpstr>New students</vt:lpstr>
      <vt:lpstr>Nationalities</vt:lpstr>
      <vt:lpstr>Other nationalities</vt:lpstr>
      <vt:lpstr>Enrollment 2013-2014 </vt:lpstr>
      <vt:lpstr>PowerPoint Presentation</vt:lpstr>
      <vt:lpstr>PowerPoint Presentation</vt:lpstr>
      <vt:lpstr>PowerPoint Presentation</vt:lpstr>
      <vt:lpstr>PowerPoint Presentation</vt:lpstr>
      <vt:lpstr>Teaching Organization</vt:lpstr>
      <vt:lpstr>Brevet Exam Results</vt:lpstr>
      <vt:lpstr>Exam Results – Preliminary Examinations (1ères)</vt:lpstr>
      <vt:lpstr>BAC Class of 2012</vt:lpstr>
      <vt:lpstr>BAC Results 2002-12</vt:lpstr>
      <vt:lpstr>Distinctions Since 2002</vt:lpstr>
      <vt:lpstr>Distinctions 2002-12 (%)</vt:lpstr>
      <vt:lpstr>Postbac placement per year since 2009</vt:lpstr>
      <vt:lpstr>Postbac placement per country since 2009</vt:lpstr>
      <vt:lpstr>Faculty</vt:lpstr>
      <vt:lpstr>Staffing for 2013-2014</vt:lpstr>
      <vt:lpstr>Promotion of the French Bac</vt:lpstr>
      <vt:lpstr>Brochure made by  the French Embassy in USA,  and the Ministry of Education</vt:lpstr>
      <vt:lpstr>PowerPoint Presentation</vt:lpstr>
      <vt:lpstr>Gwen Bergman &amp; Greg Walsh</vt:lpstr>
      <vt:lpstr>Interim Update  April 28, 2013 </vt:lpstr>
      <vt:lpstr>Preliminary College &amp; University News and Statistics from the Class of 2012 </vt:lpstr>
      <vt:lpstr>PowerPoint Presentation</vt:lpstr>
      <vt:lpstr>PowerPoint Presentation</vt:lpstr>
      <vt:lpstr>PowerPoint Presentation</vt:lpstr>
      <vt:lpstr>PowerPoint Presentation</vt:lpstr>
      <vt:lpstr>Council of Independent School (CIS) Standard G1</vt:lpstr>
      <vt:lpstr>Essentials of Annual Operating Budget Process</vt:lpstr>
      <vt:lpstr>PowerPoint Presentation</vt:lpstr>
      <vt:lpstr>PowerPoint Presentation</vt:lpstr>
      <vt:lpstr>PowerPoint Presentation</vt:lpstr>
      <vt:lpstr>PowerPoint Presentation</vt:lpstr>
      <vt:lpstr>PowerPoint Presentation</vt:lpstr>
      <vt:lpstr>PowerPoint Presentation</vt:lpstr>
      <vt:lpstr>Ronald Jackson</vt:lpstr>
      <vt:lpstr>What is Advancement?</vt:lpstr>
      <vt:lpstr>Awty Alumni</vt:lpstr>
      <vt:lpstr>Volunteers</vt:lpstr>
      <vt:lpstr>PowerPoint Presentation</vt:lpstr>
      <vt:lpstr>PowerPoint Presentation</vt:lpstr>
      <vt:lpstr>PowerPoint Presentation</vt:lpstr>
      <vt:lpstr>PowerPoint Presentation</vt:lpstr>
      <vt:lpstr>Annual Giving Shortfall</vt:lpstr>
      <vt:lpstr>2013-2014 Focus:</vt:lpstr>
      <vt:lpstr>How Can You Help Advance Awty?</vt:lpstr>
      <vt:lpstr>Advancement Committee</vt:lpstr>
      <vt:lpstr>Don Davis</vt:lpstr>
      <vt:lpstr>Awty Campus Plan August 2011 </vt:lpstr>
      <vt:lpstr>Awty Master Plan Final Phase </vt:lpstr>
      <vt:lpstr>Phase I</vt:lpstr>
      <vt:lpstr>Phase II</vt:lpstr>
      <vt:lpstr>Phase II</vt:lpstr>
      <vt:lpstr>Phase II</vt:lpstr>
      <vt:lpstr>Phase II</vt:lpstr>
      <vt:lpstr>Phase II</vt:lpstr>
      <vt:lpstr>Phase II</vt:lpstr>
      <vt:lpstr>Phase II</vt:lpstr>
      <vt:lpstr>Phase II</vt:lpstr>
      <vt:lpstr>Karen Joyce</vt:lpstr>
      <vt:lpstr>Head of School Search:  Process Underway</vt:lpstr>
      <vt:lpstr>Head of School Search:  Next Steps</vt:lpstr>
      <vt:lpstr>Mark Schroeder</vt:lpstr>
      <vt:lpstr>MAJOR RESPONSIBILITIES OF THE BOARD:</vt:lpstr>
      <vt:lpstr>A REVIEW OF SOME OF THE MAJOR ACTIVITIES OF THE PAST YEAR:</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Nash, Carol</dc:creator>
  <cp:lastModifiedBy>Nash, Carol</cp:lastModifiedBy>
  <cp:revision>96</cp:revision>
  <cp:lastPrinted>2013-04-29T18:52:26Z</cp:lastPrinted>
  <dcterms:modified xsi:type="dcterms:W3CDTF">2013-05-06T18:38:12Z</dcterms:modified>
</cp:coreProperties>
</file>